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9"/>
  </p:notesMasterIdLst>
  <p:handoutMasterIdLst>
    <p:handoutMasterId r:id="rId100"/>
  </p:handoutMasterIdLst>
  <p:sldIdLst>
    <p:sldId id="256" r:id="rId2"/>
    <p:sldId id="277" r:id="rId3"/>
    <p:sldId id="1212" r:id="rId4"/>
    <p:sldId id="1213" r:id="rId5"/>
    <p:sldId id="1218" r:id="rId6"/>
    <p:sldId id="1219" r:id="rId7"/>
    <p:sldId id="1452" r:id="rId8"/>
    <p:sldId id="459" r:id="rId9"/>
    <p:sldId id="460" r:id="rId10"/>
    <p:sldId id="461" r:id="rId11"/>
    <p:sldId id="373" r:id="rId12"/>
    <p:sldId id="305" r:id="rId13"/>
    <p:sldId id="306" r:id="rId14"/>
    <p:sldId id="512" r:id="rId15"/>
    <p:sldId id="516" r:id="rId16"/>
    <p:sldId id="486" r:id="rId17"/>
    <p:sldId id="487" r:id="rId18"/>
    <p:sldId id="488" r:id="rId19"/>
    <p:sldId id="489" r:id="rId20"/>
    <p:sldId id="493" r:id="rId21"/>
    <p:sldId id="495" r:id="rId22"/>
    <p:sldId id="496" r:id="rId23"/>
    <p:sldId id="1456" r:id="rId24"/>
    <p:sldId id="374" r:id="rId25"/>
    <p:sldId id="1183" r:id="rId26"/>
    <p:sldId id="1227" r:id="rId27"/>
    <p:sldId id="1220" r:id="rId28"/>
    <p:sldId id="1226" r:id="rId29"/>
    <p:sldId id="1185" r:id="rId30"/>
    <p:sldId id="1186" r:id="rId31"/>
    <p:sldId id="266" r:id="rId32"/>
    <p:sldId id="1190" r:id="rId33"/>
    <p:sldId id="1228" r:id="rId34"/>
    <p:sldId id="1463" r:id="rId35"/>
    <p:sldId id="1262" r:id="rId36"/>
    <p:sldId id="1187" r:id="rId37"/>
    <p:sldId id="1462" r:id="rId38"/>
    <p:sldId id="271" r:id="rId39"/>
    <p:sldId id="273" r:id="rId40"/>
    <p:sldId id="294" r:id="rId41"/>
    <p:sldId id="295" r:id="rId42"/>
    <p:sldId id="296" r:id="rId43"/>
    <p:sldId id="301" r:id="rId44"/>
    <p:sldId id="302" r:id="rId45"/>
    <p:sldId id="303" r:id="rId46"/>
    <p:sldId id="304" r:id="rId47"/>
    <p:sldId id="265" r:id="rId48"/>
    <p:sldId id="267" r:id="rId49"/>
    <p:sldId id="268" r:id="rId50"/>
    <p:sldId id="269" r:id="rId51"/>
    <p:sldId id="270" r:id="rId52"/>
    <p:sldId id="1461" r:id="rId53"/>
    <p:sldId id="258" r:id="rId54"/>
    <p:sldId id="259" r:id="rId55"/>
    <p:sldId id="260" r:id="rId56"/>
    <p:sldId id="518" r:id="rId57"/>
    <p:sldId id="517" r:id="rId58"/>
    <p:sldId id="281" r:id="rId59"/>
    <p:sldId id="345" r:id="rId60"/>
    <p:sldId id="349" r:id="rId61"/>
    <p:sldId id="350" r:id="rId62"/>
    <p:sldId id="352" r:id="rId63"/>
    <p:sldId id="359" r:id="rId64"/>
    <p:sldId id="360" r:id="rId65"/>
    <p:sldId id="361" r:id="rId66"/>
    <p:sldId id="362" r:id="rId67"/>
    <p:sldId id="363" r:id="rId68"/>
    <p:sldId id="1453" r:id="rId69"/>
    <p:sldId id="1470" r:id="rId70"/>
    <p:sldId id="450" r:id="rId71"/>
    <p:sldId id="1464" r:id="rId72"/>
    <p:sldId id="473" r:id="rId73"/>
    <p:sldId id="1465" r:id="rId74"/>
    <p:sldId id="1466" r:id="rId75"/>
    <p:sldId id="1467" r:id="rId76"/>
    <p:sldId id="1468" r:id="rId77"/>
    <p:sldId id="1469" r:id="rId78"/>
    <p:sldId id="1459" r:id="rId79"/>
    <p:sldId id="463" r:id="rId80"/>
    <p:sldId id="477" r:id="rId81"/>
    <p:sldId id="464" r:id="rId82"/>
    <p:sldId id="465" r:id="rId83"/>
    <p:sldId id="466" r:id="rId84"/>
    <p:sldId id="467" r:id="rId85"/>
    <p:sldId id="484" r:id="rId86"/>
    <p:sldId id="468" r:id="rId87"/>
    <p:sldId id="485" r:id="rId88"/>
    <p:sldId id="1457" r:id="rId89"/>
    <p:sldId id="471" r:id="rId90"/>
    <p:sldId id="478" r:id="rId91"/>
    <p:sldId id="1458" r:id="rId92"/>
    <p:sldId id="480" r:id="rId93"/>
    <p:sldId id="481" r:id="rId94"/>
    <p:sldId id="472" r:id="rId95"/>
    <p:sldId id="474" r:id="rId96"/>
    <p:sldId id="475" r:id="rId97"/>
    <p:sldId id="476" r:id="rId98"/>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l" initials="l" lastIdx="19"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5E281D"/>
    <a:srgbClr val="000000"/>
    <a:srgbClr val="C0504D"/>
    <a:srgbClr val="FFFFFF"/>
    <a:srgbClr val="87392A"/>
    <a:srgbClr val="FF2600"/>
    <a:srgbClr val="1F3551"/>
    <a:srgbClr val="403152"/>
    <a:srgbClr val="604A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90" autoAdjust="0"/>
    <p:restoredTop sz="87397" autoAdjust="0"/>
  </p:normalViewPr>
  <p:slideViewPr>
    <p:cSldViewPr>
      <p:cViewPr varScale="1">
        <p:scale>
          <a:sx n="132" d="100"/>
          <a:sy n="132" d="100"/>
        </p:scale>
        <p:origin x="1112" y="160"/>
      </p:cViewPr>
      <p:guideLst>
        <p:guide orient="horz" pos="180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81" d="100"/>
          <a:sy n="81" d="100"/>
        </p:scale>
        <p:origin x="3384" y="19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handoutMaster" Target="handoutMasters/handout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dirty="0">
              <a:ea typeface="DengXian" panose="02010600030101010101" pitchFamily="2" charset="-122"/>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ea typeface="DengXian" panose="02010600030101010101" pitchFamily="2" charset="-122"/>
              </a:rPr>
              <a:t>2020/11/24</a:t>
            </a:fld>
            <a:endParaRPr kumimoji="1" lang="zh-CN" altLang="en-US" dirty="0">
              <a:ea typeface="DengXian" panose="02010600030101010101" pitchFamily="2" charset="-122"/>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dirty="0">
              <a:ea typeface="DengXian" panose="02010600030101010101" pitchFamily="2" charset="-122"/>
            </a:endParaRPr>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ea typeface="DengXian" panose="02010600030101010101" pitchFamily="2" charset="-122"/>
              </a:rPr>
              <a:t>‹#›</a:t>
            </a:fld>
            <a:endParaRPr kumimoji="1" lang="zh-CN" altLang="en-US" dirty="0">
              <a:ea typeface="DengXian" panose="02010600030101010101" pitchFamily="2" charset="-122"/>
            </a:endParaRPr>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ea typeface="DengXian" panose="02010600030101010101" pitchFamily="2"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ea typeface="DengXian" panose="02010600030101010101" pitchFamily="2" charset="-122"/>
              </a:defRPr>
            </a:lvl1pPr>
          </a:lstStyle>
          <a:p>
            <a:fld id="{A2D7DB94-E0DE-4F0F-A9B7-54654CD8C8B1}" type="datetimeFigureOut">
              <a:rPr lang="zh-CN" altLang="en-US" smtClean="0"/>
              <a:pPr/>
              <a:t>2020/11/24</a:t>
            </a:fld>
            <a:endParaRPr lang="zh-CN" altLang="en-US" dirty="0"/>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ea typeface="DengXian" panose="02010600030101010101"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ea typeface="DengXian" panose="02010600030101010101" pitchFamily="2" charset="-122"/>
              </a:defRPr>
            </a:lvl1pPr>
          </a:lstStyle>
          <a:p>
            <a:fld id="{3A84A077-83E9-49A7-9F59-234D78BD6949}" type="slidenum">
              <a:rPr lang="zh-CN" altLang="en-US" smtClean="0"/>
              <a:pPr/>
              <a:t>‹#›</a:t>
            </a:fld>
            <a:endParaRPr lang="zh-CN" altLang="en-US" dirty="0"/>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mn-lt"/>
        <a:ea typeface="DengXian" panose="02010600030101010101" pitchFamily="2" charset="-122"/>
        <a:cs typeface="+mn-cs"/>
      </a:defRPr>
    </a:lvl1pPr>
    <a:lvl2pPr marL="457200" algn="l" defTabSz="914400" rtl="0" eaLnBrk="1" latinLnBrk="0" hangingPunct="1">
      <a:defRPr sz="1200" b="0" i="0" kern="1200">
        <a:solidFill>
          <a:schemeClr val="tx1"/>
        </a:solidFill>
        <a:latin typeface="+mn-lt"/>
        <a:ea typeface="DengXian" panose="02010600030101010101" pitchFamily="2" charset="-122"/>
        <a:cs typeface="+mn-cs"/>
      </a:defRPr>
    </a:lvl2pPr>
    <a:lvl3pPr marL="914400" algn="l" defTabSz="914400" rtl="0" eaLnBrk="1" latinLnBrk="0" hangingPunct="1">
      <a:defRPr sz="1200" b="0" i="0" kern="1200">
        <a:solidFill>
          <a:schemeClr val="tx1"/>
        </a:solidFill>
        <a:latin typeface="+mn-lt"/>
        <a:ea typeface="DengXian" panose="02010600030101010101" pitchFamily="2" charset="-122"/>
        <a:cs typeface="+mn-cs"/>
      </a:defRPr>
    </a:lvl3pPr>
    <a:lvl4pPr marL="1371600" algn="l" defTabSz="914400" rtl="0" eaLnBrk="1" latinLnBrk="0" hangingPunct="1">
      <a:defRPr sz="1200" b="0" i="0" kern="1200">
        <a:solidFill>
          <a:schemeClr val="tx1"/>
        </a:solidFill>
        <a:latin typeface="+mn-lt"/>
        <a:ea typeface="DengXian" panose="02010600030101010101" pitchFamily="2" charset="-122"/>
        <a:cs typeface="+mn-cs"/>
      </a:defRPr>
    </a:lvl4pPr>
    <a:lvl5pPr marL="1828800" algn="l" defTabSz="914400" rtl="0" eaLnBrk="1" latinLnBrk="0" hangingPunct="1">
      <a:defRPr sz="1200" b="0" i="0" kern="1200">
        <a:solidFill>
          <a:schemeClr val="tx1"/>
        </a:solidFill>
        <a:latin typeface="+mn-lt"/>
        <a:ea typeface="DengXian"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3074694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Before</a:t>
            </a:r>
            <a:r>
              <a:rPr kumimoji="1" lang="zh-CN" altLang="en-US" dirty="0"/>
              <a:t> </a:t>
            </a:r>
            <a:r>
              <a:rPr kumimoji="1" lang="en-US" altLang="zh-CN" dirty="0"/>
              <a:t>presenting</a:t>
            </a:r>
            <a:r>
              <a:rPr kumimoji="1" lang="zh-CN" altLang="en-US" dirty="0"/>
              <a:t> </a:t>
            </a:r>
            <a:r>
              <a:rPr kumimoji="1" lang="en-US" altLang="zh-CN" dirty="0"/>
              <a:t>virtualization</a:t>
            </a:r>
            <a:r>
              <a:rPr kumimoji="1" lang="zh-CN" altLang="en-US" dirty="0"/>
              <a:t> </a:t>
            </a:r>
            <a:r>
              <a:rPr kumimoji="1" lang="en-US" altLang="zh-CN" dirty="0"/>
              <a:t>of</a:t>
            </a:r>
            <a:r>
              <a:rPr kumimoji="1" lang="zh-CN" altLang="en-US" dirty="0"/>
              <a:t> </a:t>
            </a:r>
            <a:r>
              <a:rPr kumimoji="1" lang="en-US" altLang="zh-CN" dirty="0"/>
              <a:t>TEE,</a:t>
            </a:r>
            <a:r>
              <a:rPr kumimoji="1" lang="zh-CN" altLang="en-US" dirty="0"/>
              <a:t> </a:t>
            </a:r>
            <a:r>
              <a:rPr kumimoji="1" lang="en-US" altLang="zh-CN" dirty="0"/>
              <a:t>let</a:t>
            </a:r>
            <a:r>
              <a:rPr kumimoji="1" lang="zh-CN" altLang="en-US" dirty="0"/>
              <a:t> </a:t>
            </a:r>
            <a:r>
              <a:rPr kumimoji="1" lang="en-US" altLang="zh-CN" dirty="0"/>
              <a:t>me</a:t>
            </a:r>
            <a:r>
              <a:rPr kumimoji="1" lang="zh-CN" altLang="en-US" dirty="0"/>
              <a:t> </a:t>
            </a:r>
            <a:r>
              <a:rPr kumimoji="1" lang="en-US" altLang="zh-CN" dirty="0"/>
              <a:t>introduce</a:t>
            </a:r>
            <a:r>
              <a:rPr kumimoji="1" lang="zh-CN" altLang="en-US" dirty="0"/>
              <a:t> </a:t>
            </a:r>
            <a:r>
              <a:rPr kumimoji="1" lang="en-US" altLang="zh-CN" dirty="0"/>
              <a:t>TEE</a:t>
            </a:r>
            <a:r>
              <a:rPr kumimoji="1" lang="zh-CN" altLang="en-US" dirty="0"/>
              <a:t> </a:t>
            </a:r>
            <a:r>
              <a:rPr kumimoji="1" lang="en-US" altLang="zh-CN" dirty="0"/>
              <a:t>a</a:t>
            </a:r>
            <a:r>
              <a:rPr kumimoji="1" lang="zh-CN" altLang="en-US" dirty="0"/>
              <a:t> </a:t>
            </a:r>
            <a:r>
              <a:rPr kumimoji="1" lang="en-US" altLang="zh-CN" dirty="0"/>
              <a:t>little</a:t>
            </a:r>
            <a:r>
              <a:rPr kumimoji="1" lang="zh-CN" altLang="en-US" dirty="0"/>
              <a:t> </a:t>
            </a:r>
            <a:r>
              <a:rPr kumimoji="1" lang="en-US" altLang="zh-CN" dirty="0"/>
              <a:t>bit.</a:t>
            </a:r>
          </a:p>
          <a:p>
            <a:r>
              <a:rPr kumimoji="1" lang="en-US" altLang="zh-CN" dirty="0"/>
              <a:t>TEE</a:t>
            </a:r>
            <a:r>
              <a:rPr kumimoji="1" lang="zh-CN" altLang="en-US" dirty="0"/>
              <a:t> </a:t>
            </a:r>
            <a:r>
              <a:rPr kumimoji="1" lang="en-US" altLang="zh-CN" dirty="0"/>
              <a:t>is</a:t>
            </a:r>
            <a:r>
              <a:rPr kumimoji="1" lang="zh-CN" altLang="en-US" dirty="0"/>
              <a:t> </a:t>
            </a:r>
            <a:r>
              <a:rPr kumimoji="1" lang="en-US" altLang="zh-CN" dirty="0"/>
              <a:t>short</a:t>
            </a:r>
            <a:r>
              <a:rPr kumimoji="1" lang="zh-CN" altLang="en-US" dirty="0"/>
              <a:t> </a:t>
            </a:r>
            <a:r>
              <a:rPr kumimoji="1" lang="en-US" altLang="zh-CN" dirty="0"/>
              <a:t>for</a:t>
            </a:r>
            <a:r>
              <a:rPr kumimoji="1" lang="zh-CN" altLang="en-US" dirty="0"/>
              <a:t> </a:t>
            </a:r>
            <a:r>
              <a:rPr kumimoji="1" lang="en-US" altLang="zh-CN" dirty="0"/>
              <a:t>xxx.</a:t>
            </a:r>
            <a:r>
              <a:rPr kumimoji="1" lang="zh-CN" altLang="en-US" dirty="0"/>
              <a:t> </a:t>
            </a:r>
            <a:r>
              <a:rPr kumimoji="1" lang="en-US" altLang="zh-CN" dirty="0"/>
              <a:t>It</a:t>
            </a:r>
            <a:r>
              <a:rPr kumimoji="1" lang="zh-CN" altLang="en-US" dirty="0"/>
              <a:t> </a:t>
            </a:r>
            <a:r>
              <a:rPr kumimoji="1" lang="en-US" altLang="zh-CN" dirty="0"/>
              <a:t>has</a:t>
            </a:r>
            <a:r>
              <a:rPr kumimoji="1" lang="zh-CN" altLang="en-US" dirty="0"/>
              <a:t> </a:t>
            </a:r>
            <a:r>
              <a:rPr kumimoji="1" lang="en-US" altLang="zh-CN" dirty="0"/>
              <a:t>been</a:t>
            </a:r>
            <a:r>
              <a:rPr kumimoji="1" lang="zh-CN" altLang="en-US" dirty="0"/>
              <a:t> </a:t>
            </a:r>
            <a:r>
              <a:rPr kumimoji="1" lang="en-US" altLang="zh-CN" dirty="0"/>
              <a:t>widely</a:t>
            </a:r>
            <a:r>
              <a:rPr kumimoji="1" lang="zh-CN" altLang="en-US" dirty="0"/>
              <a:t> </a:t>
            </a:r>
            <a:r>
              <a:rPr kumimoji="1" lang="en-US" altLang="zh-CN" dirty="0"/>
              <a:t>deployed</a:t>
            </a:r>
            <a:r>
              <a:rPr kumimoji="1" lang="zh-CN" altLang="en-US" dirty="0"/>
              <a:t> </a:t>
            </a:r>
            <a:r>
              <a:rPr kumimoji="1" lang="en-US" altLang="zh-CN" dirty="0"/>
              <a:t>on</a:t>
            </a:r>
            <a:r>
              <a:rPr kumimoji="1" lang="zh-CN" altLang="en-US" dirty="0"/>
              <a:t> </a:t>
            </a:r>
            <a:r>
              <a:rPr kumimoji="1" lang="en-US" altLang="zh-CN" dirty="0"/>
              <a:t>mobile</a:t>
            </a:r>
            <a:r>
              <a:rPr kumimoji="1" lang="zh-CN" altLang="en-US" dirty="0"/>
              <a:t> </a:t>
            </a:r>
            <a:r>
              <a:rPr kumimoji="1" lang="en-US" altLang="zh-CN" dirty="0"/>
              <a:t>devices.</a:t>
            </a:r>
            <a:r>
              <a:rPr kumimoji="1" lang="zh-CN" altLang="en-US" dirty="0"/>
              <a:t> </a:t>
            </a:r>
            <a:r>
              <a:rPr kumimoji="1" lang="en-US" altLang="zh-CN" dirty="0"/>
              <a:t>Thanks</a:t>
            </a:r>
            <a:r>
              <a:rPr kumimoji="1" lang="zh-CN" altLang="en-US" dirty="0"/>
              <a:t> </a:t>
            </a:r>
            <a:r>
              <a:rPr kumimoji="1" lang="en-US" altLang="zh-CN" dirty="0"/>
              <a:t>to</a:t>
            </a:r>
            <a:r>
              <a:rPr kumimoji="1" lang="zh-CN" altLang="en-US" dirty="0"/>
              <a:t> </a:t>
            </a:r>
            <a:r>
              <a:rPr kumimoji="1" lang="en-US" altLang="zh-CN" dirty="0"/>
              <a:t>Google,</a:t>
            </a:r>
            <a:r>
              <a:rPr kumimoji="1" lang="zh-CN" altLang="en-US" dirty="0"/>
              <a:t> </a:t>
            </a:r>
            <a:r>
              <a:rPr kumimoji="1" lang="en-US" altLang="zh-CN" dirty="0"/>
              <a:t>now</a:t>
            </a:r>
            <a:r>
              <a:rPr kumimoji="1" lang="zh-CN" altLang="en-US" dirty="0"/>
              <a:t> </a:t>
            </a:r>
            <a:r>
              <a:rPr kumimoji="1" lang="en-US" altLang="zh-CN" dirty="0"/>
              <a:t>every</a:t>
            </a:r>
            <a:r>
              <a:rPr kumimoji="1" lang="zh-CN" altLang="en-US" dirty="0"/>
              <a:t> </a:t>
            </a:r>
            <a:r>
              <a:rPr kumimoji="1" lang="en-US" altLang="zh-CN" dirty="0"/>
              <a:t>Android</a:t>
            </a:r>
            <a:r>
              <a:rPr kumimoji="1" lang="zh-CN" altLang="en-US" dirty="0"/>
              <a:t> </a:t>
            </a:r>
            <a:r>
              <a:rPr kumimoji="1" lang="en-US" altLang="zh-CN" dirty="0"/>
              <a:t>phone</a:t>
            </a:r>
            <a:r>
              <a:rPr kumimoji="1" lang="zh-CN" altLang="en-US" dirty="0"/>
              <a:t> </a:t>
            </a:r>
            <a:r>
              <a:rPr kumimoji="1" lang="en-US" altLang="zh-CN" dirty="0"/>
              <a:t>needs</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US" altLang="zh-CN" dirty="0"/>
              <a:t>TEE</a:t>
            </a:r>
            <a:r>
              <a:rPr kumimoji="1" lang="zh-CN" altLang="en-US" dirty="0"/>
              <a:t> </a:t>
            </a:r>
            <a:r>
              <a:rPr kumimoji="1" lang="en-US" altLang="zh-CN" dirty="0"/>
              <a:t>to</a:t>
            </a:r>
            <a:r>
              <a:rPr kumimoji="1" lang="zh-CN" altLang="en-US" dirty="0"/>
              <a:t> </a:t>
            </a:r>
            <a:r>
              <a:rPr kumimoji="1" lang="en-US" altLang="zh-CN" dirty="0"/>
              <a:t>pass</a:t>
            </a:r>
            <a:r>
              <a:rPr kumimoji="1" lang="zh-CN" altLang="en-US" dirty="0"/>
              <a:t> </a:t>
            </a:r>
            <a:r>
              <a:rPr kumimoji="1" lang="en-US" altLang="zh-CN" dirty="0"/>
              <a:t>Google's</a:t>
            </a:r>
            <a:r>
              <a:rPr kumimoji="1" lang="zh-CN" altLang="en-US" dirty="0"/>
              <a:t> </a:t>
            </a:r>
            <a:r>
              <a:rPr kumimoji="1" lang="en-US" altLang="zh-CN" dirty="0"/>
              <a:t>test.</a:t>
            </a:r>
          </a:p>
          <a:p>
            <a:r>
              <a:rPr kumimoji="1" lang="en-US" altLang="zh-CN" dirty="0"/>
              <a:t>On</a:t>
            </a:r>
            <a:r>
              <a:rPr kumimoji="1" lang="zh-CN" altLang="en-US" dirty="0"/>
              <a:t> </a:t>
            </a:r>
            <a:r>
              <a:rPr kumimoji="1" lang="en-US" altLang="zh-CN" dirty="0"/>
              <a:t>mobile</a:t>
            </a:r>
            <a:r>
              <a:rPr kumimoji="1" lang="zh-CN" altLang="en-US" dirty="0"/>
              <a:t> </a:t>
            </a:r>
            <a:r>
              <a:rPr kumimoji="1" lang="en-US" altLang="zh-CN" dirty="0"/>
              <a:t>phone,</a:t>
            </a:r>
            <a:r>
              <a:rPr kumimoji="1" lang="zh-CN" altLang="en-US" dirty="0"/>
              <a:t> </a:t>
            </a:r>
            <a:r>
              <a:rPr kumimoji="1" lang="en-US" altLang="zh-CN" dirty="0"/>
              <a:t>most</a:t>
            </a:r>
            <a:r>
              <a:rPr kumimoji="1" lang="zh-CN" altLang="en-US" dirty="0"/>
              <a:t> </a:t>
            </a:r>
            <a:r>
              <a:rPr kumimoji="1" lang="en-US" altLang="zh-CN" dirty="0"/>
              <a:t>TEE</a:t>
            </a:r>
            <a:r>
              <a:rPr kumimoji="1" lang="zh-CN" altLang="en-US" dirty="0"/>
              <a:t> </a:t>
            </a:r>
            <a:r>
              <a:rPr kumimoji="1" lang="en-US" altLang="zh-CN" dirty="0"/>
              <a:t>are</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ARM</a:t>
            </a:r>
            <a:r>
              <a:rPr kumimoji="1" lang="zh-CN" altLang="en-US" dirty="0"/>
              <a:t> </a:t>
            </a:r>
            <a:r>
              <a:rPr kumimoji="1" lang="en-US" altLang="zh-CN" dirty="0" err="1"/>
              <a:t>TrustZone</a:t>
            </a:r>
            <a:r>
              <a:rPr kumimoji="1" lang="en-US" altLang="zh-CN" dirty="0"/>
              <a:t>.</a:t>
            </a:r>
          </a:p>
          <a:p>
            <a:r>
              <a:rPr kumimoji="1" lang="en-US" altLang="zh-CN" dirty="0" err="1"/>
              <a:t>TrustZone</a:t>
            </a:r>
            <a:r>
              <a:rPr kumimoji="1" lang="zh-CN" altLang="en-US" dirty="0"/>
              <a:t> </a:t>
            </a:r>
            <a:r>
              <a:rPr kumimoji="1" lang="en-US" altLang="zh-CN" dirty="0"/>
              <a:t>divides</a:t>
            </a:r>
            <a:r>
              <a:rPr kumimoji="1" lang="zh-CN" altLang="en-US" dirty="0"/>
              <a:t> </a:t>
            </a:r>
            <a:r>
              <a:rPr kumimoji="1" lang="en-US" altLang="zh-CN" dirty="0"/>
              <a:t>one</a:t>
            </a:r>
            <a:r>
              <a:rPr kumimoji="1" lang="zh-CN" altLang="en-US" dirty="0"/>
              <a:t> </a:t>
            </a:r>
            <a:r>
              <a:rPr kumimoji="1" lang="en-US" altLang="zh-CN" dirty="0"/>
              <a:t>system</a:t>
            </a:r>
            <a:r>
              <a:rPr kumimoji="1" lang="zh-CN" altLang="en-US" dirty="0"/>
              <a:t> </a:t>
            </a:r>
            <a:r>
              <a:rPr kumimoji="1" lang="en-US" altLang="zh-CN" dirty="0"/>
              <a:t>to</a:t>
            </a:r>
            <a:r>
              <a:rPr kumimoji="1" lang="zh-CN" altLang="en-US" dirty="0"/>
              <a:t> </a:t>
            </a:r>
            <a:r>
              <a:rPr kumimoji="1" lang="en-US" altLang="zh-CN" dirty="0"/>
              <a:t>two</a:t>
            </a:r>
            <a:r>
              <a:rPr kumimoji="1" lang="zh-CN" altLang="en-US" dirty="0"/>
              <a:t> </a:t>
            </a:r>
            <a:r>
              <a:rPr kumimoji="1" lang="en-US" altLang="zh-CN" dirty="0"/>
              <a:t>worlds:</a:t>
            </a:r>
            <a:r>
              <a:rPr kumimoji="1" lang="zh-CN" altLang="en-US" dirty="0"/>
              <a:t> </a:t>
            </a:r>
            <a:r>
              <a:rPr kumimoji="1" lang="en-US" altLang="zh-CN" dirty="0"/>
              <a:t>xxx</a:t>
            </a:r>
            <a:r>
              <a:rPr kumimoji="1" lang="zh-CN" altLang="en-US" dirty="0"/>
              <a:t> </a:t>
            </a:r>
            <a:r>
              <a:rPr kumimoji="1" lang="en-US" altLang="zh-CN" dirty="0"/>
              <a:t>and</a:t>
            </a:r>
            <a:r>
              <a:rPr kumimoji="1" lang="zh-CN" altLang="en-US" dirty="0"/>
              <a:t> </a:t>
            </a:r>
            <a:r>
              <a:rPr kumimoji="1" lang="en-US" altLang="zh-CN" dirty="0"/>
              <a:t>xxx.</a:t>
            </a:r>
          </a:p>
          <a:p>
            <a:r>
              <a:rPr kumimoji="1" lang="en-US" altLang="zh-CN" dirty="0"/>
              <a:t>The</a:t>
            </a:r>
            <a:r>
              <a:rPr kumimoji="1" lang="zh-CN" altLang="en-US" dirty="0"/>
              <a:t> </a:t>
            </a:r>
            <a:r>
              <a:rPr kumimoji="1" lang="en-US" altLang="zh-CN" dirty="0"/>
              <a:t>normal</a:t>
            </a:r>
            <a:r>
              <a:rPr kumimoji="1" lang="zh-CN" altLang="en-US" dirty="0"/>
              <a:t> </a:t>
            </a:r>
            <a:r>
              <a:rPr kumimoji="1" lang="en-US" altLang="zh-CN" dirty="0"/>
              <a:t>world,</a:t>
            </a:r>
            <a:r>
              <a:rPr kumimoji="1" lang="zh-CN" altLang="en-US" dirty="0"/>
              <a:t> </a:t>
            </a:r>
            <a:r>
              <a:rPr kumimoji="1" lang="en-US" altLang="zh-CN" dirty="0"/>
              <a:t>aka</a:t>
            </a:r>
            <a:r>
              <a:rPr kumimoji="1" lang="zh-CN" altLang="en-US" dirty="0"/>
              <a:t> </a:t>
            </a:r>
            <a:r>
              <a:rPr kumimoji="1" lang="en-US" altLang="zh-CN" dirty="0"/>
              <a:t>REE,</a:t>
            </a:r>
            <a:r>
              <a:rPr kumimoji="1" lang="zh-CN" altLang="en-US" dirty="0"/>
              <a:t> </a:t>
            </a:r>
            <a:r>
              <a:rPr kumimoji="1" lang="en-US" altLang="zh-CN" dirty="0"/>
              <a:t>runs</a:t>
            </a:r>
            <a:r>
              <a:rPr kumimoji="1" lang="zh-CN" altLang="en-US" dirty="0"/>
              <a:t> </a:t>
            </a:r>
            <a:r>
              <a:rPr kumimoji="1" lang="en-US" altLang="zh-CN" dirty="0"/>
              <a:t>rich</a:t>
            </a:r>
            <a:r>
              <a:rPr kumimoji="1" lang="zh-CN" altLang="en-US" dirty="0"/>
              <a:t> </a:t>
            </a:r>
            <a:r>
              <a:rPr kumimoji="1" lang="en-US" altLang="zh-CN" dirty="0"/>
              <a:t>OS</a:t>
            </a:r>
            <a:r>
              <a:rPr kumimoji="1" lang="zh-CN" altLang="en-US" dirty="0"/>
              <a:t> </a:t>
            </a:r>
            <a:r>
              <a:rPr kumimoji="1" lang="en-US" altLang="zh-CN" dirty="0"/>
              <a:t>like</a:t>
            </a:r>
            <a:r>
              <a:rPr kumimoji="1" lang="zh-CN" altLang="en-US" dirty="0"/>
              <a:t> </a:t>
            </a:r>
            <a:r>
              <a:rPr kumimoji="1" lang="en-US" altLang="zh-CN" dirty="0"/>
              <a:t>Android</a:t>
            </a:r>
            <a:r>
              <a:rPr kumimoji="1" lang="zh-CN" altLang="en-US" dirty="0"/>
              <a:t> </a:t>
            </a:r>
            <a:r>
              <a:rPr kumimoji="1" lang="en-US" altLang="zh-CN" dirty="0"/>
              <a:t>or</a:t>
            </a:r>
            <a:r>
              <a:rPr kumimoji="1" lang="zh-CN" altLang="en-US" dirty="0"/>
              <a:t> </a:t>
            </a:r>
            <a:r>
              <a:rPr kumimoji="1" lang="en-US" altLang="zh-CN" dirty="0"/>
              <a:t>iOS.</a:t>
            </a:r>
            <a:r>
              <a:rPr kumimoji="1" lang="zh-CN" altLang="en-US" dirty="0"/>
              <a:t> </a:t>
            </a:r>
            <a:r>
              <a:rPr kumimoji="1" lang="en-US" altLang="zh-CN" dirty="0"/>
              <a:t>It</a:t>
            </a:r>
            <a:r>
              <a:rPr kumimoji="1" lang="zh-CN" altLang="en-US" dirty="0"/>
              <a:t> </a:t>
            </a:r>
            <a:r>
              <a:rPr kumimoji="1" lang="en-US" altLang="zh-CN" dirty="0"/>
              <a:t>has</a:t>
            </a:r>
            <a:r>
              <a:rPr kumimoji="1" lang="zh-CN" altLang="en-US" dirty="0"/>
              <a:t> </a:t>
            </a:r>
            <a:r>
              <a:rPr kumimoji="1" lang="en-US" altLang="zh-CN" dirty="0"/>
              <a:t>three</a:t>
            </a:r>
            <a:r>
              <a:rPr kumimoji="1" lang="zh-CN" altLang="en-US" dirty="0"/>
              <a:t> </a:t>
            </a:r>
            <a:r>
              <a:rPr kumimoji="1" lang="en-US" altLang="zh-CN" dirty="0"/>
              <a:t>layers:</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hypervisor,</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kernel</a:t>
            </a:r>
            <a:r>
              <a:rPr kumimoji="1" lang="zh-CN" altLang="en-US" dirty="0"/>
              <a:t> </a:t>
            </a:r>
            <a:r>
              <a:rPr kumimoji="1" lang="en-US" altLang="zh-CN" dirty="0"/>
              <a:t>and</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application.</a:t>
            </a:r>
          </a:p>
          <a:p>
            <a:r>
              <a:rPr kumimoji="1" lang="en-US" altLang="zh-CN" dirty="0"/>
              <a:t>The</a:t>
            </a:r>
            <a:r>
              <a:rPr kumimoji="1" lang="zh-CN" altLang="en-US" dirty="0"/>
              <a:t> </a:t>
            </a:r>
            <a:r>
              <a:rPr kumimoji="1" lang="en-US" altLang="zh-CN" dirty="0"/>
              <a:t>secure</a:t>
            </a:r>
            <a:r>
              <a:rPr kumimoji="1" lang="zh-CN" altLang="en-US" dirty="0"/>
              <a:t> </a:t>
            </a:r>
            <a:r>
              <a:rPr kumimoji="1" lang="en-US" altLang="zh-CN" dirty="0"/>
              <a:t>world,</a:t>
            </a:r>
            <a:r>
              <a:rPr kumimoji="1" lang="zh-CN" altLang="en-US" dirty="0"/>
              <a:t> </a:t>
            </a:r>
            <a:r>
              <a:rPr kumimoji="1" lang="en-US" altLang="zh-CN" dirty="0"/>
              <a:t>aka</a:t>
            </a:r>
            <a:r>
              <a:rPr kumimoji="1" lang="zh-CN" altLang="en-US" dirty="0"/>
              <a:t> </a:t>
            </a:r>
            <a:r>
              <a:rPr kumimoji="1" lang="en-US" altLang="zh-CN" dirty="0"/>
              <a:t>TEE,</a:t>
            </a:r>
            <a:r>
              <a:rPr kumimoji="1" lang="zh-CN" altLang="en-US" dirty="0"/>
              <a:t> </a:t>
            </a:r>
            <a:r>
              <a:rPr kumimoji="1" lang="en-US" altLang="zh-CN" dirty="0"/>
              <a:t>has</a:t>
            </a:r>
            <a:r>
              <a:rPr kumimoji="1" lang="zh-CN" altLang="en-US" dirty="0"/>
              <a:t> </a:t>
            </a:r>
            <a:r>
              <a:rPr kumimoji="1" lang="en-US" altLang="zh-CN" dirty="0"/>
              <a:t>three</a:t>
            </a:r>
            <a:r>
              <a:rPr kumimoji="1" lang="zh-CN" altLang="en-US" dirty="0"/>
              <a:t> </a:t>
            </a:r>
            <a:r>
              <a:rPr kumimoji="1" lang="en-US" altLang="zh-CN" dirty="0"/>
              <a:t>layers:</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TEE</a:t>
            </a:r>
            <a:r>
              <a:rPr kumimoji="1" lang="zh-CN" altLang="en-US" dirty="0"/>
              <a:t> </a:t>
            </a:r>
            <a:r>
              <a:rPr kumimoji="1" lang="en-US" altLang="zh-CN" dirty="0"/>
              <a:t>OS</a:t>
            </a:r>
            <a:r>
              <a:rPr kumimoji="1" lang="zh-CN" altLang="en-US" dirty="0"/>
              <a:t> </a:t>
            </a:r>
            <a:r>
              <a:rPr kumimoji="1" lang="en-US" altLang="zh-CN" dirty="0"/>
              <a:t>and</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TEE</a:t>
            </a:r>
            <a:r>
              <a:rPr kumimoji="1" lang="zh-CN" altLang="en-US" dirty="0"/>
              <a:t> </a:t>
            </a:r>
            <a:r>
              <a:rPr kumimoji="1" lang="en-US" altLang="zh-CN" dirty="0"/>
              <a:t>applications.</a:t>
            </a:r>
          </a:p>
          <a:p>
            <a:r>
              <a:rPr kumimoji="1" lang="en-US" altLang="zh-CN" dirty="0"/>
              <a:t>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special</a:t>
            </a:r>
            <a:r>
              <a:rPr kumimoji="1" lang="zh-CN" altLang="en-US" dirty="0"/>
              <a:t> </a:t>
            </a:r>
            <a:r>
              <a:rPr kumimoji="1" lang="en-US" altLang="zh-CN" dirty="0"/>
              <a:t>layer,</a:t>
            </a:r>
            <a:r>
              <a:rPr kumimoji="1" lang="zh-CN" altLang="en-US" dirty="0"/>
              <a:t> </a:t>
            </a:r>
            <a:r>
              <a:rPr kumimoji="1" lang="en-US" altLang="zh-CN" dirty="0"/>
              <a:t>called</a:t>
            </a:r>
            <a:r>
              <a:rPr kumimoji="1" lang="zh-CN" altLang="en-US" dirty="0"/>
              <a:t> </a:t>
            </a:r>
            <a:r>
              <a:rPr kumimoji="1" lang="en-US" altLang="zh-CN" dirty="0"/>
              <a:t>monitor</a:t>
            </a:r>
            <a:r>
              <a:rPr kumimoji="1" lang="zh-CN" altLang="en-US" dirty="0"/>
              <a:t> </a:t>
            </a:r>
            <a:r>
              <a:rPr kumimoji="1" lang="en-US" altLang="zh-CN" dirty="0"/>
              <a:t>mode</a:t>
            </a:r>
            <a:r>
              <a:rPr kumimoji="1" lang="zh-CN" altLang="en-US" dirty="0"/>
              <a:t> </a:t>
            </a:r>
            <a:r>
              <a:rPr kumimoji="1" lang="en-US" altLang="zh-CN" dirty="0"/>
              <a:t>or</a:t>
            </a:r>
            <a:r>
              <a:rPr kumimoji="1" lang="zh-CN" altLang="en-US" dirty="0"/>
              <a:t> </a:t>
            </a:r>
            <a:r>
              <a:rPr kumimoji="1" lang="en-US" altLang="zh-CN" dirty="0"/>
              <a:t>s-EL3,</a:t>
            </a:r>
            <a:r>
              <a:rPr kumimoji="1" lang="zh-CN" altLang="en-US" dirty="0"/>
              <a:t> </a:t>
            </a:r>
            <a:r>
              <a:rPr kumimoji="1" lang="en-US" altLang="zh-CN" dirty="0"/>
              <a:t>is</a:t>
            </a:r>
            <a:r>
              <a:rPr kumimoji="1" lang="zh-CN" altLang="en-US" dirty="0"/>
              <a:t> </a:t>
            </a:r>
            <a:r>
              <a:rPr kumimoji="1" lang="en-US" altLang="zh-CN" dirty="0"/>
              <a:t>used</a:t>
            </a:r>
            <a:r>
              <a:rPr kumimoji="1" lang="zh-CN" altLang="en-US" dirty="0"/>
              <a:t> </a:t>
            </a:r>
            <a:r>
              <a:rPr kumimoji="1" lang="en-US" altLang="zh-CN" dirty="0"/>
              <a:t>for</a:t>
            </a:r>
            <a:r>
              <a:rPr kumimoji="1" lang="zh-CN" altLang="en-US" dirty="0"/>
              <a:t> </a:t>
            </a:r>
            <a:r>
              <a:rPr kumimoji="1" lang="en-US" altLang="zh-CN" dirty="0"/>
              <a:t>switching</a:t>
            </a:r>
            <a:r>
              <a:rPr kumimoji="1" lang="zh-CN" altLang="en-US" dirty="0"/>
              <a:t> </a:t>
            </a:r>
            <a:r>
              <a:rPr kumimoji="1" lang="en-US" altLang="zh-CN" dirty="0"/>
              <a:t>between</a:t>
            </a:r>
            <a:r>
              <a:rPr kumimoji="1" lang="zh-CN" altLang="en-US" dirty="0"/>
              <a:t> </a:t>
            </a:r>
            <a:r>
              <a:rPr kumimoji="1" lang="en-US" altLang="zh-CN" dirty="0"/>
              <a:t>the</a:t>
            </a:r>
            <a:r>
              <a:rPr kumimoji="1" lang="zh-CN" altLang="en-US" dirty="0"/>
              <a:t> </a:t>
            </a:r>
            <a:r>
              <a:rPr kumimoji="1" lang="en-US" altLang="zh-CN" dirty="0"/>
              <a:t>two</a:t>
            </a:r>
            <a:r>
              <a:rPr kumimoji="1" lang="zh-CN" altLang="en-US" dirty="0"/>
              <a:t> </a:t>
            </a:r>
            <a:r>
              <a:rPr kumimoji="1" lang="en-US" altLang="zh-CN" dirty="0"/>
              <a:t>worlds.</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part</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secure</a:t>
            </a:r>
            <a:r>
              <a:rPr kumimoji="1" lang="zh-CN" altLang="en-US" dirty="0"/>
              <a:t> </a:t>
            </a:r>
            <a:r>
              <a:rPr kumimoji="1" lang="en-US" altLang="zh-CN" dirty="0"/>
              <a:t>world</a:t>
            </a:r>
            <a:r>
              <a:rPr kumimoji="1" lang="zh-CN" altLang="en-US" dirty="0"/>
              <a:t> </a:t>
            </a:r>
            <a:r>
              <a:rPr kumimoji="1" lang="en-US" altLang="zh-CN" dirty="0"/>
              <a:t>but</a:t>
            </a:r>
            <a:r>
              <a:rPr kumimoji="1" lang="zh-CN" altLang="en-US" dirty="0"/>
              <a:t> </a:t>
            </a:r>
            <a:r>
              <a:rPr kumimoji="1" lang="en-US" altLang="zh-CN" dirty="0"/>
              <a:t>share</a:t>
            </a:r>
            <a:r>
              <a:rPr kumimoji="1" lang="zh-CN" altLang="en-US" dirty="0"/>
              <a:t> </a:t>
            </a:r>
            <a:r>
              <a:rPr kumimoji="1" lang="en-US" altLang="zh-CN" dirty="0"/>
              <a:t>the</a:t>
            </a:r>
            <a:r>
              <a:rPr kumimoji="1" lang="zh-CN" altLang="en-US" dirty="0"/>
              <a:t> </a:t>
            </a:r>
            <a:r>
              <a:rPr kumimoji="1" lang="en-US" altLang="zh-CN" dirty="0"/>
              <a:t>same</a:t>
            </a:r>
            <a:r>
              <a:rPr kumimoji="1" lang="zh-CN" altLang="en-US" dirty="0"/>
              <a:t> </a:t>
            </a:r>
            <a:r>
              <a:rPr kumimoji="1" lang="en-US" altLang="zh-CN" dirty="0"/>
              <a:t>privilege</a:t>
            </a:r>
            <a:r>
              <a:rPr kumimoji="1" lang="zh-CN" altLang="en-US" dirty="0"/>
              <a:t> </a:t>
            </a:r>
            <a:r>
              <a:rPr kumimoji="1" lang="en-US" altLang="zh-CN" dirty="0"/>
              <a:t>with</a:t>
            </a:r>
            <a:r>
              <a:rPr kumimoji="1" lang="zh-CN" altLang="en-US" dirty="0"/>
              <a:t> </a:t>
            </a:r>
            <a:r>
              <a:rPr kumimoji="1" lang="en-US" altLang="zh-CN" dirty="0"/>
              <a:t>s-EL1.</a:t>
            </a:r>
          </a:p>
          <a:p>
            <a:r>
              <a:rPr kumimoji="1" lang="en-US" altLang="zh-CN" dirty="0"/>
              <a:t>The</a:t>
            </a:r>
            <a:r>
              <a:rPr kumimoji="1" lang="zh-CN" altLang="en-US" dirty="0"/>
              <a:t> </a:t>
            </a:r>
            <a:r>
              <a:rPr kumimoji="1" lang="en-US" altLang="zh-CN" dirty="0"/>
              <a:t>switching</a:t>
            </a:r>
            <a:r>
              <a:rPr kumimoji="1" lang="zh-CN" altLang="en-US" dirty="0"/>
              <a:t> </a:t>
            </a:r>
            <a:r>
              <a:rPr kumimoji="1" lang="en-US" altLang="zh-CN" dirty="0"/>
              <a:t>is</a:t>
            </a:r>
            <a:r>
              <a:rPr kumimoji="1" lang="zh-CN" altLang="en-US" dirty="0"/>
              <a:t> </a:t>
            </a:r>
            <a:r>
              <a:rPr kumimoji="1" lang="en-US" altLang="zh-CN" dirty="0"/>
              <a:t>done</a:t>
            </a:r>
            <a:r>
              <a:rPr kumimoji="1" lang="zh-CN" altLang="en-US" dirty="0"/>
              <a:t> </a:t>
            </a:r>
            <a:r>
              <a:rPr kumimoji="1" lang="en-US" altLang="zh-CN" dirty="0"/>
              <a:t>through</a:t>
            </a:r>
            <a:r>
              <a:rPr kumimoji="1" lang="zh-CN" altLang="en-US" dirty="0"/>
              <a:t> </a:t>
            </a:r>
            <a:r>
              <a:rPr kumimoji="1" lang="en-US" altLang="zh-CN" dirty="0" err="1"/>
              <a:t>smc</a:t>
            </a:r>
            <a:r>
              <a:rPr kumimoji="1" lang="zh-CN" altLang="en-US" dirty="0"/>
              <a:t> </a:t>
            </a:r>
            <a:r>
              <a:rPr kumimoji="1" lang="en-US" altLang="zh-CN" dirty="0"/>
              <a:t>instruction.</a:t>
            </a:r>
          </a:p>
          <a:p>
            <a:r>
              <a:rPr kumimoji="1" lang="en-US" altLang="zh-CN" dirty="0"/>
              <a:t>The</a:t>
            </a:r>
            <a:r>
              <a:rPr kumimoji="1" lang="zh-CN" altLang="en-US" dirty="0"/>
              <a:t> </a:t>
            </a:r>
            <a:r>
              <a:rPr kumimoji="1" lang="en-US" altLang="zh-CN" dirty="0"/>
              <a:t>green</a:t>
            </a:r>
            <a:r>
              <a:rPr kumimoji="1" lang="zh-CN" altLang="en-US" dirty="0"/>
              <a:t> </a:t>
            </a:r>
            <a:r>
              <a:rPr kumimoji="1" lang="en-US" altLang="zh-CN" dirty="0"/>
              <a:t>part</a:t>
            </a:r>
            <a:r>
              <a:rPr kumimoji="1" lang="zh-CN" altLang="en-US" dirty="0"/>
              <a:t> </a:t>
            </a:r>
            <a:r>
              <a:rPr kumimoji="1" lang="en-US" altLang="zh-CN" dirty="0"/>
              <a:t>is</a:t>
            </a:r>
            <a:r>
              <a:rPr kumimoji="1" lang="zh-CN" altLang="en-US" dirty="0"/>
              <a:t> </a:t>
            </a:r>
            <a:r>
              <a:rPr kumimoji="1" lang="en-US" altLang="zh-CN" dirty="0"/>
              <a:t>TEE,</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an</a:t>
            </a:r>
            <a:r>
              <a:rPr kumimoji="1" lang="zh-CN" altLang="en-US" dirty="0"/>
              <a:t> </a:t>
            </a:r>
            <a:r>
              <a:rPr kumimoji="1" lang="en-US" altLang="zh-CN" dirty="0"/>
              <a:t>isolated</a:t>
            </a:r>
            <a:r>
              <a:rPr kumimoji="1" lang="zh-CN" altLang="en-US" dirty="0"/>
              <a:t> </a:t>
            </a:r>
            <a:r>
              <a:rPr kumimoji="1" lang="en-US" altLang="zh-CN" dirty="0"/>
              <a:t>environment</a:t>
            </a:r>
            <a:r>
              <a:rPr kumimoji="1" lang="zh-CN" altLang="en-US" dirty="0"/>
              <a:t> </a:t>
            </a:r>
            <a:r>
              <a:rPr kumimoji="1" lang="en-US" altLang="zh-CN" dirty="0"/>
              <a:t>with</a:t>
            </a:r>
            <a:r>
              <a:rPr kumimoji="1" lang="zh-CN" altLang="en-US" dirty="0"/>
              <a:t> </a:t>
            </a:r>
            <a:r>
              <a:rPr kumimoji="1" lang="en-US" altLang="zh-CN" dirty="0"/>
              <a:t>higher</a:t>
            </a:r>
            <a:r>
              <a:rPr kumimoji="1" lang="zh-CN" altLang="en-US" dirty="0"/>
              <a:t> </a:t>
            </a:r>
            <a:r>
              <a:rPr kumimoji="1" lang="en-US" altLang="zh-CN" dirty="0"/>
              <a:t>privileged</a:t>
            </a:r>
            <a:r>
              <a:rPr kumimoji="1" lang="zh-CN" altLang="en-US" dirty="0"/>
              <a:t> </a:t>
            </a:r>
            <a:r>
              <a:rPr kumimoji="1" lang="en-US" altLang="zh-CN" dirty="0"/>
              <a:t>than</a:t>
            </a:r>
            <a:r>
              <a:rPr kumimoji="1" lang="zh-CN" altLang="en-US" dirty="0"/>
              <a:t> </a:t>
            </a:r>
            <a:r>
              <a:rPr kumimoji="1" lang="en-US" altLang="zh-CN" dirty="0"/>
              <a:t>the</a:t>
            </a:r>
            <a:r>
              <a:rPr kumimoji="1" lang="zh-CN" altLang="en-US" dirty="0"/>
              <a:t> </a:t>
            </a:r>
            <a:r>
              <a:rPr kumimoji="1" lang="en-US" altLang="zh-CN" dirty="0"/>
              <a:t>REE.</a:t>
            </a:r>
          </a:p>
          <a:p>
            <a:r>
              <a:rPr kumimoji="1" lang="en-US" altLang="zh-CN" dirty="0"/>
              <a:t>It</a:t>
            </a:r>
            <a:r>
              <a:rPr kumimoji="1" lang="zh-CN" altLang="en-US" dirty="0"/>
              <a:t> </a:t>
            </a:r>
            <a:r>
              <a:rPr kumimoji="1" lang="en-US" altLang="zh-CN" dirty="0"/>
              <a:t>means</a:t>
            </a:r>
            <a:r>
              <a:rPr kumimoji="1" lang="zh-CN" altLang="en-US" dirty="0"/>
              <a:t> </a:t>
            </a:r>
            <a:r>
              <a:rPr kumimoji="1" lang="en-US" altLang="zh-CN" dirty="0"/>
              <a:t>that</a:t>
            </a:r>
            <a:r>
              <a:rPr kumimoji="1" lang="zh-CN" altLang="en-US" dirty="0"/>
              <a:t> </a:t>
            </a:r>
            <a:r>
              <a:rPr kumimoji="1" lang="en-US" altLang="zh-CN" dirty="0"/>
              <a:t>xxx</a:t>
            </a:r>
          </a:p>
          <a:p>
            <a:r>
              <a:rPr kumimoji="1" lang="en-US" altLang="zh-CN" dirty="0"/>
              <a:t>The</a:t>
            </a:r>
            <a:r>
              <a:rPr kumimoji="1" lang="zh-CN" altLang="en-US" dirty="0"/>
              <a:t> </a:t>
            </a:r>
            <a:r>
              <a:rPr kumimoji="1" lang="en-US" altLang="zh-CN" dirty="0"/>
              <a:t>TEE</a:t>
            </a:r>
            <a:r>
              <a:rPr kumimoji="1" lang="zh-CN" altLang="en-US" dirty="0"/>
              <a:t> </a:t>
            </a:r>
            <a:r>
              <a:rPr kumimoji="1" lang="en-US" altLang="zh-CN" dirty="0"/>
              <a:t>is</a:t>
            </a:r>
            <a:r>
              <a:rPr kumimoji="1" lang="zh-CN" altLang="en-US" dirty="0"/>
              <a:t> </a:t>
            </a:r>
            <a:r>
              <a:rPr kumimoji="1" lang="en-US" altLang="zh-CN" dirty="0"/>
              <a:t>designed</a:t>
            </a:r>
            <a:r>
              <a:rPr kumimoji="1" lang="zh-CN" altLang="en-US" dirty="0"/>
              <a:t> </a:t>
            </a:r>
            <a:r>
              <a:rPr kumimoji="1" lang="en-US" altLang="zh-CN" dirty="0"/>
              <a:t>to</a:t>
            </a:r>
            <a:r>
              <a:rPr kumimoji="1" lang="zh-CN" altLang="en-US" dirty="0"/>
              <a:t> </a:t>
            </a:r>
            <a:r>
              <a:rPr kumimoji="1" lang="en-US" altLang="zh-CN" dirty="0"/>
              <a:t>xxx,</a:t>
            </a:r>
            <a:r>
              <a:rPr kumimoji="1" lang="zh-CN" altLang="en-US" dirty="0"/>
              <a:t> </a:t>
            </a:r>
            <a:r>
              <a:rPr kumimoji="1" lang="en-US" altLang="zh-CN" dirty="0"/>
              <a:t>its</a:t>
            </a:r>
            <a:r>
              <a:rPr kumimoji="1" lang="zh-CN" altLang="en-US" dirty="0"/>
              <a:t> </a:t>
            </a:r>
            <a:r>
              <a:rPr kumimoji="1" lang="en-US" altLang="zh-CN" dirty="0"/>
              <a:t>typical</a:t>
            </a:r>
            <a:r>
              <a:rPr kumimoji="1" lang="zh-CN" altLang="en-US" dirty="0"/>
              <a:t> </a:t>
            </a:r>
            <a:r>
              <a:rPr kumimoji="1" lang="en-US" altLang="zh-CN" dirty="0"/>
              <a:t>usage</a:t>
            </a:r>
            <a:r>
              <a:rPr kumimoji="1" lang="zh-CN" altLang="en-US" dirty="0"/>
              <a:t> </a:t>
            </a:r>
            <a:r>
              <a:rPr kumimoji="1" lang="en-US" altLang="zh-CN" dirty="0"/>
              <a:t>is</a:t>
            </a:r>
            <a:r>
              <a:rPr kumimoji="1" lang="zh-CN" altLang="en-US" dirty="0"/>
              <a:t> </a:t>
            </a:r>
            <a:r>
              <a:rPr kumimoji="1" lang="en-US" altLang="zh-CN" dirty="0"/>
              <a:t>xxx.</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3012478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TEE</a:t>
            </a:r>
            <a:r>
              <a:rPr kumimoji="1" lang="zh-CN" altLang="en-US" dirty="0"/>
              <a:t> </a:t>
            </a:r>
            <a:r>
              <a:rPr kumimoji="1" lang="en-US" altLang="zh-CN" dirty="0"/>
              <a:t>is</a:t>
            </a:r>
            <a:r>
              <a:rPr kumimoji="1" lang="zh-CN" altLang="en-US" dirty="0"/>
              <a:t> </a:t>
            </a:r>
            <a:r>
              <a:rPr kumimoji="1" lang="en-US" altLang="zh-CN" dirty="0"/>
              <a:t>evolving.</a:t>
            </a:r>
            <a:r>
              <a:rPr kumimoji="1" lang="zh-CN" altLang="en-US" dirty="0"/>
              <a:t> </a:t>
            </a:r>
            <a:r>
              <a:rPr kumimoji="1" lang="en-US" altLang="zh-CN" dirty="0"/>
              <a:t>I</a:t>
            </a:r>
            <a:r>
              <a:rPr kumimoji="1" lang="zh-CN" altLang="en-US" dirty="0"/>
              <a:t> </a:t>
            </a:r>
            <a:r>
              <a:rPr kumimoji="1" lang="en-US" altLang="zh-CN" dirty="0"/>
              <a:t>divide</a:t>
            </a:r>
            <a:r>
              <a:rPr kumimoji="1" lang="zh-CN" altLang="en-US" dirty="0"/>
              <a:t> </a:t>
            </a:r>
            <a:r>
              <a:rPr kumimoji="1" lang="en-US" altLang="zh-CN" dirty="0"/>
              <a:t>its</a:t>
            </a:r>
            <a:r>
              <a:rPr kumimoji="1" lang="zh-CN" altLang="en-US" dirty="0"/>
              <a:t> </a:t>
            </a:r>
            <a:r>
              <a:rPr kumimoji="1" lang="en-US" altLang="zh-CN" dirty="0"/>
              <a:t>not-long</a:t>
            </a:r>
            <a:r>
              <a:rPr kumimoji="1" lang="zh-CN" altLang="en-US" dirty="0"/>
              <a:t> </a:t>
            </a:r>
            <a:r>
              <a:rPr kumimoji="1" lang="en-US" altLang="zh-CN" dirty="0"/>
              <a:t>history</a:t>
            </a:r>
            <a:r>
              <a:rPr kumimoji="1" lang="zh-CN" altLang="en-US" dirty="0"/>
              <a:t> </a:t>
            </a:r>
            <a:r>
              <a:rPr kumimoji="1" lang="en-US" altLang="zh-CN" dirty="0"/>
              <a:t>to</a:t>
            </a:r>
            <a:r>
              <a:rPr kumimoji="1" lang="zh-CN" altLang="en-US" dirty="0"/>
              <a:t> </a:t>
            </a:r>
            <a:r>
              <a:rPr kumimoji="1" lang="en-US" altLang="zh-CN" dirty="0"/>
              <a:t>three</a:t>
            </a:r>
            <a:r>
              <a:rPr kumimoji="1" lang="zh-CN" altLang="en-US" dirty="0"/>
              <a:t> </a:t>
            </a:r>
            <a:r>
              <a:rPr kumimoji="1" lang="en-US" altLang="zh-CN" dirty="0"/>
              <a:t>stages.</a:t>
            </a:r>
          </a:p>
          <a:p>
            <a:r>
              <a:rPr kumimoji="1" lang="en-US" altLang="zh-CN" dirty="0"/>
              <a:t>Before</a:t>
            </a:r>
            <a:r>
              <a:rPr kumimoji="1" lang="zh-CN" altLang="en-US" dirty="0"/>
              <a:t> </a:t>
            </a:r>
            <a:r>
              <a:rPr kumimoji="1" lang="en-US" altLang="zh-CN" dirty="0"/>
              <a:t>2012,</a:t>
            </a:r>
            <a:r>
              <a:rPr kumimoji="1" lang="zh-CN" altLang="en-US" dirty="0"/>
              <a:t> </a:t>
            </a:r>
            <a:r>
              <a:rPr kumimoji="1" lang="en-US" altLang="zh-CN" dirty="0"/>
              <a:t>most</a:t>
            </a:r>
            <a:r>
              <a:rPr kumimoji="1" lang="zh-CN" altLang="en-US" dirty="0"/>
              <a:t> </a:t>
            </a:r>
            <a:r>
              <a:rPr kumimoji="1" lang="en-US" altLang="zh-CN" dirty="0"/>
              <a:t>TEE</a:t>
            </a:r>
            <a:r>
              <a:rPr kumimoji="1" lang="zh-CN" altLang="en-US" dirty="0"/>
              <a:t> </a:t>
            </a:r>
            <a:r>
              <a:rPr kumimoji="1" lang="en-US" altLang="zh-CN" dirty="0"/>
              <a:t>runs</a:t>
            </a:r>
            <a:r>
              <a:rPr kumimoji="1" lang="zh-CN" altLang="en-US" dirty="0"/>
              <a:t> </a:t>
            </a:r>
            <a:r>
              <a:rPr kumimoji="1" lang="en-US" altLang="zh-CN" dirty="0"/>
              <a:t>only</a:t>
            </a:r>
            <a:r>
              <a:rPr kumimoji="1" lang="zh-CN" altLang="en-US" dirty="0"/>
              <a:t> </a:t>
            </a:r>
            <a:r>
              <a:rPr kumimoji="1" lang="en-US" altLang="zh-CN" dirty="0"/>
              <a:t>a</a:t>
            </a:r>
            <a:r>
              <a:rPr kumimoji="1" lang="zh-CN" altLang="en-US" dirty="0"/>
              <a:t> </a:t>
            </a:r>
            <a:r>
              <a:rPr kumimoji="1" lang="en-US" altLang="zh-CN" dirty="0"/>
              <a:t>small</a:t>
            </a:r>
            <a:r>
              <a:rPr kumimoji="1" lang="zh-CN" altLang="en-US" dirty="0"/>
              <a:t> </a:t>
            </a:r>
            <a:r>
              <a:rPr kumimoji="1" lang="en-US" altLang="zh-CN" dirty="0"/>
              <a:t>fixed</a:t>
            </a:r>
            <a:r>
              <a:rPr kumimoji="1" lang="zh-CN" altLang="en-US" dirty="0"/>
              <a:t> </a:t>
            </a:r>
            <a:r>
              <a:rPr kumimoji="1" lang="en-US" altLang="zh-CN" dirty="0"/>
              <a:t>piece</a:t>
            </a:r>
            <a:r>
              <a:rPr kumimoji="1" lang="zh-CN" altLang="en-US" dirty="0"/>
              <a:t> </a:t>
            </a:r>
            <a:r>
              <a:rPr kumimoji="1" lang="en-US" altLang="zh-CN" dirty="0"/>
              <a:t>of</a:t>
            </a:r>
            <a:r>
              <a:rPr kumimoji="1" lang="zh-CN" altLang="en-US" dirty="0"/>
              <a:t> </a:t>
            </a:r>
            <a:r>
              <a:rPr kumimoji="1" lang="en-US" altLang="zh-CN" dirty="0"/>
              <a:t>code</a:t>
            </a:r>
            <a:r>
              <a:rPr kumimoji="1" lang="zh-CN" altLang="en-US" dirty="0"/>
              <a:t> </a:t>
            </a:r>
            <a:r>
              <a:rPr kumimoji="1" lang="en-US" altLang="zh-CN" dirty="0"/>
              <a:t>by</a:t>
            </a:r>
            <a:r>
              <a:rPr kumimoji="1" lang="zh-CN" altLang="en-US" dirty="0"/>
              <a:t> </a:t>
            </a:r>
            <a:r>
              <a:rPr kumimoji="1" lang="en-US" altLang="zh-CN" dirty="0"/>
              <a:t>phone</a:t>
            </a:r>
            <a:r>
              <a:rPr kumimoji="1" lang="zh-CN" altLang="en-US" dirty="0"/>
              <a:t> </a:t>
            </a:r>
            <a:r>
              <a:rPr kumimoji="1" lang="en-US" altLang="zh-CN" dirty="0"/>
              <a:t>venders.</a:t>
            </a:r>
            <a:r>
              <a:rPr kumimoji="1" lang="zh-CN" altLang="en-US" dirty="0"/>
              <a:t> </a:t>
            </a:r>
            <a:r>
              <a:rPr kumimoji="1" lang="en-US" altLang="zh-CN" dirty="0"/>
              <a:t>The</a:t>
            </a:r>
            <a:r>
              <a:rPr kumimoji="1" lang="zh-CN" altLang="en-US" dirty="0"/>
              <a:t> </a:t>
            </a:r>
            <a:r>
              <a:rPr kumimoji="1" lang="en-US" altLang="zh-CN" dirty="0"/>
              <a:t>major</a:t>
            </a:r>
            <a:r>
              <a:rPr kumimoji="1" lang="zh-CN" altLang="en-US" dirty="0"/>
              <a:t> </a:t>
            </a:r>
            <a:r>
              <a:rPr kumimoji="1" lang="en-US" altLang="zh-CN" dirty="0"/>
              <a:t>functionality</a:t>
            </a:r>
            <a:r>
              <a:rPr kumimoji="1" lang="zh-CN" altLang="en-US" dirty="0"/>
              <a:t> </a:t>
            </a:r>
            <a:r>
              <a:rPr kumimoji="1" lang="en-US" altLang="zh-CN" dirty="0"/>
              <a:t>is</a:t>
            </a:r>
            <a:r>
              <a:rPr kumimoji="1" lang="zh-CN" altLang="en-US" dirty="0"/>
              <a:t> </a:t>
            </a:r>
            <a:r>
              <a:rPr kumimoji="1" lang="en-US" altLang="zh-CN" dirty="0"/>
              <a:t>for</a:t>
            </a:r>
            <a:r>
              <a:rPr kumimoji="1" lang="zh-CN" altLang="en-US" dirty="0"/>
              <a:t> </a:t>
            </a:r>
            <a:r>
              <a:rPr kumimoji="1" lang="en-US" altLang="zh-CN" dirty="0"/>
              <a:t>secure</a:t>
            </a:r>
            <a:r>
              <a:rPr kumimoji="1" lang="zh-CN" altLang="en-US" dirty="0"/>
              <a:t> </a:t>
            </a:r>
            <a:r>
              <a:rPr kumimoji="1" lang="en-US" altLang="zh-CN" dirty="0"/>
              <a:t>boot</a:t>
            </a:r>
            <a:r>
              <a:rPr kumimoji="1" lang="zh-CN" altLang="en-US" dirty="0"/>
              <a:t> </a:t>
            </a:r>
            <a:r>
              <a:rPr kumimoji="1" lang="en-US" altLang="zh-CN" dirty="0"/>
              <a:t>and</a:t>
            </a:r>
            <a:r>
              <a:rPr kumimoji="1" lang="zh-CN" altLang="en-US" dirty="0"/>
              <a:t> </a:t>
            </a:r>
            <a:r>
              <a:rPr kumimoji="1" lang="en-US" altLang="zh-CN" dirty="0"/>
              <a:t>firmware</a:t>
            </a:r>
            <a:r>
              <a:rPr kumimoji="1" lang="zh-CN" altLang="en-US" dirty="0"/>
              <a:t> </a:t>
            </a:r>
            <a:r>
              <a:rPr kumimoji="1" lang="en-US" altLang="zh-CN" dirty="0"/>
              <a:t>lock.</a:t>
            </a:r>
          </a:p>
          <a:p>
            <a:r>
              <a:rPr kumimoji="1" lang="en-US" altLang="zh-CN" dirty="0"/>
              <a:t>After</a:t>
            </a:r>
            <a:r>
              <a:rPr kumimoji="1" lang="zh-CN" altLang="en-US" dirty="0"/>
              <a:t> </a:t>
            </a:r>
            <a:r>
              <a:rPr kumimoji="1" lang="en-US" altLang="zh-CN" dirty="0"/>
              <a:t>that,</a:t>
            </a:r>
            <a:r>
              <a:rPr kumimoji="1" lang="zh-CN" altLang="en-US" dirty="0"/>
              <a:t> </a:t>
            </a:r>
            <a:r>
              <a:rPr kumimoji="1" lang="en-US" altLang="zh-CN" dirty="0"/>
              <a:t>TEE</a:t>
            </a:r>
            <a:r>
              <a:rPr kumimoji="1" lang="zh-CN" altLang="en-US" dirty="0"/>
              <a:t> </a:t>
            </a:r>
            <a:r>
              <a:rPr kumimoji="1" lang="en-US" altLang="zh-CN" dirty="0"/>
              <a:t>becomes</a:t>
            </a:r>
            <a:r>
              <a:rPr kumimoji="1" lang="zh-CN" altLang="en-US" dirty="0"/>
              <a:t> </a:t>
            </a:r>
            <a:r>
              <a:rPr kumimoji="1" lang="en-US" altLang="zh-CN" dirty="0"/>
              <a:t>more</a:t>
            </a:r>
            <a:r>
              <a:rPr kumimoji="1" lang="zh-CN" altLang="en-US" dirty="0"/>
              <a:t> </a:t>
            </a:r>
            <a:r>
              <a:rPr kumimoji="1" lang="en-US" altLang="zh-CN" dirty="0"/>
              <a:t>complex</a:t>
            </a:r>
            <a:r>
              <a:rPr kumimoji="1" lang="zh-CN" altLang="en-US" dirty="0"/>
              <a:t> </a:t>
            </a:r>
            <a:r>
              <a:rPr kumimoji="1" lang="en-US" altLang="zh-CN" dirty="0"/>
              <a:t>and</a:t>
            </a:r>
            <a:r>
              <a:rPr kumimoji="1" lang="zh-CN" altLang="en-US" dirty="0"/>
              <a:t> </a:t>
            </a:r>
            <a:r>
              <a:rPr kumimoji="1" lang="en-US" altLang="zh-CN" dirty="0"/>
              <a:t>has</a:t>
            </a:r>
            <a:r>
              <a:rPr kumimoji="1" lang="zh-CN" altLang="en-US" dirty="0"/>
              <a:t> </a:t>
            </a:r>
            <a:r>
              <a:rPr kumimoji="1" lang="en-US" altLang="zh-CN" dirty="0"/>
              <a:t>more</a:t>
            </a:r>
            <a:r>
              <a:rPr kumimoji="1" lang="zh-CN" altLang="en-US" dirty="0"/>
              <a:t> </a:t>
            </a:r>
            <a:r>
              <a:rPr kumimoji="1" lang="en-US" altLang="zh-CN" dirty="0"/>
              <a:t>applications,</a:t>
            </a:r>
            <a:r>
              <a:rPr kumimoji="1" lang="zh-CN" altLang="en-US" dirty="0"/>
              <a:t> </a:t>
            </a:r>
            <a:r>
              <a:rPr kumimoji="1" lang="en-US" altLang="zh-CN" dirty="0"/>
              <a:t>like</a:t>
            </a:r>
            <a:r>
              <a:rPr kumimoji="1" lang="zh-CN" altLang="en-US" dirty="0"/>
              <a:t> </a:t>
            </a:r>
            <a:r>
              <a:rPr kumimoji="1" lang="en-US" altLang="zh-CN" dirty="0"/>
              <a:t>xxx</a:t>
            </a:r>
            <a:r>
              <a:rPr kumimoji="1" lang="zh-CN" altLang="en-US" dirty="0"/>
              <a:t> </a:t>
            </a:r>
            <a:r>
              <a:rPr kumimoji="1" lang="en-US" altLang="zh-CN" dirty="0"/>
              <a:t>and</a:t>
            </a:r>
            <a:r>
              <a:rPr kumimoji="1" lang="zh-CN" altLang="en-US" dirty="0"/>
              <a:t> </a:t>
            </a:r>
            <a:r>
              <a:rPr kumimoji="1" lang="en-US" altLang="zh-CN" dirty="0"/>
              <a:t>xxx.</a:t>
            </a:r>
            <a:r>
              <a:rPr kumimoji="1" lang="zh-CN" altLang="en-US" dirty="0"/>
              <a:t> </a:t>
            </a:r>
            <a:r>
              <a:rPr kumimoji="1" lang="en-US" altLang="zh-CN" dirty="0"/>
              <a:t>Some</a:t>
            </a:r>
            <a:r>
              <a:rPr kumimoji="1" lang="zh-CN" altLang="en-US" dirty="0"/>
              <a:t> </a:t>
            </a:r>
            <a:r>
              <a:rPr kumimoji="1" lang="en-US" altLang="zh-CN" dirty="0"/>
              <a:t>phone</a:t>
            </a:r>
            <a:r>
              <a:rPr kumimoji="1" lang="zh-CN" altLang="en-US" dirty="0"/>
              <a:t> </a:t>
            </a:r>
            <a:r>
              <a:rPr kumimoji="1" lang="en-US" altLang="zh-CN" dirty="0"/>
              <a:t>venders</a:t>
            </a:r>
            <a:r>
              <a:rPr kumimoji="1" lang="zh-CN" altLang="en-US" dirty="0"/>
              <a:t> </a:t>
            </a:r>
            <a:r>
              <a:rPr kumimoji="1" lang="en-US" altLang="zh-CN" dirty="0"/>
              <a:t>also</a:t>
            </a:r>
            <a:r>
              <a:rPr kumimoji="1" lang="zh-CN" altLang="en-US" dirty="0"/>
              <a:t> </a:t>
            </a:r>
            <a:r>
              <a:rPr kumimoji="1" lang="en-US" altLang="zh-CN" dirty="0"/>
              <a:t>use</a:t>
            </a:r>
            <a:r>
              <a:rPr kumimoji="1" lang="zh-CN" altLang="en-US" dirty="0"/>
              <a:t> </a:t>
            </a:r>
            <a:r>
              <a:rPr kumimoji="1" lang="en-US" altLang="zh-CN" dirty="0"/>
              <a:t>it</a:t>
            </a:r>
            <a:r>
              <a:rPr kumimoji="1" lang="zh-CN" altLang="en-US" dirty="0"/>
              <a:t> </a:t>
            </a:r>
            <a:r>
              <a:rPr kumimoji="1" lang="en-US" altLang="zh-CN" dirty="0"/>
              <a:t>for</a:t>
            </a:r>
            <a:r>
              <a:rPr kumimoji="1" lang="zh-CN" altLang="en-US" dirty="0"/>
              <a:t> </a:t>
            </a:r>
            <a:r>
              <a:rPr kumimoji="1" lang="en-US" altLang="zh-CN" dirty="0"/>
              <a:t>defending</a:t>
            </a:r>
            <a:r>
              <a:rPr kumimoji="1" lang="zh-CN" altLang="en-US" dirty="0"/>
              <a:t> </a:t>
            </a:r>
            <a:r>
              <a:rPr kumimoji="1" lang="en-US" altLang="zh-CN" dirty="0"/>
              <a:t>against</a:t>
            </a:r>
            <a:r>
              <a:rPr kumimoji="1" lang="zh-CN" altLang="en-US" dirty="0"/>
              <a:t> </a:t>
            </a:r>
            <a:r>
              <a:rPr kumimoji="1" lang="en-US" altLang="zh-CN" dirty="0"/>
              <a:t>jailbreak</a:t>
            </a:r>
            <a:r>
              <a:rPr kumimoji="1" lang="zh-CN" altLang="en-US" dirty="0"/>
              <a:t> </a:t>
            </a:r>
            <a:r>
              <a:rPr kumimoji="1" lang="en-US" altLang="zh-CN" dirty="0"/>
              <a:t>and</a:t>
            </a:r>
            <a:r>
              <a:rPr kumimoji="1" lang="zh-CN" altLang="en-US" dirty="0"/>
              <a:t> </a:t>
            </a:r>
            <a:r>
              <a:rPr kumimoji="1" lang="en-US" altLang="zh-CN" dirty="0"/>
              <a:t>rooting,</a:t>
            </a:r>
            <a:r>
              <a:rPr kumimoji="1" lang="zh-CN" altLang="en-US" dirty="0"/>
              <a:t> </a:t>
            </a:r>
            <a:r>
              <a:rPr kumimoji="1" lang="en-US" altLang="zh-CN" dirty="0"/>
              <a:t>like</a:t>
            </a:r>
            <a:r>
              <a:rPr kumimoji="1" lang="zh-CN" altLang="en-US" dirty="0"/>
              <a:t> </a:t>
            </a:r>
            <a:r>
              <a:rPr kumimoji="1" lang="en-US" altLang="zh-CN" dirty="0"/>
              <a:t>Samsung's</a:t>
            </a:r>
            <a:r>
              <a:rPr kumimoji="1" lang="zh-CN" altLang="en-US" dirty="0"/>
              <a:t> </a:t>
            </a:r>
            <a:r>
              <a:rPr kumimoji="1" lang="en-US" altLang="zh-CN" dirty="0"/>
              <a:t>KNOX.</a:t>
            </a:r>
          </a:p>
          <a:p>
            <a:r>
              <a:rPr kumimoji="1" lang="en-US" altLang="zh-CN" dirty="0"/>
              <a:t>Now,</a:t>
            </a:r>
            <a:r>
              <a:rPr kumimoji="1" lang="zh-CN" altLang="en-US" dirty="0"/>
              <a:t> </a:t>
            </a:r>
            <a:r>
              <a:rPr kumimoji="1" lang="en-US" altLang="zh-CN" dirty="0"/>
              <a:t>more</a:t>
            </a:r>
            <a:r>
              <a:rPr kumimoji="1" lang="zh-CN" altLang="en-US" dirty="0"/>
              <a:t> </a:t>
            </a:r>
            <a:r>
              <a:rPr kumimoji="1" lang="en-US" altLang="zh-CN" dirty="0"/>
              <a:t>and</a:t>
            </a:r>
            <a:r>
              <a:rPr kumimoji="1" lang="zh-CN" altLang="en-US" dirty="0"/>
              <a:t> </a:t>
            </a:r>
            <a:r>
              <a:rPr kumimoji="1" lang="en-US" altLang="zh-CN" dirty="0"/>
              <a:t>more</a:t>
            </a:r>
            <a:r>
              <a:rPr kumimoji="1" lang="zh-CN" altLang="en-US" dirty="0"/>
              <a:t> </a:t>
            </a:r>
            <a:r>
              <a:rPr kumimoji="1" lang="en-US" altLang="zh-CN" dirty="0"/>
              <a:t>TEEs</a:t>
            </a:r>
            <a:r>
              <a:rPr kumimoji="1" lang="zh-CN" altLang="en-US" dirty="0"/>
              <a:t> </a:t>
            </a:r>
            <a:r>
              <a:rPr kumimoji="1" lang="en-US" altLang="zh-CN" dirty="0"/>
              <a:t>support</a:t>
            </a:r>
            <a:r>
              <a:rPr kumimoji="1" lang="zh-CN" altLang="en-US" dirty="0"/>
              <a:t> </a:t>
            </a:r>
            <a:r>
              <a:rPr kumimoji="1" lang="en-US" altLang="zh-CN" dirty="0"/>
              <a:t>dynamic</a:t>
            </a:r>
            <a:r>
              <a:rPr kumimoji="1" lang="zh-CN" altLang="en-US" dirty="0"/>
              <a:t> </a:t>
            </a:r>
            <a:r>
              <a:rPr kumimoji="1" lang="en-US" altLang="zh-CN" dirty="0"/>
              <a:t>installation</a:t>
            </a:r>
            <a:r>
              <a:rPr kumimoji="1" lang="zh-CN" altLang="en-US" dirty="0"/>
              <a:t> </a:t>
            </a:r>
            <a:r>
              <a:rPr kumimoji="1" lang="en-US" altLang="zh-CN" dirty="0"/>
              <a:t>of</a:t>
            </a:r>
            <a:r>
              <a:rPr kumimoji="1" lang="zh-CN" altLang="en-US" dirty="0"/>
              <a:t> </a:t>
            </a:r>
            <a:r>
              <a:rPr kumimoji="1" lang="en-US" altLang="zh-CN" dirty="0"/>
              <a:t>third</a:t>
            </a:r>
            <a:r>
              <a:rPr kumimoji="1" lang="zh-CN" altLang="en-US" dirty="0"/>
              <a:t> </a:t>
            </a:r>
            <a:r>
              <a:rPr kumimoji="1" lang="en-US" altLang="zh-CN" dirty="0"/>
              <a:t>party</a:t>
            </a:r>
            <a:r>
              <a:rPr kumimoji="1" lang="zh-CN" altLang="en-US" dirty="0"/>
              <a:t> </a:t>
            </a:r>
            <a:r>
              <a:rPr kumimoji="1" lang="en-US" altLang="zh-CN" dirty="0"/>
              <a:t>TAs,</a:t>
            </a:r>
            <a:r>
              <a:rPr kumimoji="1" lang="zh-CN" altLang="en-US" dirty="0"/>
              <a:t> </a:t>
            </a:r>
            <a:r>
              <a:rPr kumimoji="1" lang="en-US" altLang="zh-CN" dirty="0"/>
              <a:t>which</a:t>
            </a:r>
            <a:r>
              <a:rPr kumimoji="1" lang="zh-CN" altLang="en-US" dirty="0"/>
              <a:t> </a:t>
            </a:r>
            <a:r>
              <a:rPr kumimoji="1" lang="en-US" altLang="zh-CN" dirty="0"/>
              <a:t>shows</a:t>
            </a:r>
            <a:r>
              <a:rPr kumimoji="1" lang="zh-CN" altLang="en-US" dirty="0"/>
              <a:t> </a:t>
            </a:r>
            <a:r>
              <a:rPr kumimoji="1" lang="en-US" altLang="zh-CN" dirty="0"/>
              <a:t>the</a:t>
            </a:r>
            <a:r>
              <a:rPr kumimoji="1" lang="zh-CN" altLang="en-US" dirty="0"/>
              <a:t> </a:t>
            </a:r>
            <a:r>
              <a:rPr kumimoji="1" lang="en-US" altLang="zh-CN" dirty="0"/>
              <a:t>trend</a:t>
            </a:r>
            <a:r>
              <a:rPr kumimoji="1" lang="zh-CN" altLang="en-US" dirty="0"/>
              <a:t> </a:t>
            </a:r>
            <a:r>
              <a:rPr kumimoji="1" lang="en-US" altLang="zh-CN" dirty="0"/>
              <a:t>of</a:t>
            </a:r>
            <a:r>
              <a:rPr kumimoji="1" lang="zh-CN" altLang="en-US" dirty="0"/>
              <a:t> </a:t>
            </a:r>
            <a:r>
              <a:rPr kumimoji="1" lang="en-US" altLang="zh-CN" dirty="0"/>
              <a:t>xxx.</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3367142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However,</a:t>
            </a:r>
            <a:r>
              <a:rPr kumimoji="1" lang="zh-CN" altLang="en-US" dirty="0"/>
              <a:t> </a:t>
            </a:r>
            <a:r>
              <a:rPr kumimoji="1" lang="en-US" altLang="zh-CN" dirty="0"/>
              <a:t>the</a:t>
            </a:r>
            <a:r>
              <a:rPr kumimoji="1" lang="zh-CN" altLang="en-US" dirty="0"/>
              <a:t> </a:t>
            </a:r>
            <a:r>
              <a:rPr kumimoji="1" lang="en-US" altLang="zh-CN" dirty="0"/>
              <a:t>openness</a:t>
            </a:r>
            <a:r>
              <a:rPr kumimoji="1" lang="zh-CN" altLang="en-US" dirty="0"/>
              <a:t> </a:t>
            </a:r>
            <a:r>
              <a:rPr kumimoji="1" lang="en-US" altLang="zh-CN" dirty="0"/>
              <a:t>also</a:t>
            </a:r>
            <a:r>
              <a:rPr kumimoji="1" lang="zh-CN" altLang="en-US" dirty="0"/>
              <a:t> </a:t>
            </a:r>
            <a:r>
              <a:rPr kumimoji="1" lang="en-US" altLang="zh-CN" dirty="0"/>
              <a:t>leads</a:t>
            </a:r>
            <a:r>
              <a:rPr kumimoji="1" lang="zh-CN" altLang="en-US" dirty="0"/>
              <a:t> </a:t>
            </a:r>
            <a:r>
              <a:rPr kumimoji="1" lang="en-US" altLang="zh-CN" dirty="0"/>
              <a:t>to</a:t>
            </a:r>
            <a:r>
              <a:rPr kumimoji="1" lang="zh-CN" altLang="en-US" dirty="0"/>
              <a:t> </a:t>
            </a:r>
            <a:r>
              <a:rPr kumimoji="1" lang="en-US" altLang="zh-CN" dirty="0"/>
              <a:t>fragmentation.</a:t>
            </a:r>
          </a:p>
          <a:p>
            <a:r>
              <a:rPr kumimoji="1" lang="en-US" altLang="zh-CN" dirty="0"/>
              <a:t>Nowadays,</a:t>
            </a:r>
            <a:r>
              <a:rPr kumimoji="1" lang="zh-CN" altLang="en-US" dirty="0"/>
              <a:t> </a:t>
            </a:r>
            <a:r>
              <a:rPr kumimoji="1" lang="en-US" altLang="zh-CN" dirty="0"/>
              <a:t>there</a:t>
            </a:r>
            <a:r>
              <a:rPr kumimoji="1" lang="zh-CN" altLang="en-US" dirty="0"/>
              <a:t> </a:t>
            </a:r>
            <a:r>
              <a:rPr kumimoji="1" lang="en-US" altLang="zh-CN" dirty="0"/>
              <a:t>are</a:t>
            </a:r>
            <a:r>
              <a:rPr kumimoji="1" lang="zh-CN" altLang="en-US" dirty="0"/>
              <a:t> </a:t>
            </a:r>
            <a:r>
              <a:rPr kumimoji="1" lang="en-US" altLang="zh-CN" dirty="0"/>
              <a:t>many</a:t>
            </a:r>
            <a:r>
              <a:rPr kumimoji="1" lang="zh-CN" altLang="en-US" dirty="0"/>
              <a:t> </a:t>
            </a:r>
            <a:r>
              <a:rPr kumimoji="1" lang="en-US" altLang="zh-CN" dirty="0"/>
              <a:t>different</a:t>
            </a:r>
            <a:r>
              <a:rPr kumimoji="1" lang="zh-CN" altLang="en-US" dirty="0"/>
              <a:t> </a:t>
            </a:r>
            <a:r>
              <a:rPr kumimoji="1" lang="en-US" altLang="zh-CN" dirty="0"/>
              <a:t>kinds</a:t>
            </a:r>
            <a:r>
              <a:rPr kumimoji="1" lang="zh-CN" altLang="en-US" dirty="0"/>
              <a:t> </a:t>
            </a:r>
            <a:r>
              <a:rPr kumimoji="1" lang="en-US" altLang="zh-CN" dirty="0"/>
              <a:t>of</a:t>
            </a:r>
            <a:r>
              <a:rPr kumimoji="1" lang="zh-CN" altLang="en-US" dirty="0"/>
              <a:t> </a:t>
            </a:r>
            <a:r>
              <a:rPr kumimoji="1" lang="en-US" altLang="zh-CN" dirty="0"/>
              <a:t>TEE</a:t>
            </a:r>
            <a:r>
              <a:rPr kumimoji="1" lang="zh-CN" altLang="en-US" dirty="0"/>
              <a:t> </a:t>
            </a:r>
            <a:r>
              <a:rPr kumimoji="1" lang="en-US" altLang="zh-CN" dirty="0"/>
              <a:t>OS,</a:t>
            </a:r>
            <a:r>
              <a:rPr kumimoji="1" lang="zh-CN" altLang="en-US" dirty="0"/>
              <a:t> </a:t>
            </a:r>
            <a:r>
              <a:rPr kumimoji="1" lang="en-US" altLang="zh-CN" dirty="0"/>
              <a:t>from</a:t>
            </a:r>
            <a:r>
              <a:rPr kumimoji="1" lang="zh-CN" altLang="en-US" dirty="0"/>
              <a:t> </a:t>
            </a:r>
            <a:r>
              <a:rPr kumimoji="1" lang="en-US" altLang="zh-CN" dirty="0"/>
              <a:t>different</a:t>
            </a:r>
            <a:r>
              <a:rPr kumimoji="1" lang="zh-CN" altLang="en-US" dirty="0"/>
              <a:t> </a:t>
            </a:r>
            <a:r>
              <a:rPr kumimoji="1" lang="en-US" altLang="zh-CN" dirty="0"/>
              <a:t>venders.</a:t>
            </a:r>
          </a:p>
          <a:p>
            <a:r>
              <a:rPr kumimoji="1" lang="en-US" altLang="zh-CN" dirty="0"/>
              <a:t>Also,</a:t>
            </a:r>
            <a:r>
              <a:rPr kumimoji="1" lang="zh-CN" altLang="en-US" dirty="0"/>
              <a:t> </a:t>
            </a:r>
            <a:r>
              <a:rPr kumimoji="1" lang="en-US" altLang="zh-CN" dirty="0"/>
              <a:t>many</a:t>
            </a:r>
            <a:r>
              <a:rPr kumimoji="1" lang="zh-CN" altLang="en-US" dirty="0"/>
              <a:t> </a:t>
            </a:r>
            <a:r>
              <a:rPr kumimoji="1" lang="en-US" altLang="zh-CN" dirty="0"/>
              <a:t>other</a:t>
            </a:r>
            <a:r>
              <a:rPr kumimoji="1" lang="zh-CN" altLang="en-US" dirty="0"/>
              <a:t> </a:t>
            </a:r>
            <a:r>
              <a:rPr kumimoji="1" lang="en-US" altLang="zh-CN" dirty="0"/>
              <a:t>implementations</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OP-TEE.</a:t>
            </a:r>
          </a:p>
          <a:p>
            <a:r>
              <a:rPr kumimoji="1" lang="en-US" altLang="zh-CN" dirty="0"/>
              <a:t>This</a:t>
            </a:r>
            <a:r>
              <a:rPr kumimoji="1" lang="zh-CN" altLang="en-US" dirty="0"/>
              <a:t> </a:t>
            </a:r>
            <a:r>
              <a:rPr kumimoji="1" lang="en-US" altLang="zh-CN" dirty="0"/>
              <a:t>is</a:t>
            </a:r>
            <a:r>
              <a:rPr kumimoji="1" lang="zh-CN" altLang="en-US" dirty="0"/>
              <a:t> </a:t>
            </a:r>
            <a:r>
              <a:rPr kumimoji="1" lang="en-US" altLang="zh-CN" dirty="0"/>
              <a:t>not</a:t>
            </a:r>
            <a:r>
              <a:rPr kumimoji="1" lang="zh-CN" altLang="en-US" dirty="0"/>
              <a:t> </a:t>
            </a:r>
            <a:r>
              <a:rPr kumimoji="1" lang="en-US" altLang="zh-CN" dirty="0"/>
              <a:t>a</a:t>
            </a:r>
            <a:r>
              <a:rPr kumimoji="1" lang="zh-CN" altLang="en-US" dirty="0"/>
              <a:t> </a:t>
            </a:r>
            <a:r>
              <a:rPr kumimoji="1" lang="en-US" altLang="zh-CN" dirty="0"/>
              <a:t>good</a:t>
            </a:r>
            <a:r>
              <a:rPr kumimoji="1" lang="zh-CN" altLang="en-US" dirty="0"/>
              <a:t> </a:t>
            </a:r>
            <a:r>
              <a:rPr kumimoji="1" lang="en-US" altLang="zh-CN" dirty="0"/>
              <a:t>news</a:t>
            </a:r>
            <a:r>
              <a:rPr kumimoji="1" lang="zh-CN" altLang="en-US" dirty="0"/>
              <a:t> </a:t>
            </a:r>
            <a:r>
              <a:rPr kumimoji="1" lang="en-US" altLang="zh-CN" dirty="0"/>
              <a:t>for</a:t>
            </a:r>
            <a:r>
              <a:rPr kumimoji="1" lang="zh-CN" altLang="en-US" dirty="0"/>
              <a:t> </a:t>
            </a:r>
            <a:r>
              <a:rPr kumimoji="1" lang="en-US" altLang="zh-CN" dirty="0"/>
              <a:t>trusted</a:t>
            </a:r>
            <a:r>
              <a:rPr kumimoji="1" lang="zh-CN" altLang="en-US" dirty="0"/>
              <a:t> </a:t>
            </a:r>
            <a:r>
              <a:rPr kumimoji="1" lang="en-US" altLang="zh-CN" dirty="0"/>
              <a:t>app</a:t>
            </a:r>
            <a:r>
              <a:rPr kumimoji="1" lang="zh-CN" altLang="en-US" dirty="0"/>
              <a:t> </a:t>
            </a:r>
            <a:r>
              <a:rPr kumimoji="1" lang="en-US" altLang="zh-CN" dirty="0"/>
              <a:t>developers,</a:t>
            </a:r>
            <a:r>
              <a:rPr kumimoji="1" lang="zh-CN" altLang="en-US" dirty="0"/>
              <a:t> </a:t>
            </a:r>
            <a:r>
              <a:rPr kumimoji="1" lang="en-US" altLang="zh-CN" dirty="0"/>
              <a:t>since</a:t>
            </a:r>
            <a:r>
              <a:rPr kumimoji="1" lang="zh-CN" altLang="en-US" dirty="0"/>
              <a:t> </a:t>
            </a:r>
            <a:r>
              <a:rPr kumimoji="1" lang="en-US" altLang="zh-CN" dirty="0"/>
              <a:t>they</a:t>
            </a:r>
            <a:r>
              <a:rPr kumimoji="1" lang="zh-CN" altLang="en-US" dirty="0"/>
              <a:t> </a:t>
            </a:r>
            <a:r>
              <a:rPr kumimoji="1" lang="en-US" altLang="zh-CN" dirty="0"/>
              <a:t>need</a:t>
            </a:r>
            <a:r>
              <a:rPr kumimoji="1" lang="zh-CN" altLang="en-US" dirty="0"/>
              <a:t> </a:t>
            </a:r>
            <a:r>
              <a:rPr kumimoji="1" lang="en-US" altLang="zh-CN" dirty="0"/>
              <a:t>to</a:t>
            </a:r>
            <a:r>
              <a:rPr kumimoji="1" lang="zh-CN" altLang="en-US" dirty="0"/>
              <a:t> </a:t>
            </a:r>
            <a:r>
              <a:rPr kumimoji="1" lang="en-US" altLang="zh-CN" dirty="0"/>
              <a:t>port</a:t>
            </a:r>
            <a:r>
              <a:rPr kumimoji="1" lang="zh-CN" altLang="en-US" dirty="0"/>
              <a:t> </a:t>
            </a:r>
            <a:r>
              <a:rPr kumimoji="1" lang="en-US" altLang="zh-CN" dirty="0"/>
              <a:t>and</a:t>
            </a:r>
            <a:r>
              <a:rPr kumimoji="1" lang="zh-CN" altLang="en-US" dirty="0"/>
              <a:t> </a:t>
            </a:r>
            <a:r>
              <a:rPr kumimoji="1" lang="en-US" altLang="zh-CN" dirty="0"/>
              <a:t>trust.</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432385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EBC088-8DDE-FA47-8B58-A6BA289C0DA3}" type="slidenum">
              <a:rPr lang="en-US" smtClean="0"/>
              <a:t>12</a:t>
            </a:fld>
            <a:endParaRPr lang="en-US"/>
          </a:p>
        </p:txBody>
      </p:sp>
    </p:spTree>
    <p:extLst>
      <p:ext uri="{BB962C8B-B14F-4D97-AF65-F5344CB8AC3E}">
        <p14:creationId xmlns:p14="http://schemas.microsoft.com/office/powerpoint/2010/main" val="4288347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EBC088-8DDE-FA47-8B58-A6BA289C0DA3}" type="slidenum">
              <a:rPr lang="en-US" smtClean="0"/>
              <a:t>13</a:t>
            </a:fld>
            <a:endParaRPr lang="en-US"/>
          </a:p>
        </p:txBody>
      </p:sp>
    </p:spTree>
    <p:extLst>
      <p:ext uri="{BB962C8B-B14F-4D97-AF65-F5344CB8AC3E}">
        <p14:creationId xmlns:p14="http://schemas.microsoft.com/office/powerpoint/2010/main" val="4047576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EBC088-8DDE-FA47-8B58-A6BA289C0DA3}" type="slidenum">
              <a:rPr lang="en-US" smtClean="0"/>
              <a:t>14</a:t>
            </a:fld>
            <a:endParaRPr lang="en-US"/>
          </a:p>
        </p:txBody>
      </p:sp>
    </p:spTree>
    <p:extLst>
      <p:ext uri="{BB962C8B-B14F-4D97-AF65-F5344CB8AC3E}">
        <p14:creationId xmlns:p14="http://schemas.microsoft.com/office/powerpoint/2010/main" val="3187176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8C45CCB-BA65-5544-8F7C-68B7B8397E4B}" type="slidenum">
              <a:rPr kumimoji="1" lang="zh-CN" altLang="en-US" smtClean="0"/>
              <a:t>21</a:t>
            </a:fld>
            <a:endParaRPr kumimoji="1" lang="zh-CN" altLang="en-US"/>
          </a:p>
        </p:txBody>
      </p:sp>
    </p:spTree>
    <p:extLst>
      <p:ext uri="{BB962C8B-B14F-4D97-AF65-F5344CB8AC3E}">
        <p14:creationId xmlns:p14="http://schemas.microsoft.com/office/powerpoint/2010/main" val="3416821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3356898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882839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E875B1-1EF7-D84A-BA44-F3FE6AFE0EDC}" type="slidenum">
              <a:rPr kumimoji="1" lang="zh-CN" altLang="en-US" sz="120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1" lang="zh-CN" altLang="en-US" sz="120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32673730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E875B1-1EF7-D84A-BA44-F3FE6AFE0EDC}" type="slidenum">
              <a:rPr kumimoji="1" lang="zh-CN" altLang="en-US" sz="120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1" lang="zh-CN" altLang="en-US" sz="120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3758922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E875B1-1EF7-D84A-BA44-F3FE6AFE0EDC}" type="slidenum">
              <a:rPr kumimoji="1" lang="zh-CN" altLang="en-US" sz="120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1" lang="zh-CN" altLang="en-US" sz="120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206901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E875B1-1EF7-D84A-BA44-F3FE6AFE0EDC}" type="slidenum">
              <a:rPr kumimoji="1" lang="zh-CN" altLang="en-US" sz="120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1" lang="zh-CN" altLang="en-US" sz="120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4240997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20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0648279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Sanctum</a:t>
            </a:r>
            <a:r>
              <a:rPr kumimoji="1" lang="zh-CN" altLang="en-US" dirty="0"/>
              <a:t>同样没有针对</a:t>
            </a:r>
            <a:r>
              <a:rPr kumimoji="1" lang="en-US" altLang="zh-CN" dirty="0"/>
              <a:t>cache</a:t>
            </a:r>
            <a:r>
              <a:rPr kumimoji="1" lang="zh-CN" altLang="en-US" dirty="0"/>
              <a:t> </a:t>
            </a:r>
            <a:r>
              <a:rPr kumimoji="1" lang="en-US" altLang="zh-CN" dirty="0"/>
              <a:t>side</a:t>
            </a:r>
            <a:r>
              <a:rPr kumimoji="1" lang="zh-CN" altLang="en-US" dirty="0"/>
              <a:t> </a:t>
            </a:r>
            <a:r>
              <a:rPr kumimoji="1" lang="en-US" altLang="zh-CN" dirty="0"/>
              <a:t>channel</a:t>
            </a:r>
            <a:r>
              <a:rPr kumimoji="1" lang="zh-CN" altLang="en-US" dirty="0"/>
              <a:t>以外的</a:t>
            </a:r>
            <a:r>
              <a:rPr kumimoji="1" lang="en-US" altLang="zh-CN" dirty="0"/>
              <a:t>side</a:t>
            </a:r>
            <a:r>
              <a:rPr kumimoji="1" lang="zh-CN" altLang="en-US" dirty="0"/>
              <a:t> </a:t>
            </a:r>
            <a:r>
              <a:rPr kumimoji="1" lang="en-US" altLang="zh-CN" dirty="0"/>
              <a:t>channel</a:t>
            </a:r>
            <a:r>
              <a:rPr kumimoji="1" lang="zh-CN" altLang="en-US" dirty="0"/>
              <a:t>进行专门的设计，但是却能防御大部分</a:t>
            </a:r>
            <a:r>
              <a:rPr kumimoji="1" lang="en-US" altLang="zh-CN" dirty="0"/>
              <a:t>side</a:t>
            </a:r>
            <a:r>
              <a:rPr kumimoji="1" lang="zh-CN" altLang="en-US" dirty="0"/>
              <a:t> </a:t>
            </a:r>
            <a:r>
              <a:rPr kumimoji="1" lang="en-US" altLang="zh-CN" dirty="0"/>
              <a:t>channel</a:t>
            </a:r>
            <a:r>
              <a:rPr kumimoji="1" lang="zh-CN" altLang="en-US" dirty="0"/>
              <a:t>，这是因为</a:t>
            </a:r>
            <a:r>
              <a:rPr kumimoji="1" lang="en-US" altLang="zh-CN" dirty="0" err="1"/>
              <a:t>riscv</a:t>
            </a:r>
            <a:r>
              <a:rPr kumimoji="1" lang="zh-CN" altLang="en-US" dirty="0"/>
              <a:t>处理器本身与</a:t>
            </a:r>
            <a:r>
              <a:rPr kumimoji="1" lang="en-US" altLang="zh-CN" dirty="0"/>
              <a:t>X86</a:t>
            </a:r>
            <a:r>
              <a:rPr kumimoji="1" lang="zh-CN" altLang="en-US" dirty="0"/>
              <a:t>处理器的区别，例如，</a:t>
            </a:r>
            <a:r>
              <a:rPr kumimoji="1" lang="en-US" altLang="zh-CN" dirty="0" err="1"/>
              <a:t>riscv</a:t>
            </a:r>
            <a:r>
              <a:rPr kumimoji="1" lang="zh-CN" altLang="en-US" dirty="0"/>
              <a:t>处理器本身没有超线程，没有乱序执行。</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20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3571692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38</a:t>
            </a:fld>
            <a:endParaRPr lang="zh-CN" altLang="en-US"/>
          </a:p>
        </p:txBody>
      </p:sp>
    </p:spTree>
    <p:extLst>
      <p:ext uri="{BB962C8B-B14F-4D97-AF65-F5344CB8AC3E}">
        <p14:creationId xmlns:p14="http://schemas.microsoft.com/office/powerpoint/2010/main" val="3248340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8BC3E6-98DE-304A-9707-CB243AD64AF6}" type="slidenum">
              <a:rPr lang="en-US" smtClean="0"/>
              <a:t>53</a:t>
            </a:fld>
            <a:endParaRPr lang="en-US"/>
          </a:p>
        </p:txBody>
      </p:sp>
    </p:spTree>
    <p:extLst>
      <p:ext uri="{BB962C8B-B14F-4D97-AF65-F5344CB8AC3E}">
        <p14:creationId xmlns:p14="http://schemas.microsoft.com/office/powerpoint/2010/main" val="2899719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First, QEMU reserves memory for the VM (Figure 1a 1 ). Then it copies the guest binaries into this reserved memory (Figure 1a 2 ). By using the /dev/</a:t>
            </a:r>
            <a:r>
              <a:rPr lang="en-US" altLang="zh-CN" dirty="0" err="1"/>
              <a:t>kvm</a:t>
            </a:r>
            <a:r>
              <a:rPr lang="en-US" altLang="zh-CN" dirty="0"/>
              <a:t> device node the KVM module of the Linux kernel is instructed to start a new VM (Figure 1a 3 ). KVM then sets up a </a:t>
            </a:r>
            <a:r>
              <a:rPr lang="en-US" altLang="zh-CN" dirty="0" err="1"/>
              <a:t>vmcb</a:t>
            </a:r>
            <a:r>
              <a:rPr lang="en-US" altLang="zh-CN" dirty="0"/>
              <a:t> data structure incorporating the information from QEMU and issues the </a:t>
            </a:r>
            <a:r>
              <a:rPr lang="en-US" altLang="zh-CN" dirty="0" err="1"/>
              <a:t>vmrun</a:t>
            </a:r>
            <a:r>
              <a:rPr lang="en-US" altLang="zh-CN" dirty="0"/>
              <a:t> instruction to start the VM (Figure 1a 4 ). The processor now enters the guest mode, depicted in grey, and starts execution at the entry point defined in the </a:t>
            </a:r>
            <a:r>
              <a:rPr lang="en-US" altLang="zh-CN" dirty="0" err="1"/>
              <a:t>vmcb</a:t>
            </a:r>
            <a:r>
              <a:rPr lang="en-US" altLang="zh-CN" dirty="0"/>
              <a:t>. </a:t>
            </a:r>
          </a:p>
          <a:p>
            <a:endParaRPr lang="en-US" altLang="zh-CN" dirty="0"/>
          </a:p>
          <a:p>
            <a:r>
              <a:rPr lang="en-US" altLang="zh-CN" dirty="0"/>
              <a:t>The runtime </a:t>
            </a:r>
            <a:r>
              <a:rPr lang="en-US" altLang="zh-CN" dirty="0" err="1"/>
              <a:t>behaviour</a:t>
            </a:r>
            <a:r>
              <a:rPr lang="en-US" altLang="zh-CN" dirty="0"/>
              <a:t> is shown in Figure 1b. Upon any event that was configured in the </a:t>
            </a:r>
            <a:r>
              <a:rPr lang="en-US" altLang="zh-CN" dirty="0" err="1"/>
              <a:t>vmcb</a:t>
            </a:r>
            <a:r>
              <a:rPr lang="en-US" altLang="zh-CN" dirty="0"/>
              <a:t> to cause a </a:t>
            </a:r>
            <a:r>
              <a:rPr lang="en-US" altLang="zh-CN" dirty="0" err="1"/>
              <a:t>vmexit</a:t>
            </a:r>
            <a:r>
              <a:rPr lang="en-US" altLang="zh-CN" dirty="0"/>
              <a:t>, the CPU leaves guest mode and enters host mode again with a specific error code set in the </a:t>
            </a:r>
            <a:r>
              <a:rPr lang="en-US" altLang="zh-CN" dirty="0" err="1"/>
              <a:t>vmcb</a:t>
            </a:r>
            <a:r>
              <a:rPr lang="en-US" altLang="zh-CN" dirty="0"/>
              <a:t> (Figure 1b 1 ). The KVM module can then either handle the exit itself, or, in case of, e.g., an memory-mapped IO operation to an emulated device, can return to QEMU which then handles the request (Figure 1b 2 ). The emulated device can access guest memory directly to mimic DMA memory transfers (Figure 1b 3 ). After the request was served, QEMU calls KVM again (Figure 1b 4 ), which resumes execution of the VM in guest mode (Figure 1b 5 ).</a:t>
            </a:r>
          </a:p>
          <a:p>
            <a:endParaRPr lang="en-US" altLang="zh-CN" dirty="0"/>
          </a:p>
          <a:p>
            <a:r>
              <a:rPr lang="en-US" altLang="zh-CN" dirty="0"/>
              <a:t>Figure 2 shows how the classical KVM architecture looks like on an SEV-enabled system. Like detailed in the previous Section, QEMU communicates with the KVM module to prepare the VM for launch (Figure 2a 1 to 3 ). To </a:t>
            </a:r>
            <a:r>
              <a:rPr lang="en-US" altLang="zh-CN" dirty="0" err="1"/>
              <a:t>enqemu</a:t>
            </a:r>
            <a:r>
              <a:rPr lang="en-US" altLang="zh-CN" dirty="0"/>
              <a:t> ring 3 host kernel ring 0 guest image KVM </a:t>
            </a:r>
            <a:r>
              <a:rPr lang="en-US" altLang="zh-CN" dirty="0" err="1"/>
              <a:t>vmcb</a:t>
            </a:r>
            <a:r>
              <a:rPr lang="en-US" altLang="zh-CN" dirty="0"/>
              <a:t> 4 1 2 SEC 3 6 5 (a) KVM/SEV: startup </a:t>
            </a:r>
            <a:r>
              <a:rPr lang="en-US" altLang="zh-CN" dirty="0" err="1"/>
              <a:t>qemu</a:t>
            </a:r>
            <a:r>
              <a:rPr lang="en-US" altLang="zh-CN" dirty="0"/>
              <a:t> ring 3 host kernel ring 0 VGA KVM </a:t>
            </a:r>
            <a:r>
              <a:rPr lang="en-US" altLang="zh-CN" dirty="0" err="1"/>
              <a:t>vmcb</a:t>
            </a:r>
            <a:r>
              <a:rPr lang="en-US" altLang="zh-CN" dirty="0"/>
              <a:t> NET 1 5 3 4 2 (b) KVM/SEV: runtime Figure 2: SEV-enabled QEMU/KVM architecture able SEV for the newly allocated VM, it's memory must first be encrypted. The host kernel calls the coprocessor to do the initial encryption of the VM memory using a threefold command sequence, LAUNCH START, LAUNCH UPDATE and LAUNCH FINISH (Figure 2a 4 , 5 and 6 ).</a:t>
            </a:r>
          </a:p>
          <a:p>
            <a:endParaRPr lang="en-US" altLang="zh-CN" dirty="0"/>
          </a:p>
          <a:p>
            <a:r>
              <a:rPr lang="en-US" altLang="zh-CN" dirty="0"/>
              <a:t>Figure 2b shows the system configuration during runtime. The secure coprocessor (SEC) is not shown, as it is used mainly during VM startup. The steps composing the runtime </a:t>
            </a:r>
            <a:r>
              <a:rPr lang="en-US" altLang="zh-CN" dirty="0" err="1"/>
              <a:t>behaviour</a:t>
            </a:r>
            <a:r>
              <a:rPr lang="en-US" altLang="zh-CN" dirty="0"/>
              <a:t> under SEV (Figure 2b 1 , 2 , 4 and 5 ) do not differ from the non-SEV configuration. This is due to the fact, that cryptographic operations are handled transparently by the memory controller, while key management is handled by the secure processor without involvement of the hypervisor or the VM. However to facilitate DMA memory transfers (Figure 2b 3 ) similar to a classical setup, the guest is tasked to configure shared memory regions, that are exempt from encryption.</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66</a:t>
            </a:fld>
            <a:endParaRPr lang="zh-CN" altLang="en-US"/>
          </a:p>
        </p:txBody>
      </p:sp>
    </p:spTree>
    <p:extLst>
      <p:ext uri="{BB962C8B-B14F-4D97-AF65-F5344CB8AC3E}">
        <p14:creationId xmlns:p14="http://schemas.microsoft.com/office/powerpoint/2010/main" val="27758331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In</a:t>
            </a:r>
            <a:r>
              <a:rPr kumimoji="1" lang="zh-CN" altLang="en-US" dirty="0"/>
              <a:t> </a:t>
            </a:r>
            <a:r>
              <a:rPr kumimoji="1" lang="en-US" altLang="zh-CN" dirty="0"/>
              <a:t>this</a:t>
            </a:r>
            <a:r>
              <a:rPr kumimoji="1" lang="zh-CN" altLang="en-US" dirty="0"/>
              <a:t> </a:t>
            </a:r>
            <a:r>
              <a:rPr kumimoji="1" lang="en-US" altLang="zh-CN" dirty="0"/>
              <a:t>paper,</a:t>
            </a:r>
            <a:r>
              <a:rPr kumimoji="1" lang="zh-CN" altLang="en-US" dirty="0"/>
              <a:t> </a:t>
            </a:r>
            <a:r>
              <a:rPr kumimoji="1" lang="en-US" altLang="zh-CN" dirty="0"/>
              <a:t>we</a:t>
            </a:r>
            <a:r>
              <a:rPr kumimoji="1" lang="zh-CN" altLang="en-US" dirty="0"/>
              <a:t> </a:t>
            </a:r>
            <a:r>
              <a:rPr kumimoji="1" lang="en-US" altLang="zh-CN" dirty="0"/>
              <a:t>argue</a:t>
            </a:r>
            <a:r>
              <a:rPr kumimoji="1" lang="zh-CN" altLang="en-US" dirty="0"/>
              <a:t> </a:t>
            </a:r>
            <a:r>
              <a:rPr kumimoji="1" lang="en-US" altLang="zh-CN" dirty="0"/>
              <a:t>that</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needed</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US" altLang="zh-CN" dirty="0"/>
              <a:t>multiple</a:t>
            </a:r>
            <a:r>
              <a:rPr kumimoji="1" lang="zh-CN" altLang="en-US" dirty="0"/>
              <a:t> </a:t>
            </a:r>
            <a:r>
              <a:rPr kumimoji="1" lang="en-US" altLang="zh-CN" dirty="0"/>
              <a:t>isolated</a:t>
            </a:r>
            <a:r>
              <a:rPr kumimoji="1" lang="zh-CN" altLang="en-US" dirty="0"/>
              <a:t> </a:t>
            </a:r>
            <a:r>
              <a:rPr kumimoji="1" lang="en-US" altLang="zh-CN" dirty="0"/>
              <a:t>TEE,</a:t>
            </a:r>
            <a:r>
              <a:rPr kumimoji="1" lang="zh-CN" altLang="en-US" dirty="0"/>
              <a:t> </a:t>
            </a:r>
            <a:r>
              <a:rPr kumimoji="1" lang="en-US" altLang="zh-CN" dirty="0"/>
              <a:t>for</a:t>
            </a:r>
            <a:r>
              <a:rPr kumimoji="1" lang="zh-CN" altLang="en-US" dirty="0"/>
              <a:t> </a:t>
            </a:r>
            <a:r>
              <a:rPr kumimoji="1" lang="en-US" altLang="zh-CN" dirty="0"/>
              <a:t>three</a:t>
            </a:r>
            <a:r>
              <a:rPr kumimoji="1" lang="zh-CN" altLang="en-US" dirty="0"/>
              <a:t> </a:t>
            </a:r>
            <a:r>
              <a:rPr kumimoji="1" lang="en-US" altLang="zh-CN" dirty="0"/>
              <a:t>reasons.</a:t>
            </a:r>
          </a:p>
          <a:p>
            <a:r>
              <a:rPr kumimoji="1" lang="en-US" altLang="zh-CN" dirty="0"/>
              <a:t>First,</a:t>
            </a:r>
            <a:r>
              <a:rPr kumimoji="1" lang="zh-CN" altLang="en-US" dirty="0"/>
              <a:t> </a:t>
            </a:r>
            <a:r>
              <a:rPr kumimoji="1" lang="en-US" altLang="zh-CN" dirty="0"/>
              <a:t>there</a:t>
            </a:r>
            <a:r>
              <a:rPr kumimoji="1" lang="zh-CN" altLang="en-US" dirty="0"/>
              <a:t> </a:t>
            </a:r>
            <a:r>
              <a:rPr kumimoji="1" lang="en-US" altLang="zh-CN" dirty="0"/>
              <a:t>are</a:t>
            </a:r>
            <a:r>
              <a:rPr kumimoji="1" lang="zh-CN" altLang="en-US" dirty="0"/>
              <a:t> </a:t>
            </a:r>
            <a:r>
              <a:rPr kumimoji="1" lang="en-US" altLang="zh-CN" dirty="0"/>
              <a:t>more</a:t>
            </a:r>
            <a:r>
              <a:rPr kumimoji="1" lang="zh-CN" altLang="en-US" dirty="0"/>
              <a:t> </a:t>
            </a:r>
            <a:r>
              <a:rPr kumimoji="1" lang="en-US" altLang="zh-CN" dirty="0"/>
              <a:t>and</a:t>
            </a:r>
            <a:r>
              <a:rPr kumimoji="1" lang="zh-CN" altLang="en-US" dirty="0"/>
              <a:t> </a:t>
            </a:r>
            <a:r>
              <a:rPr kumimoji="1" lang="en-US" altLang="zh-CN" dirty="0"/>
              <a:t>more</a:t>
            </a:r>
            <a:r>
              <a:rPr kumimoji="1" lang="zh-CN" altLang="en-US" dirty="0"/>
              <a:t> </a:t>
            </a:r>
            <a:r>
              <a:rPr kumimoji="1" lang="en-US" altLang="zh-CN" dirty="0"/>
              <a:t>CVEs...</a:t>
            </a:r>
            <a:r>
              <a:rPr kumimoji="1" lang="zh-CN" altLang="en-US" dirty="0"/>
              <a:t> </a:t>
            </a:r>
            <a:r>
              <a:rPr kumimoji="1" lang="en-US" altLang="zh-CN" dirty="0"/>
              <a:t>we</a:t>
            </a:r>
            <a:r>
              <a:rPr kumimoji="1" lang="zh-CN" altLang="en-US" dirty="0"/>
              <a:t> </a:t>
            </a:r>
            <a:r>
              <a:rPr kumimoji="1" lang="en-US" altLang="zh-CN" dirty="0"/>
              <a:t>found</a:t>
            </a:r>
            <a:r>
              <a:rPr kumimoji="1" lang="zh-CN" altLang="en-US" dirty="0"/>
              <a:t> </a:t>
            </a:r>
            <a:r>
              <a:rPr kumimoji="1" lang="en-US" altLang="zh-CN" dirty="0"/>
              <a:t>48</a:t>
            </a:r>
            <a:r>
              <a:rPr kumimoji="1" lang="zh-CN" altLang="en-US" dirty="0"/>
              <a:t> </a:t>
            </a:r>
            <a:r>
              <a:rPr kumimoji="1" lang="en-US" altLang="zh-CN" dirty="0"/>
              <a:t>CVEs</a:t>
            </a:r>
            <a:r>
              <a:rPr kumimoji="1" lang="zh-CN" altLang="en-US" dirty="0"/>
              <a:t> </a:t>
            </a:r>
            <a:r>
              <a:rPr kumimoji="1" lang="en-US" altLang="zh-CN" dirty="0"/>
              <a:t>on</a:t>
            </a:r>
            <a:r>
              <a:rPr kumimoji="1" lang="zh-CN" altLang="en-US" dirty="0"/>
              <a:t> </a:t>
            </a:r>
            <a:r>
              <a:rPr kumimoji="1" lang="en-US" altLang="zh-CN" dirty="0"/>
              <a:t>different</a:t>
            </a:r>
            <a:r>
              <a:rPr kumimoji="1" lang="zh-CN" altLang="en-US" dirty="0"/>
              <a:t> </a:t>
            </a:r>
            <a:r>
              <a:rPr kumimoji="1" lang="en-US" altLang="zh-CN" dirty="0"/>
              <a:t>TEEs.</a:t>
            </a:r>
          </a:p>
          <a:p>
            <a:r>
              <a:rPr kumimoji="1" lang="en-US" altLang="zh-CN" dirty="0"/>
              <a:t>Second,</a:t>
            </a:r>
            <a:r>
              <a:rPr kumimoji="1" lang="zh-CN" altLang="en-US" dirty="0"/>
              <a:t> </a:t>
            </a:r>
            <a:r>
              <a:rPr kumimoji="1" lang="en-US" altLang="zh-CN" dirty="0"/>
              <a:t>xxx</a:t>
            </a:r>
          </a:p>
          <a:p>
            <a:r>
              <a:rPr kumimoji="1" lang="en-US" altLang="zh-CN" dirty="0"/>
              <a:t>Last</a:t>
            </a:r>
            <a:r>
              <a:rPr kumimoji="1" lang="zh-CN" altLang="en-US" dirty="0"/>
              <a:t> </a:t>
            </a:r>
            <a:r>
              <a:rPr kumimoji="1" lang="en-US" altLang="zh-CN" dirty="0"/>
              <a:t>but</a:t>
            </a:r>
            <a:r>
              <a:rPr kumimoji="1" lang="zh-CN" altLang="en-US" dirty="0"/>
              <a:t> </a:t>
            </a:r>
            <a:r>
              <a:rPr kumimoji="1" lang="en-US" altLang="zh-CN" dirty="0"/>
              <a:t>not</a:t>
            </a:r>
            <a:r>
              <a:rPr kumimoji="1" lang="zh-CN" altLang="en-US" dirty="0"/>
              <a:t> </a:t>
            </a:r>
            <a:r>
              <a:rPr kumimoji="1" lang="en-US" altLang="zh-CN" dirty="0"/>
              <a:t>least,</a:t>
            </a:r>
            <a:r>
              <a:rPr kumimoji="1" lang="zh-CN" altLang="en-US" dirty="0"/>
              <a:t> </a:t>
            </a:r>
            <a:r>
              <a:rPr kumimoji="1" lang="en-US" altLang="zh-CN" dirty="0"/>
              <a:t>we</a:t>
            </a:r>
            <a:r>
              <a:rPr kumimoji="1" lang="zh-CN" altLang="en-US" dirty="0"/>
              <a:t> </a:t>
            </a:r>
            <a:r>
              <a:rPr kumimoji="1" lang="en-US" altLang="zh-CN" dirty="0"/>
              <a:t>find</a:t>
            </a:r>
            <a:r>
              <a:rPr kumimoji="1" lang="zh-CN" altLang="en-US" dirty="0"/>
              <a:t> </a:t>
            </a:r>
            <a:r>
              <a:rPr kumimoji="1" lang="en-US" altLang="zh-CN" dirty="0"/>
              <a:t>that</a:t>
            </a:r>
            <a:r>
              <a:rPr kumimoji="1" lang="zh-CN" altLang="en-US" dirty="0"/>
              <a:t> </a:t>
            </a:r>
            <a:r>
              <a:rPr kumimoji="1" lang="en-US" altLang="zh-CN" dirty="0"/>
              <a:t>app</a:t>
            </a:r>
            <a:r>
              <a:rPr kumimoji="1" lang="zh-CN" altLang="en-US" dirty="0"/>
              <a:t> </a:t>
            </a:r>
            <a:r>
              <a:rPr kumimoji="1" lang="en-US" altLang="zh-CN" dirty="0"/>
              <a:t>vendors</a:t>
            </a:r>
            <a:r>
              <a:rPr kumimoji="1" lang="zh-CN" altLang="en-US" dirty="0"/>
              <a:t> </a:t>
            </a:r>
            <a:r>
              <a:rPr kumimoji="1" lang="en-US" altLang="zh-CN" dirty="0"/>
              <a:t>have</a:t>
            </a:r>
            <a:r>
              <a:rPr kumimoji="1" lang="zh-CN" altLang="en-US" dirty="0"/>
              <a:t> </a:t>
            </a:r>
            <a:r>
              <a:rPr kumimoji="1" lang="en-US" altLang="zh-CN" dirty="0"/>
              <a:t>incentive</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US" altLang="zh-CN" dirty="0"/>
              <a:t>their</a:t>
            </a:r>
            <a:r>
              <a:rPr kumimoji="1" lang="zh-CN" altLang="en-US" dirty="0"/>
              <a:t> </a:t>
            </a:r>
            <a:r>
              <a:rPr kumimoji="1" lang="en-US" altLang="zh-CN" dirty="0"/>
              <a:t>own</a:t>
            </a:r>
            <a:r>
              <a:rPr kumimoji="1" lang="zh-CN" altLang="en-US" dirty="0"/>
              <a:t> </a:t>
            </a:r>
            <a:r>
              <a:rPr kumimoji="1" lang="en-US" altLang="zh-CN" dirty="0"/>
              <a:t>TEEs.</a:t>
            </a:r>
          </a:p>
          <a:p>
            <a:endParaRPr kumimoji="1" lang="en-US" altLang="zh-CN" dirty="0"/>
          </a:p>
          <a:p>
            <a:r>
              <a:rPr kumimoji="1" lang="en-US" altLang="zh-CN" dirty="0"/>
              <a:t>We</a:t>
            </a:r>
            <a:r>
              <a:rPr kumimoji="1" lang="zh-CN" altLang="en-US" dirty="0"/>
              <a:t> </a:t>
            </a:r>
            <a:r>
              <a:rPr kumimoji="1" lang="en-US" altLang="zh-CN" dirty="0"/>
              <a:t>have</a:t>
            </a:r>
            <a:r>
              <a:rPr kumimoji="1" lang="zh-CN" altLang="en-US" dirty="0"/>
              <a:t> </a:t>
            </a:r>
            <a:r>
              <a:rPr kumimoji="1" lang="en-US" altLang="zh-CN" dirty="0"/>
              <a:t>done</a:t>
            </a:r>
            <a:r>
              <a:rPr kumimoji="1" lang="zh-CN" altLang="en-US" dirty="0"/>
              <a:t> </a:t>
            </a:r>
            <a:r>
              <a:rPr kumimoji="1" lang="en-US" altLang="zh-CN" dirty="0"/>
              <a:t>a</a:t>
            </a:r>
            <a:r>
              <a:rPr kumimoji="1" lang="zh-CN" altLang="en-US" dirty="0"/>
              <a:t> </a:t>
            </a:r>
            <a:r>
              <a:rPr kumimoji="1" lang="en-US" altLang="zh-CN" dirty="0"/>
              <a:t>comprehensive</a:t>
            </a:r>
            <a:r>
              <a:rPr kumimoji="1" lang="zh-CN" altLang="en-US" dirty="0"/>
              <a:t> </a:t>
            </a:r>
            <a:r>
              <a:rPr kumimoji="1" lang="en-US" altLang="zh-CN" dirty="0"/>
              <a:t>analysis</a:t>
            </a:r>
            <a:r>
              <a:rPr kumimoji="1" lang="zh-CN" altLang="en-US" dirty="0"/>
              <a:t> </a:t>
            </a:r>
            <a:r>
              <a:rPr kumimoji="1" lang="en-US" altLang="zh-CN" dirty="0"/>
              <a:t>...</a:t>
            </a:r>
            <a:r>
              <a:rPr kumimoji="1" lang="zh-CN" altLang="en-US" dirty="0"/>
              <a:t> </a:t>
            </a:r>
            <a:r>
              <a:rPr kumimoji="1" lang="en-US" altLang="zh-CN" dirty="0"/>
              <a:t>and</a:t>
            </a:r>
            <a:r>
              <a:rPr kumimoji="1" lang="zh-CN" altLang="en-US" dirty="0"/>
              <a:t> </a:t>
            </a:r>
            <a:r>
              <a:rPr kumimoji="1" lang="en-US" altLang="zh-CN" dirty="0"/>
              <a:t>find</a:t>
            </a:r>
            <a:r>
              <a:rPr kumimoji="1" lang="zh-CN" altLang="en-US" dirty="0"/>
              <a:t> </a:t>
            </a:r>
            <a:r>
              <a:rPr kumimoji="1" lang="en-US" altLang="zh-CN" dirty="0"/>
              <a:t>three</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CVEs:</a:t>
            </a:r>
            <a:r>
              <a:rPr kumimoji="1" lang="zh-CN" altLang="en-US" dirty="0"/>
              <a:t> </a:t>
            </a:r>
            <a:r>
              <a:rPr kumimoji="1" lang="en-US" altLang="zh-CN" dirty="0"/>
              <a:t>affect</a:t>
            </a:r>
            <a:r>
              <a:rPr kumimoji="1" lang="zh-CN" altLang="en-US" dirty="0"/>
              <a:t> </a:t>
            </a:r>
            <a:r>
              <a:rPr kumimoji="1" lang="en-US" altLang="zh-CN" dirty="0"/>
              <a:t>TEE</a:t>
            </a:r>
            <a:r>
              <a:rPr kumimoji="1" lang="zh-CN" altLang="en-US" dirty="0"/>
              <a:t> </a:t>
            </a:r>
            <a:r>
              <a:rPr kumimoji="1" lang="en-US" altLang="zh-CN" dirty="0"/>
              <a:t>OS,</a:t>
            </a:r>
            <a:r>
              <a:rPr kumimoji="1" lang="zh-CN" altLang="en-US" dirty="0"/>
              <a:t> </a:t>
            </a:r>
            <a:r>
              <a:rPr kumimoji="1" lang="en-US" altLang="zh-CN" dirty="0"/>
              <a:t>in</a:t>
            </a:r>
            <a:r>
              <a:rPr kumimoji="1" lang="zh-CN" altLang="en-US" dirty="0"/>
              <a:t> </a:t>
            </a:r>
            <a:r>
              <a:rPr kumimoji="1" lang="en-US" altLang="zh-CN" dirty="0"/>
              <a:t>TA,</a:t>
            </a:r>
            <a:r>
              <a:rPr kumimoji="1" lang="zh-CN" altLang="en-US" dirty="0"/>
              <a:t> </a:t>
            </a:r>
            <a:r>
              <a:rPr kumimoji="1" lang="en-US" altLang="zh-CN" dirty="0"/>
              <a:t>or</a:t>
            </a:r>
            <a:r>
              <a:rPr kumimoji="1" lang="zh-CN" altLang="en-US" dirty="0"/>
              <a:t> </a:t>
            </a:r>
            <a:r>
              <a:rPr kumimoji="1" lang="en-US" altLang="zh-CN" dirty="0"/>
              <a:t>REE.</a:t>
            </a:r>
          </a:p>
          <a:p>
            <a:r>
              <a:rPr kumimoji="1" lang="en-US" altLang="zh-CN" dirty="0"/>
              <a:t>More</a:t>
            </a:r>
            <a:r>
              <a:rPr kumimoji="1" lang="zh-CN" altLang="en-US" dirty="0"/>
              <a:t> </a:t>
            </a:r>
            <a:r>
              <a:rPr kumimoji="1" lang="en-US" altLang="zh-CN" dirty="0"/>
              <a:t>details</a:t>
            </a:r>
            <a:r>
              <a:rPr kumimoji="1" lang="zh-CN" altLang="en-US" dirty="0"/>
              <a:t> </a:t>
            </a:r>
            <a:r>
              <a:rPr kumimoji="1" lang="en-US" altLang="zh-CN" dirty="0"/>
              <a:t>are</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paper.</a:t>
            </a:r>
          </a:p>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79</a:t>
            </a:fld>
            <a:endParaRPr lang="zh-CN" altLang="en-US"/>
          </a:p>
        </p:txBody>
      </p:sp>
    </p:spTree>
    <p:extLst>
      <p:ext uri="{BB962C8B-B14F-4D97-AF65-F5344CB8AC3E}">
        <p14:creationId xmlns:p14="http://schemas.microsoft.com/office/powerpoint/2010/main" val="3882742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Let's</a:t>
            </a:r>
            <a:r>
              <a:rPr kumimoji="1" lang="zh-CN" altLang="en-US" dirty="0"/>
              <a:t> </a:t>
            </a:r>
            <a:r>
              <a:rPr kumimoji="1" lang="en-US" altLang="zh-CN" dirty="0"/>
              <a:t>show</a:t>
            </a:r>
            <a:r>
              <a:rPr kumimoji="1" lang="zh-CN" altLang="en-US" dirty="0"/>
              <a:t> </a:t>
            </a:r>
            <a:r>
              <a:rPr kumimoji="1" lang="en-US" altLang="zh-CN" dirty="0"/>
              <a:t>one</a:t>
            </a:r>
            <a:r>
              <a:rPr kumimoji="1" lang="zh-CN" altLang="en-US" dirty="0"/>
              <a:t> </a:t>
            </a:r>
            <a:r>
              <a:rPr kumimoji="1" lang="en-US" altLang="zh-CN" dirty="0"/>
              <a:t>example:</a:t>
            </a:r>
            <a:r>
              <a:rPr kumimoji="1" lang="zh-CN" altLang="en-US" dirty="0"/>
              <a:t> </a:t>
            </a:r>
            <a:r>
              <a:rPr kumimoji="1" lang="en-US" altLang="zh-CN" dirty="0"/>
              <a:t>the</a:t>
            </a:r>
            <a:r>
              <a:rPr kumimoji="1" lang="zh-CN" altLang="en-US" dirty="0"/>
              <a:t> </a:t>
            </a:r>
            <a:r>
              <a:rPr kumimoji="1" lang="en-US" altLang="zh-CN" dirty="0"/>
              <a:t>boomerang</a:t>
            </a:r>
            <a:r>
              <a:rPr kumimoji="1" lang="zh-CN" altLang="en-US" dirty="0"/>
              <a:t> </a:t>
            </a:r>
            <a:r>
              <a:rPr kumimoji="1" lang="en-US" altLang="zh-CN" dirty="0"/>
              <a:t>attack</a:t>
            </a:r>
            <a:r>
              <a:rPr kumimoji="1" lang="zh-CN" altLang="en-US" dirty="0"/>
              <a:t> </a:t>
            </a:r>
            <a:r>
              <a:rPr kumimoji="1" lang="en-US" altLang="zh-CN" dirty="0"/>
              <a:t>on</a:t>
            </a:r>
            <a:r>
              <a:rPr kumimoji="1" lang="zh-CN" altLang="en-US" dirty="0"/>
              <a:t> </a:t>
            </a:r>
            <a:r>
              <a:rPr kumimoji="1" lang="en-US" altLang="zh-CN" dirty="0"/>
              <a:t>2016</a:t>
            </a:r>
            <a:r>
              <a:rPr kumimoji="1" lang="zh-CN" altLang="en-US" dirty="0"/>
              <a:t> </a:t>
            </a:r>
            <a:r>
              <a:rPr kumimoji="1" lang="en-US" altLang="zh-CN" dirty="0"/>
              <a:t>and</a:t>
            </a:r>
            <a:r>
              <a:rPr kumimoji="1" lang="zh-CN" altLang="en-US" dirty="0"/>
              <a:t> </a:t>
            </a:r>
            <a:r>
              <a:rPr kumimoji="1" lang="en-US" altLang="zh-CN" dirty="0"/>
              <a:t>published</a:t>
            </a:r>
            <a:r>
              <a:rPr kumimoji="1" lang="zh-CN" altLang="en-US" dirty="0"/>
              <a:t> </a:t>
            </a:r>
            <a:r>
              <a:rPr kumimoji="1" lang="en-US" altLang="zh-CN" dirty="0"/>
              <a:t>on</a:t>
            </a:r>
            <a:r>
              <a:rPr kumimoji="1" lang="zh-CN" altLang="en-US" dirty="0"/>
              <a:t> </a:t>
            </a:r>
            <a:r>
              <a:rPr kumimoji="1" lang="en-US" altLang="zh-CN" dirty="0"/>
              <a:t>2017.</a:t>
            </a:r>
          </a:p>
          <a:p>
            <a:r>
              <a:rPr kumimoji="1" lang="en-US" altLang="zh-CN" dirty="0"/>
              <a:t>In</a:t>
            </a:r>
            <a:r>
              <a:rPr kumimoji="1" lang="zh-CN" altLang="en-US" dirty="0"/>
              <a:t> </a:t>
            </a:r>
            <a:r>
              <a:rPr kumimoji="1" lang="en-US" altLang="zh-CN" dirty="0"/>
              <a:t>this</a:t>
            </a:r>
            <a:r>
              <a:rPr kumimoji="1" lang="zh-CN" altLang="en-US" dirty="0"/>
              <a:t> </a:t>
            </a:r>
            <a:r>
              <a:rPr kumimoji="1" lang="en-US" altLang="zh-CN" dirty="0"/>
              <a:t>example,</a:t>
            </a:r>
            <a:r>
              <a:rPr kumimoji="1" lang="zh-CN" altLang="en-US" dirty="0"/>
              <a:t> </a:t>
            </a:r>
            <a:r>
              <a:rPr kumimoji="1" lang="en-US" altLang="zh-CN" dirty="0"/>
              <a:t>a</a:t>
            </a:r>
            <a:r>
              <a:rPr kumimoji="1" lang="zh-CN" altLang="en-US" dirty="0"/>
              <a:t> </a:t>
            </a:r>
            <a:r>
              <a:rPr kumimoji="1" lang="en-US" altLang="zh-CN" dirty="0"/>
              <a:t>time</a:t>
            </a:r>
            <a:r>
              <a:rPr kumimoji="1" lang="zh-CN" altLang="en-US" dirty="0"/>
              <a:t> </a:t>
            </a:r>
            <a:r>
              <a:rPr kumimoji="1" lang="en-US" altLang="zh-CN" dirty="0"/>
              <a:t>service</a:t>
            </a:r>
            <a:r>
              <a:rPr kumimoji="1" lang="zh-CN" altLang="en-US" dirty="0"/>
              <a:t> </a:t>
            </a:r>
            <a:r>
              <a:rPr kumimoji="1" lang="en-US" altLang="zh-CN" dirty="0"/>
              <a:t>running</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secure</a:t>
            </a:r>
            <a:r>
              <a:rPr kumimoji="1" lang="zh-CN" altLang="en-US" dirty="0"/>
              <a:t> </a:t>
            </a:r>
            <a:r>
              <a:rPr kumimoji="1" lang="en-US" altLang="zh-CN" dirty="0"/>
              <a:t>world,</a:t>
            </a:r>
            <a:r>
              <a:rPr kumimoji="1" lang="zh-CN" altLang="en-US" dirty="0"/>
              <a:t> </a:t>
            </a:r>
            <a:r>
              <a:rPr kumimoji="1" lang="en-US" altLang="zh-CN" dirty="0"/>
              <a:t>which</a:t>
            </a:r>
            <a:r>
              <a:rPr kumimoji="1" lang="zh-CN" altLang="en-US" dirty="0"/>
              <a:t> </a:t>
            </a:r>
            <a:r>
              <a:rPr kumimoji="1" lang="en-US" altLang="zh-CN" dirty="0"/>
              <a:t>will</a:t>
            </a:r>
            <a:r>
              <a:rPr kumimoji="1" lang="zh-CN" altLang="en-US" dirty="0"/>
              <a:t> </a:t>
            </a:r>
            <a:r>
              <a:rPr kumimoji="1" lang="en-US" altLang="zh-CN" dirty="0"/>
              <a:t>write</a:t>
            </a:r>
            <a:r>
              <a:rPr kumimoji="1" lang="zh-CN" altLang="en-US" dirty="0"/>
              <a:t> </a:t>
            </a:r>
            <a:r>
              <a:rPr kumimoji="1" lang="en-US" altLang="zh-CN" dirty="0"/>
              <a:t>current</a:t>
            </a:r>
            <a:r>
              <a:rPr kumimoji="1" lang="zh-CN" altLang="en-US" dirty="0"/>
              <a:t> </a:t>
            </a:r>
            <a:r>
              <a:rPr kumimoji="1" lang="en-US" altLang="zh-CN" dirty="0"/>
              <a:t>time</a:t>
            </a:r>
            <a:r>
              <a:rPr kumimoji="1" lang="zh-CN" altLang="en-US" dirty="0"/>
              <a:t> </a:t>
            </a:r>
            <a:r>
              <a:rPr kumimoji="1" lang="en-US" altLang="zh-CN" dirty="0"/>
              <a:t>to</a:t>
            </a:r>
            <a:r>
              <a:rPr kumimoji="1" lang="zh-CN" altLang="en-US" dirty="0"/>
              <a:t> </a:t>
            </a:r>
            <a:r>
              <a:rPr kumimoji="1" lang="en-US" altLang="zh-CN" dirty="0"/>
              <a:t>a</a:t>
            </a:r>
            <a:r>
              <a:rPr kumimoji="1" lang="zh-CN" altLang="en-US" dirty="0"/>
              <a:t> </a:t>
            </a:r>
            <a:r>
              <a:rPr kumimoji="1" lang="en-US" altLang="zh-CN" dirty="0"/>
              <a:t>memory</a:t>
            </a:r>
            <a:r>
              <a:rPr kumimoji="1" lang="zh-CN" altLang="en-US" dirty="0"/>
              <a:t> </a:t>
            </a:r>
            <a:r>
              <a:rPr kumimoji="1" lang="en-US" altLang="zh-CN" dirty="0"/>
              <a:t>address</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passed</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service</a:t>
            </a:r>
            <a:r>
              <a:rPr kumimoji="1" lang="zh-CN" altLang="en-US" dirty="0"/>
              <a:t> </a:t>
            </a:r>
            <a:r>
              <a:rPr kumimoji="1" lang="en-US" altLang="zh-CN" dirty="0"/>
              <a:t>routine</a:t>
            </a:r>
            <a:r>
              <a:rPr kumimoji="1" lang="zh-CN" altLang="en-US" dirty="0"/>
              <a:t> </a:t>
            </a:r>
            <a:r>
              <a:rPr kumimoji="1" lang="en-US" altLang="zh-CN" dirty="0"/>
              <a:t>as</a:t>
            </a:r>
            <a:r>
              <a:rPr kumimoji="1" lang="zh-CN" altLang="en-US" dirty="0"/>
              <a:t> </a:t>
            </a:r>
            <a:r>
              <a:rPr kumimoji="1" lang="en-US" altLang="zh-CN" dirty="0"/>
              <a:t>a</a:t>
            </a:r>
            <a:r>
              <a:rPr kumimoji="1" lang="zh-CN" altLang="en-US" dirty="0"/>
              <a:t> </a:t>
            </a:r>
            <a:r>
              <a:rPr kumimoji="1" lang="en-US" altLang="zh-CN" dirty="0"/>
              <a:t>parameter.</a:t>
            </a:r>
            <a:r>
              <a:rPr kumimoji="1" lang="zh-CN" altLang="en-US" dirty="0"/>
              <a:t> </a:t>
            </a:r>
            <a:r>
              <a:rPr kumimoji="1" lang="en-US" altLang="zh-CN" dirty="0"/>
              <a:t>The</a:t>
            </a:r>
            <a:r>
              <a:rPr kumimoji="1" lang="zh-CN" altLang="en-US" dirty="0"/>
              <a:t> </a:t>
            </a:r>
            <a:r>
              <a:rPr kumimoji="1" lang="en-US" altLang="zh-CN" dirty="0"/>
              <a:t>bug,</a:t>
            </a:r>
            <a:r>
              <a:rPr kumimoji="1" lang="zh-CN" altLang="en-US" dirty="0"/>
              <a:t> </a:t>
            </a:r>
            <a:r>
              <a:rPr kumimoji="1" lang="en-US" altLang="zh-CN" dirty="0"/>
              <a:t>as</a:t>
            </a:r>
            <a:r>
              <a:rPr kumimoji="1" lang="zh-CN" altLang="en-US" dirty="0"/>
              <a:t> </a:t>
            </a:r>
            <a:r>
              <a:rPr kumimoji="1" lang="en-US" altLang="zh-CN" dirty="0"/>
              <a:t>many</a:t>
            </a:r>
            <a:r>
              <a:rPr kumimoji="1" lang="zh-CN" altLang="en-US" dirty="0"/>
              <a:t> </a:t>
            </a:r>
            <a:r>
              <a:rPr kumimoji="1" lang="en-US" altLang="zh-CN" dirty="0"/>
              <a:t>bugs,</a:t>
            </a:r>
            <a:r>
              <a:rPr kumimoji="1" lang="zh-CN" altLang="en-US" dirty="0"/>
              <a:t> </a:t>
            </a:r>
            <a:r>
              <a:rPr kumimoji="1" lang="en-US" altLang="zh-CN" dirty="0"/>
              <a:t>is</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routine</a:t>
            </a:r>
            <a:r>
              <a:rPr kumimoji="1" lang="zh-CN" altLang="en-US" dirty="0"/>
              <a:t> </a:t>
            </a:r>
            <a:r>
              <a:rPr kumimoji="1" lang="en-US" altLang="zh-CN" dirty="0"/>
              <a:t>forgets</a:t>
            </a:r>
            <a:r>
              <a:rPr kumimoji="1" lang="zh-CN" altLang="en-US" dirty="0"/>
              <a:t> </a:t>
            </a:r>
            <a:r>
              <a:rPr kumimoji="1" lang="en-US" altLang="zh-CN" dirty="0"/>
              <a:t>to</a:t>
            </a:r>
            <a:r>
              <a:rPr kumimoji="1" lang="zh-CN" altLang="en-US" dirty="0"/>
              <a:t> </a:t>
            </a:r>
            <a:r>
              <a:rPr kumimoji="1" lang="en-US" altLang="zh-CN" dirty="0"/>
              <a:t>check</a:t>
            </a:r>
            <a:r>
              <a:rPr kumimoji="1" lang="zh-CN" altLang="en-US" dirty="0"/>
              <a:t> </a:t>
            </a:r>
            <a:r>
              <a:rPr kumimoji="1" lang="en-US" altLang="zh-CN" dirty="0"/>
              <a:t>the</a:t>
            </a:r>
            <a:r>
              <a:rPr kumimoji="1" lang="zh-CN" altLang="en-US" dirty="0"/>
              <a:t> </a:t>
            </a:r>
            <a:r>
              <a:rPr kumimoji="1" lang="en-US" altLang="zh-CN" dirty="0"/>
              <a:t>range</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address.</a:t>
            </a:r>
          </a:p>
          <a:p>
            <a:r>
              <a:rPr kumimoji="1" lang="en-US" altLang="zh-CN" dirty="0"/>
              <a:t>Recall</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TEE</a:t>
            </a:r>
            <a:r>
              <a:rPr kumimoji="1" lang="zh-CN" altLang="en-US" dirty="0"/>
              <a:t> </a:t>
            </a:r>
            <a:r>
              <a:rPr kumimoji="1" lang="en-US" altLang="zh-CN" dirty="0"/>
              <a:t>has</a:t>
            </a:r>
            <a:r>
              <a:rPr kumimoji="1" lang="zh-CN" altLang="en-US" dirty="0"/>
              <a:t> </a:t>
            </a:r>
            <a:r>
              <a:rPr kumimoji="1" lang="en-US" altLang="zh-CN" dirty="0"/>
              <a:t>highest</a:t>
            </a:r>
            <a:r>
              <a:rPr kumimoji="1" lang="zh-CN" altLang="en-US" dirty="0"/>
              <a:t> </a:t>
            </a:r>
            <a:r>
              <a:rPr kumimoji="1" lang="en-US" altLang="zh-CN" dirty="0"/>
              <a:t>privilege,</a:t>
            </a:r>
            <a:r>
              <a:rPr kumimoji="1" lang="zh-CN" altLang="en-US" dirty="0"/>
              <a:t> </a:t>
            </a:r>
            <a:r>
              <a:rPr kumimoji="1" lang="en-US" altLang="zh-CN" dirty="0"/>
              <a:t>it</a:t>
            </a:r>
            <a:r>
              <a:rPr kumimoji="1" lang="zh-CN" altLang="en-US" dirty="0"/>
              <a:t> </a:t>
            </a:r>
            <a:r>
              <a:rPr kumimoji="1" lang="en-US" altLang="zh-CN" dirty="0"/>
              <a:t>can</a:t>
            </a:r>
            <a:r>
              <a:rPr kumimoji="1" lang="zh-CN" altLang="en-US" dirty="0"/>
              <a:t> </a:t>
            </a:r>
            <a:r>
              <a:rPr kumimoji="1" lang="en-US" altLang="zh-CN" dirty="0"/>
              <a:t>write</a:t>
            </a:r>
            <a:r>
              <a:rPr kumimoji="1" lang="zh-CN" altLang="en-US" dirty="0"/>
              <a:t> </a:t>
            </a:r>
            <a:r>
              <a:rPr kumimoji="1" lang="en-US" altLang="zh-CN" dirty="0"/>
              <a:t>to</a:t>
            </a:r>
            <a:r>
              <a:rPr kumimoji="1" lang="zh-CN" altLang="en-US" dirty="0"/>
              <a:t> </a:t>
            </a:r>
            <a:r>
              <a:rPr kumimoji="1" lang="en-US" altLang="zh-CN" dirty="0"/>
              <a:t>any</a:t>
            </a:r>
            <a:r>
              <a:rPr kumimoji="1" lang="zh-CN" altLang="en-US" dirty="0"/>
              <a:t> </a:t>
            </a:r>
            <a:r>
              <a:rPr kumimoji="1" lang="en-US" altLang="zh-CN" dirty="0"/>
              <a:t>memory</a:t>
            </a:r>
            <a:r>
              <a:rPr kumimoji="1" lang="zh-CN" altLang="en-US" dirty="0"/>
              <a:t> </a:t>
            </a:r>
            <a:r>
              <a:rPr kumimoji="1" lang="en-US" altLang="zh-CN" dirty="0"/>
              <a:t>address</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system</a:t>
            </a:r>
            <a:r>
              <a:rPr kumimoji="1" lang="zh-CN" altLang="en-US" dirty="0"/>
              <a:t> </a:t>
            </a:r>
            <a:r>
              <a:rPr kumimoji="1" lang="en-US" altLang="zh-CN" dirty="0"/>
              <a:t>with</a:t>
            </a:r>
            <a:r>
              <a:rPr kumimoji="1" lang="zh-CN" altLang="en-US" dirty="0"/>
              <a:t> </a:t>
            </a:r>
            <a:r>
              <a:rPr kumimoji="1" lang="en-US" altLang="zh-CN" dirty="0"/>
              <a:t>the</a:t>
            </a:r>
            <a:r>
              <a:rPr kumimoji="1" lang="zh-CN" altLang="en-US" dirty="0"/>
              <a:t> </a:t>
            </a:r>
            <a:r>
              <a:rPr kumimoji="1" lang="en-US" altLang="zh-CN" dirty="0"/>
              <a:t>value</a:t>
            </a:r>
            <a:r>
              <a:rPr kumimoji="1" lang="zh-CN" altLang="en-US" dirty="0"/>
              <a:t> </a:t>
            </a:r>
            <a:r>
              <a:rPr kumimoji="1" lang="en-US" altLang="zh-CN" dirty="0"/>
              <a:t>of</a:t>
            </a:r>
            <a:r>
              <a:rPr kumimoji="1" lang="zh-CN" altLang="en-US" dirty="0"/>
              <a:t> </a:t>
            </a:r>
            <a:r>
              <a:rPr kumimoji="1" lang="en-US" altLang="zh-CN" dirty="0"/>
              <a:t>current</a:t>
            </a:r>
            <a:r>
              <a:rPr kumimoji="1" lang="zh-CN" altLang="en-US" dirty="0"/>
              <a:t> </a:t>
            </a:r>
            <a:r>
              <a:rPr kumimoji="1" lang="en-US" altLang="zh-CN" dirty="0"/>
              <a:t>time,</a:t>
            </a:r>
            <a:r>
              <a:rPr kumimoji="1" lang="zh-CN" altLang="en-US" dirty="0"/>
              <a:t> </a:t>
            </a:r>
            <a:r>
              <a:rPr kumimoji="1" lang="en-US" altLang="zh-CN" dirty="0"/>
              <a:t>which</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be</a:t>
            </a:r>
            <a:r>
              <a:rPr kumimoji="1" lang="zh-CN" altLang="en-US" dirty="0"/>
              <a:t> </a:t>
            </a:r>
            <a:r>
              <a:rPr kumimoji="1" lang="en-US" altLang="zh-CN" dirty="0"/>
              <a:t>controlled.</a:t>
            </a:r>
          </a:p>
          <a:p>
            <a:r>
              <a:rPr kumimoji="1" lang="en-US" altLang="zh-CN" dirty="0"/>
              <a:t>Similar</a:t>
            </a:r>
            <a:r>
              <a:rPr kumimoji="1" lang="zh-CN" altLang="en-US" dirty="0"/>
              <a:t> </a:t>
            </a:r>
            <a:r>
              <a:rPr kumimoji="1" lang="en-US" altLang="zh-CN" dirty="0"/>
              <a:t>bugs</a:t>
            </a:r>
            <a:r>
              <a:rPr kumimoji="1" lang="zh-CN" altLang="en-US" dirty="0"/>
              <a:t> </a:t>
            </a:r>
            <a:r>
              <a:rPr kumimoji="1" lang="en-US" altLang="zh-CN" dirty="0"/>
              <a:t>are</a:t>
            </a:r>
            <a:r>
              <a:rPr kumimoji="1" lang="zh-CN" altLang="en-US" dirty="0"/>
              <a:t> </a:t>
            </a:r>
            <a:r>
              <a:rPr kumimoji="1" lang="en-US" altLang="zh-CN" dirty="0"/>
              <a:t>found</a:t>
            </a:r>
            <a:r>
              <a:rPr kumimoji="1" lang="zh-CN" altLang="en-US" dirty="0"/>
              <a:t> </a:t>
            </a:r>
            <a:r>
              <a:rPr kumimoji="1" lang="en-US" altLang="zh-CN" dirty="0"/>
              <a:t>in</a:t>
            </a:r>
            <a:r>
              <a:rPr kumimoji="1" lang="zh-CN" altLang="en-US" dirty="0"/>
              <a:t> </a:t>
            </a:r>
            <a:r>
              <a:rPr kumimoji="1" lang="en-US" altLang="zh-CN" dirty="0"/>
              <a:t>various</a:t>
            </a:r>
            <a:r>
              <a:rPr kumimoji="1" lang="zh-CN" altLang="en-US" dirty="0"/>
              <a:t> </a:t>
            </a:r>
            <a:r>
              <a:rPr kumimoji="1" lang="en-US" altLang="zh-CN" dirty="0"/>
              <a:t>TEE</a:t>
            </a:r>
            <a:r>
              <a:rPr kumimoji="1" lang="zh-CN" altLang="en-US" dirty="0"/>
              <a:t> </a:t>
            </a:r>
            <a:r>
              <a:rPr kumimoji="1" lang="en-US" altLang="zh-CN" dirty="0"/>
              <a:t>OS.</a:t>
            </a:r>
          </a:p>
          <a:p>
            <a:r>
              <a:rPr kumimoji="1" lang="en-US" altLang="zh-CN" dirty="0"/>
              <a:t>Thus,</a:t>
            </a:r>
            <a:r>
              <a:rPr kumimoji="1" lang="zh-CN" altLang="en-US" dirty="0"/>
              <a:t> </a:t>
            </a:r>
            <a:r>
              <a:rPr kumimoji="1" lang="en-US" altLang="zh-CN" dirty="0"/>
              <a:t>we</a:t>
            </a:r>
            <a:r>
              <a:rPr kumimoji="1" lang="zh-CN" altLang="en-US" dirty="0"/>
              <a:t> </a:t>
            </a:r>
            <a:r>
              <a:rPr kumimoji="1" lang="en-US" altLang="zh-CN" dirty="0"/>
              <a:t>argue</a:t>
            </a:r>
            <a:r>
              <a:rPr kumimoji="1" lang="zh-CN" altLang="en-US" dirty="0"/>
              <a:t> </a:t>
            </a:r>
            <a:r>
              <a:rPr kumimoji="1" lang="en-US" altLang="zh-CN" dirty="0"/>
              <a:t>that</a:t>
            </a:r>
            <a:r>
              <a:rPr kumimoji="1" lang="zh-CN" altLang="en-US" dirty="0"/>
              <a:t> </a:t>
            </a:r>
            <a:r>
              <a:rPr kumimoji="1" lang="en-US" altLang="zh-CN" dirty="0"/>
              <a:t>TEE</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deprivileged,</a:t>
            </a:r>
            <a:r>
              <a:rPr kumimoji="1" lang="zh-CN" altLang="en-US" dirty="0"/>
              <a:t> </a:t>
            </a:r>
            <a:r>
              <a:rPr kumimoji="1" lang="en-US" altLang="zh-CN" dirty="0"/>
              <a:t>otherwise</a:t>
            </a:r>
            <a:r>
              <a:rPr kumimoji="1" lang="zh-CN" altLang="en-US" dirty="0"/>
              <a:t> </a:t>
            </a:r>
            <a:r>
              <a:rPr kumimoji="1" lang="en-US" altLang="zh-CN" dirty="0"/>
              <a:t>a</a:t>
            </a:r>
            <a:r>
              <a:rPr kumimoji="1" lang="zh-CN" altLang="en-US" dirty="0"/>
              <a:t> </a:t>
            </a:r>
            <a:r>
              <a:rPr kumimoji="1" lang="en-US" altLang="zh-CN" dirty="0"/>
              <a:t>breached</a:t>
            </a:r>
            <a:r>
              <a:rPr kumimoji="1" lang="zh-CN" altLang="en-US" dirty="0"/>
              <a:t> </a:t>
            </a:r>
            <a:r>
              <a:rPr kumimoji="1" lang="en-US" altLang="zh-CN" dirty="0"/>
              <a:t>TEE</a:t>
            </a:r>
            <a:r>
              <a:rPr kumimoji="1" lang="zh-CN" altLang="en-US" dirty="0"/>
              <a:t> </a:t>
            </a:r>
            <a:r>
              <a:rPr kumimoji="1" lang="en-US" altLang="zh-CN" dirty="0"/>
              <a:t>may</a:t>
            </a:r>
            <a:r>
              <a:rPr kumimoji="1" lang="zh-CN" altLang="en-US" dirty="0"/>
              <a:t> </a:t>
            </a:r>
            <a:r>
              <a:rPr kumimoji="1" lang="en-US" altLang="zh-CN" dirty="0"/>
              <a:t>do</a:t>
            </a:r>
            <a:r>
              <a:rPr kumimoji="1" lang="zh-CN" altLang="en-US" dirty="0"/>
              <a:t> </a:t>
            </a:r>
            <a:r>
              <a:rPr kumimoji="1" lang="en-US" altLang="zh-CN" dirty="0"/>
              <a:t>arbitrary</a:t>
            </a:r>
            <a:r>
              <a:rPr kumimoji="1" lang="zh-CN" altLang="en-US" dirty="0"/>
              <a:t> </a:t>
            </a:r>
            <a:r>
              <a:rPr kumimoji="1" lang="en-US" altLang="zh-CN" dirty="0"/>
              <a:t>writing.</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80</a:t>
            </a:fld>
            <a:endParaRPr lang="zh-CN" altLang="en-US"/>
          </a:p>
        </p:txBody>
      </p:sp>
    </p:spTree>
    <p:extLst>
      <p:ext uri="{BB962C8B-B14F-4D97-AF65-F5344CB8AC3E}">
        <p14:creationId xmlns:p14="http://schemas.microsoft.com/office/powerpoint/2010/main" val="1155427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Our</a:t>
            </a:r>
            <a:r>
              <a:rPr kumimoji="1" lang="zh-CN" altLang="en-US" dirty="0"/>
              <a:t> </a:t>
            </a:r>
            <a:r>
              <a:rPr kumimoji="1" lang="en-US" altLang="zh-CN" dirty="0"/>
              <a:t>design</a:t>
            </a:r>
            <a:r>
              <a:rPr kumimoji="1" lang="zh-CN" altLang="en-US" dirty="0"/>
              <a:t> </a:t>
            </a:r>
            <a:r>
              <a:rPr kumimoji="1" lang="en-US" altLang="zh-CN" dirty="0"/>
              <a:t>has</a:t>
            </a:r>
            <a:r>
              <a:rPr kumimoji="1" lang="zh-CN" altLang="en-US" dirty="0"/>
              <a:t> </a:t>
            </a:r>
            <a:r>
              <a:rPr kumimoji="1" lang="en-US" altLang="zh-CN" dirty="0"/>
              <a:t>following</a:t>
            </a:r>
            <a:r>
              <a:rPr kumimoji="1" lang="zh-CN" altLang="en-US" dirty="0"/>
              <a:t> </a:t>
            </a:r>
            <a:r>
              <a:rPr kumimoji="1" lang="en-US" altLang="zh-CN" dirty="0"/>
              <a:t>four</a:t>
            </a:r>
            <a:r>
              <a:rPr kumimoji="1" lang="zh-CN" altLang="en-US" dirty="0"/>
              <a:t> </a:t>
            </a:r>
            <a:r>
              <a:rPr kumimoji="1" lang="en-US" altLang="zh-CN" dirty="0"/>
              <a:t>goals.</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81</a:t>
            </a:fld>
            <a:endParaRPr lang="zh-CN" altLang="en-US"/>
          </a:p>
        </p:txBody>
      </p:sp>
    </p:spTree>
    <p:extLst>
      <p:ext uri="{BB962C8B-B14F-4D97-AF65-F5344CB8AC3E}">
        <p14:creationId xmlns:p14="http://schemas.microsoft.com/office/powerpoint/2010/main" val="27596461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Here</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architecture</a:t>
            </a:r>
            <a:r>
              <a:rPr kumimoji="1" lang="zh-CN" altLang="en-US" dirty="0"/>
              <a:t> </a:t>
            </a:r>
            <a:r>
              <a:rPr kumimoji="1" lang="en-US" altLang="zh-CN" dirty="0"/>
              <a:t>of</a:t>
            </a:r>
            <a:r>
              <a:rPr kumimoji="1" lang="zh-CN" altLang="en-US" dirty="0"/>
              <a:t> </a:t>
            </a:r>
            <a:r>
              <a:rPr kumimoji="1" lang="en-US" altLang="zh-CN" dirty="0"/>
              <a:t>our</a:t>
            </a:r>
            <a:r>
              <a:rPr kumimoji="1" lang="zh-CN" altLang="en-US" dirty="0"/>
              <a:t> </a:t>
            </a:r>
            <a:r>
              <a:rPr kumimoji="1" lang="en-US" altLang="zh-CN" dirty="0"/>
              <a:t>design.</a:t>
            </a:r>
            <a:r>
              <a:rPr kumimoji="1" lang="zh-CN" altLang="en-US" dirty="0"/>
              <a:t> </a:t>
            </a:r>
            <a:r>
              <a:rPr kumimoji="1" lang="en-US" altLang="zh-CN" dirty="0"/>
              <a:t>There</a:t>
            </a:r>
            <a:r>
              <a:rPr kumimoji="1" lang="zh-CN" altLang="en-US" dirty="0"/>
              <a:t> </a:t>
            </a:r>
            <a:r>
              <a:rPr kumimoji="1" lang="en-US" altLang="zh-CN" dirty="0"/>
              <a:t>are</a:t>
            </a:r>
            <a:r>
              <a:rPr kumimoji="1" lang="zh-CN" altLang="en-US" dirty="0"/>
              <a:t> </a:t>
            </a:r>
            <a:r>
              <a:rPr kumimoji="1" lang="en-US" altLang="zh-CN" dirty="0"/>
              <a:t>four</a:t>
            </a:r>
            <a:r>
              <a:rPr kumimoji="1" lang="zh-CN" altLang="en-US" dirty="0"/>
              <a:t> </a:t>
            </a:r>
            <a:r>
              <a:rPr kumimoji="1" lang="en-US" altLang="zh-CN" dirty="0"/>
              <a:t>components</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system.</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82</a:t>
            </a:fld>
            <a:endParaRPr lang="zh-CN" altLang="en-US"/>
          </a:p>
        </p:txBody>
      </p:sp>
    </p:spTree>
    <p:extLst>
      <p:ext uri="{BB962C8B-B14F-4D97-AF65-F5344CB8AC3E}">
        <p14:creationId xmlns:p14="http://schemas.microsoft.com/office/powerpoint/2010/main" val="22487479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Specifically,</a:t>
            </a:r>
            <a:r>
              <a:rPr kumimoji="1" lang="zh-CN" altLang="en-US" dirty="0"/>
              <a:t> </a:t>
            </a:r>
            <a:r>
              <a:rPr kumimoji="1" lang="en-US" altLang="zh-CN" dirty="0"/>
              <a:t>our</a:t>
            </a:r>
            <a:r>
              <a:rPr kumimoji="1" lang="zh-CN" altLang="en-US" dirty="0"/>
              <a:t> </a:t>
            </a:r>
            <a:r>
              <a:rPr kumimoji="1" lang="en-US" altLang="zh-CN" dirty="0"/>
              <a:t>design</a:t>
            </a:r>
            <a:r>
              <a:rPr kumimoji="1" lang="zh-CN" altLang="en-US" dirty="0"/>
              <a:t> </a:t>
            </a:r>
            <a:r>
              <a:rPr kumimoji="1" lang="en-US" altLang="zh-CN" dirty="0"/>
              <a:t>has</a:t>
            </a:r>
            <a:r>
              <a:rPr kumimoji="1" lang="zh-CN" altLang="en-US" dirty="0"/>
              <a:t> </a:t>
            </a:r>
            <a:r>
              <a:rPr kumimoji="1" lang="en-US" altLang="zh-CN" dirty="0"/>
              <a:t>four</a:t>
            </a:r>
            <a:r>
              <a:rPr kumimoji="1" lang="zh-CN" altLang="en-US" dirty="0"/>
              <a:t> </a:t>
            </a:r>
            <a:r>
              <a:rPr kumimoji="1" lang="en-US" altLang="zh-CN" dirty="0"/>
              <a:t>components.</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83</a:t>
            </a:fld>
            <a:endParaRPr lang="zh-CN" altLang="en-US"/>
          </a:p>
        </p:txBody>
      </p:sp>
    </p:spTree>
    <p:extLst>
      <p:ext uri="{BB962C8B-B14F-4D97-AF65-F5344CB8AC3E}">
        <p14:creationId xmlns:p14="http://schemas.microsoft.com/office/powerpoint/2010/main" val="17792272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For</a:t>
            </a:r>
            <a:r>
              <a:rPr kumimoji="1" lang="zh-CN" altLang="en-US" dirty="0"/>
              <a:t> </a:t>
            </a:r>
            <a:r>
              <a:rPr kumimoji="1" lang="en-US" altLang="zh-CN" dirty="0"/>
              <a:t>tee-visor,</a:t>
            </a:r>
            <a:r>
              <a:rPr kumimoji="1" lang="zh-CN" altLang="en-US" dirty="0"/>
              <a:t> </a:t>
            </a:r>
            <a:r>
              <a:rPr kumimoji="1" lang="en-US" altLang="zh-CN" dirty="0"/>
              <a:t>the</a:t>
            </a:r>
            <a:r>
              <a:rPr kumimoji="1" lang="zh-CN" altLang="en-US" dirty="0"/>
              <a:t> </a:t>
            </a:r>
            <a:r>
              <a:rPr kumimoji="1" lang="en-US" altLang="zh-CN" dirty="0"/>
              <a:t>major</a:t>
            </a:r>
            <a:r>
              <a:rPr kumimoji="1" lang="zh-CN" altLang="en-US" dirty="0"/>
              <a:t> </a:t>
            </a:r>
            <a:r>
              <a:rPr kumimoji="1" lang="en-US" altLang="zh-CN" dirty="0"/>
              <a:t>challenge</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protect</a:t>
            </a:r>
            <a:r>
              <a:rPr kumimoji="1" lang="zh-CN" altLang="en-US" dirty="0"/>
              <a:t> </a:t>
            </a:r>
            <a:r>
              <a:rPr kumimoji="1" lang="en-US" altLang="zh-CN" dirty="0"/>
              <a:t>itself</a:t>
            </a:r>
            <a:r>
              <a:rPr kumimoji="1" lang="zh-CN" altLang="en-US" dirty="0"/>
              <a:t> </a:t>
            </a:r>
            <a:r>
              <a:rPr kumimoji="1" lang="en-US" altLang="zh-CN" dirty="0"/>
              <a:t>from</a:t>
            </a:r>
            <a:r>
              <a:rPr kumimoji="1" lang="zh-CN" altLang="en-US" dirty="0"/>
              <a:t> </a:t>
            </a:r>
            <a:r>
              <a:rPr kumimoji="1" lang="en-US" altLang="zh-CN" dirty="0" err="1"/>
              <a:t>vTEE's</a:t>
            </a:r>
            <a:r>
              <a:rPr kumimoji="1" lang="zh-CN" altLang="en-US" dirty="0"/>
              <a:t> </a:t>
            </a:r>
            <a:r>
              <a:rPr kumimoji="1" lang="en-US" altLang="zh-CN" dirty="0"/>
              <a:t>kernel.</a:t>
            </a:r>
          </a:p>
          <a:p>
            <a:r>
              <a:rPr kumimoji="1" lang="en-US" altLang="zh-CN" dirty="0"/>
              <a:t>We</a:t>
            </a:r>
            <a:r>
              <a:rPr kumimoji="1" lang="zh-CN" altLang="en-US" dirty="0"/>
              <a:t> </a:t>
            </a:r>
            <a:r>
              <a:rPr kumimoji="1" lang="en-US" altLang="zh-CN" dirty="0"/>
              <a:t>leverage</a:t>
            </a:r>
            <a:r>
              <a:rPr kumimoji="1" lang="zh-CN" altLang="en-US" dirty="0"/>
              <a:t> </a:t>
            </a:r>
            <a:r>
              <a:rPr kumimoji="1" lang="en-US" altLang="zh-CN" dirty="0"/>
              <a:t>MMU</a:t>
            </a:r>
            <a:r>
              <a:rPr kumimoji="1" lang="zh-CN" altLang="en-US" dirty="0"/>
              <a:t> </a:t>
            </a:r>
            <a:r>
              <a:rPr kumimoji="1" lang="en-US" altLang="zh-CN" dirty="0"/>
              <a:t>virtualization</a:t>
            </a:r>
            <a:r>
              <a:rPr kumimoji="1" lang="zh-CN" altLang="en-US" dirty="0"/>
              <a:t> </a:t>
            </a:r>
            <a:r>
              <a:rPr kumimoji="1" lang="en-US" altLang="zh-CN" dirty="0"/>
              <a:t>to</a:t>
            </a:r>
            <a:r>
              <a:rPr kumimoji="1" lang="zh-CN" altLang="en-US" dirty="0"/>
              <a:t> </a:t>
            </a:r>
            <a:r>
              <a:rPr kumimoji="1" lang="en-US" altLang="zh-CN" dirty="0"/>
              <a:t>ensure</a:t>
            </a:r>
            <a:r>
              <a:rPr kumimoji="1" lang="zh-CN" altLang="en-US" dirty="0"/>
              <a:t> </a:t>
            </a:r>
            <a:r>
              <a:rPr kumimoji="1" lang="en-US" altLang="zh-CN" dirty="0"/>
              <a:t>that</a:t>
            </a:r>
            <a:r>
              <a:rPr kumimoji="1" lang="zh-CN" altLang="en-US" dirty="0"/>
              <a:t> </a:t>
            </a:r>
            <a:r>
              <a:rPr kumimoji="1" lang="en-US" altLang="zh-CN" dirty="0"/>
              <a:t>TEE-visor</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only</a:t>
            </a:r>
            <a:r>
              <a:rPr kumimoji="1" lang="zh-CN" altLang="en-US" dirty="0"/>
              <a:t> </a:t>
            </a:r>
            <a:r>
              <a:rPr kumimoji="1" lang="en-US" altLang="zh-CN" dirty="0"/>
              <a:t>component</a:t>
            </a:r>
            <a:r>
              <a:rPr kumimoji="1" lang="zh-CN" altLang="en-US" dirty="0"/>
              <a:t> </a:t>
            </a:r>
            <a:r>
              <a:rPr kumimoji="1" lang="en-US" altLang="zh-CN" dirty="0"/>
              <a:t>that</a:t>
            </a:r>
            <a:r>
              <a:rPr kumimoji="1" lang="zh-CN" altLang="en-US" dirty="0"/>
              <a:t> </a:t>
            </a:r>
            <a:r>
              <a:rPr kumimoji="1" lang="en-US" altLang="zh-CN" dirty="0"/>
              <a:t>can</a:t>
            </a:r>
            <a:r>
              <a:rPr kumimoji="1" lang="zh-CN" altLang="en-US" dirty="0"/>
              <a:t> </a:t>
            </a:r>
            <a:r>
              <a:rPr kumimoji="1" lang="en-US" altLang="zh-CN" dirty="0"/>
              <a:t>control</a:t>
            </a:r>
            <a:r>
              <a:rPr kumimoji="1" lang="zh-CN" altLang="en-US" dirty="0"/>
              <a:t> </a:t>
            </a:r>
            <a:r>
              <a:rPr kumimoji="1" lang="en-US" altLang="zh-CN" dirty="0"/>
              <a:t>the</a:t>
            </a:r>
            <a:r>
              <a:rPr kumimoji="1" lang="zh-CN" altLang="en-US" dirty="0"/>
              <a:t> </a:t>
            </a:r>
            <a:r>
              <a:rPr kumimoji="1" lang="en-US" altLang="zh-CN" dirty="0"/>
              <a:t>MMU.</a:t>
            </a:r>
          </a:p>
          <a:p>
            <a:r>
              <a:rPr kumimoji="1" lang="en-US" altLang="zh-CN" dirty="0"/>
              <a:t>It</a:t>
            </a:r>
            <a:r>
              <a:rPr kumimoji="1" lang="zh-CN" altLang="en-US" dirty="0"/>
              <a:t> </a:t>
            </a:r>
            <a:r>
              <a:rPr kumimoji="1" lang="en-US" altLang="zh-CN" dirty="0"/>
              <a:t>will</a:t>
            </a:r>
            <a:r>
              <a:rPr kumimoji="1" lang="zh-CN" altLang="en-US" dirty="0"/>
              <a:t> </a:t>
            </a:r>
            <a:r>
              <a:rPr kumimoji="1" lang="en-US" altLang="zh-CN" dirty="0"/>
              <a:t>check</a:t>
            </a:r>
            <a:r>
              <a:rPr kumimoji="1" lang="zh-CN" altLang="en-US" dirty="0"/>
              <a:t> </a:t>
            </a:r>
            <a:r>
              <a:rPr kumimoji="1" lang="en-US" altLang="zh-CN" dirty="0"/>
              <a:t>all</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mappings</a:t>
            </a:r>
            <a:r>
              <a:rPr kumimoji="1" lang="zh-CN" altLang="en-US" dirty="0"/>
              <a:t> </a:t>
            </a:r>
            <a:r>
              <a:rPr kumimoji="1" lang="en-US" altLang="zh-CN" dirty="0"/>
              <a:t>to</a:t>
            </a:r>
            <a:r>
              <a:rPr kumimoji="1" lang="zh-CN" altLang="en-US" dirty="0"/>
              <a:t> </a:t>
            </a:r>
            <a:r>
              <a:rPr kumimoji="1" lang="en-US" altLang="zh-CN" dirty="0"/>
              <a:t>ensure</a:t>
            </a:r>
            <a:r>
              <a:rPr kumimoji="1" lang="zh-CN" altLang="en-US" dirty="0"/>
              <a:t> </a:t>
            </a:r>
            <a:r>
              <a:rPr kumimoji="1" lang="en-US" altLang="zh-CN" dirty="0"/>
              <a:t>certain</a:t>
            </a:r>
            <a:r>
              <a:rPr kumimoji="1" lang="zh-CN" altLang="en-US" dirty="0"/>
              <a:t> </a:t>
            </a:r>
            <a:r>
              <a:rPr kumimoji="1" lang="en-US" altLang="zh-CN" dirty="0"/>
              <a:t>policies,</a:t>
            </a:r>
            <a:r>
              <a:rPr kumimoji="1" lang="zh-CN" altLang="en-US" dirty="0"/>
              <a:t> </a:t>
            </a:r>
            <a:r>
              <a:rPr kumimoji="1" lang="en-US" altLang="zh-CN" dirty="0"/>
              <a:t>and</a:t>
            </a:r>
            <a:r>
              <a:rPr kumimoji="1" lang="zh-CN" altLang="en-US" dirty="0"/>
              <a:t> </a:t>
            </a:r>
            <a:r>
              <a:rPr kumimoji="1" lang="en-US" altLang="zh-CN" dirty="0"/>
              <a:t>enforce</a:t>
            </a:r>
            <a:r>
              <a:rPr kumimoji="1" lang="zh-CN" altLang="en-US" dirty="0"/>
              <a:t> </a:t>
            </a:r>
            <a:r>
              <a:rPr kumimoji="1" lang="en-US" altLang="zh-CN" dirty="0"/>
              <a:t>the</a:t>
            </a:r>
            <a:r>
              <a:rPr kumimoji="1" lang="zh-CN" altLang="en-US" dirty="0"/>
              <a:t> </a:t>
            </a:r>
            <a:r>
              <a:rPr kumimoji="1" lang="en-US" altLang="zh-CN" dirty="0"/>
              <a:t>integrity</a:t>
            </a:r>
            <a:r>
              <a:rPr kumimoji="1" lang="zh-CN" altLang="en-US" dirty="0"/>
              <a:t> </a:t>
            </a:r>
            <a:r>
              <a:rPr kumimoji="1" lang="en-US" altLang="zh-CN" dirty="0"/>
              <a:t>and</a:t>
            </a:r>
            <a:r>
              <a:rPr kumimoji="1" lang="zh-CN" altLang="en-US" dirty="0"/>
              <a:t> </a:t>
            </a:r>
            <a:r>
              <a:rPr kumimoji="1" lang="en-US" altLang="zh-CN" dirty="0"/>
              <a:t>confidentiality</a:t>
            </a:r>
            <a:r>
              <a:rPr kumimoji="1" lang="zh-CN" altLang="en-US" dirty="0"/>
              <a:t> </a:t>
            </a:r>
            <a:r>
              <a:rPr kumimoji="1" lang="en-US" altLang="zh-CN" dirty="0"/>
              <a:t>of</a:t>
            </a:r>
            <a:r>
              <a:rPr kumimoji="1" lang="zh-CN" altLang="en-US" dirty="0"/>
              <a:t> </a:t>
            </a:r>
            <a:r>
              <a:rPr kumimoji="1" lang="en-US" altLang="zh-CN" dirty="0"/>
              <a:t>itself,</a:t>
            </a:r>
            <a:r>
              <a:rPr kumimoji="1" lang="zh-CN" altLang="en-US" dirty="0"/>
              <a:t> </a:t>
            </a:r>
            <a:r>
              <a:rPr kumimoji="1" lang="en-US" altLang="zh-CN" dirty="0"/>
              <a:t>as</a:t>
            </a:r>
            <a:r>
              <a:rPr kumimoji="1" lang="zh-CN" altLang="en-US" dirty="0"/>
              <a:t> </a:t>
            </a:r>
            <a:r>
              <a:rPr kumimoji="1" lang="en-US" altLang="zh-CN" dirty="0"/>
              <a:t>well</a:t>
            </a:r>
            <a:r>
              <a:rPr kumimoji="1" lang="zh-CN" altLang="en-US" dirty="0"/>
              <a:t> </a:t>
            </a:r>
            <a:r>
              <a:rPr kumimoji="1" lang="en-US" altLang="zh-CN" dirty="0"/>
              <a:t>as</a:t>
            </a:r>
            <a:r>
              <a:rPr kumimoji="1" lang="zh-CN" altLang="en-US" dirty="0"/>
              <a:t> </a:t>
            </a:r>
            <a:r>
              <a:rPr kumimoji="1" lang="en-US" altLang="zh-CN" dirty="0"/>
              <a:t>the</a:t>
            </a:r>
            <a:r>
              <a:rPr kumimoji="1" lang="zh-CN" altLang="en-US" dirty="0"/>
              <a:t> </a:t>
            </a:r>
            <a:r>
              <a:rPr kumimoji="1" lang="en-US" altLang="zh-CN" dirty="0"/>
              <a:t>code</a:t>
            </a:r>
            <a:r>
              <a:rPr kumimoji="1" lang="zh-CN" altLang="en-US" dirty="0"/>
              <a:t> </a:t>
            </a:r>
            <a:r>
              <a:rPr kumimoji="1" lang="en-US" altLang="zh-CN" dirty="0"/>
              <a:t>integrity</a:t>
            </a:r>
            <a:r>
              <a:rPr kumimoji="1" lang="zh-CN" altLang="en-US" dirty="0"/>
              <a:t> </a:t>
            </a:r>
            <a:r>
              <a:rPr kumimoji="1" lang="en-US" altLang="zh-CN" dirty="0"/>
              <a:t>of</a:t>
            </a:r>
            <a:r>
              <a:rPr kumimoji="1" lang="zh-CN" altLang="en-US" dirty="0"/>
              <a:t> </a:t>
            </a:r>
            <a:r>
              <a:rPr kumimoji="1" lang="en-US" altLang="zh-CN" dirty="0" err="1"/>
              <a:t>vTEE's</a:t>
            </a:r>
            <a:r>
              <a:rPr kumimoji="1" lang="zh-CN" altLang="en-US" dirty="0"/>
              <a:t> </a:t>
            </a:r>
            <a:r>
              <a:rPr kumimoji="1" lang="en-US" altLang="zh-CN" dirty="0"/>
              <a:t>kernel.</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84</a:t>
            </a:fld>
            <a:endParaRPr lang="zh-CN" altLang="en-US"/>
          </a:p>
        </p:txBody>
      </p:sp>
    </p:spTree>
    <p:extLst>
      <p:ext uri="{BB962C8B-B14F-4D97-AF65-F5344CB8AC3E}">
        <p14:creationId xmlns:p14="http://schemas.microsoft.com/office/powerpoint/2010/main" val="13868692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Since</a:t>
            </a:r>
            <a:r>
              <a:rPr kumimoji="1" lang="zh-CN" altLang="en-US" dirty="0"/>
              <a:t> </a:t>
            </a:r>
            <a:r>
              <a:rPr kumimoji="1" lang="en-US" altLang="zh-CN" dirty="0"/>
              <a:t>TEE-visor</a:t>
            </a:r>
            <a:r>
              <a:rPr kumimoji="1" lang="zh-CN" altLang="en-US" dirty="0"/>
              <a:t> </a:t>
            </a:r>
            <a:r>
              <a:rPr kumimoji="1" lang="en-US" altLang="zh-CN" dirty="0"/>
              <a:t>controls</a:t>
            </a:r>
            <a:r>
              <a:rPr kumimoji="1" lang="zh-CN" altLang="en-US" dirty="0"/>
              <a:t> </a:t>
            </a:r>
            <a:r>
              <a:rPr kumimoji="1" lang="en-US" altLang="zh-CN" dirty="0"/>
              <a:t>the</a:t>
            </a:r>
            <a:r>
              <a:rPr kumimoji="1" lang="zh-CN" altLang="en-US" dirty="0"/>
              <a:t> </a:t>
            </a:r>
            <a:r>
              <a:rPr kumimoji="1" lang="en-US" altLang="zh-CN" dirty="0"/>
              <a:t>mapping</a:t>
            </a:r>
            <a:r>
              <a:rPr kumimoji="1" lang="zh-CN" altLang="en-US" dirty="0"/>
              <a:t> </a:t>
            </a:r>
            <a:r>
              <a:rPr kumimoji="1" lang="en-US" altLang="zh-CN" dirty="0"/>
              <a:t>the</a:t>
            </a:r>
            <a:r>
              <a:rPr kumimoji="1" lang="zh-CN" altLang="en-US" dirty="0"/>
              <a:t> </a:t>
            </a:r>
            <a:r>
              <a:rPr kumimoji="1" lang="en-US" altLang="zh-CN" dirty="0"/>
              <a:t>memory,</a:t>
            </a:r>
          </a:p>
          <a:p>
            <a:r>
              <a:rPr kumimoji="1" lang="en-US" altLang="zh-CN" dirty="0"/>
              <a:t>It</a:t>
            </a:r>
            <a:r>
              <a:rPr kumimoji="1" lang="zh-CN" altLang="en-US" dirty="0"/>
              <a:t> </a:t>
            </a:r>
            <a:r>
              <a:rPr kumimoji="1" lang="en-US" altLang="zh-CN" dirty="0"/>
              <a:t>can</a:t>
            </a:r>
            <a:r>
              <a:rPr kumimoji="1" lang="zh-CN" altLang="en-US" dirty="0"/>
              <a:t> </a:t>
            </a:r>
            <a:r>
              <a:rPr kumimoji="1" lang="en-US" altLang="zh-CN" dirty="0"/>
              <a:t>ensure</a:t>
            </a:r>
            <a:r>
              <a:rPr kumimoji="1" lang="zh-CN" altLang="en-US" dirty="0"/>
              <a:t> </a:t>
            </a:r>
            <a:r>
              <a:rPr kumimoji="1" lang="en-US" altLang="zh-CN" dirty="0"/>
              <a:t>that</a:t>
            </a:r>
            <a:r>
              <a:rPr kumimoji="1" lang="zh-CN" altLang="en-US" dirty="0"/>
              <a:t> </a:t>
            </a:r>
            <a:r>
              <a:rPr kumimoji="1" lang="en-US" altLang="zh-CN" dirty="0" err="1"/>
              <a:t>vTEE</a:t>
            </a:r>
            <a:r>
              <a:rPr kumimoji="1" lang="zh-CN" altLang="en-US" dirty="0"/>
              <a:t> </a:t>
            </a:r>
            <a:r>
              <a:rPr kumimoji="1" lang="en-US" altLang="zh-CN" dirty="0"/>
              <a:t>instances</a:t>
            </a:r>
            <a:r>
              <a:rPr kumimoji="1" lang="zh-CN" altLang="en-US" dirty="0"/>
              <a:t> </a:t>
            </a:r>
            <a:r>
              <a:rPr kumimoji="1" lang="en-US" altLang="zh-CN" dirty="0"/>
              <a:t>cannot</a:t>
            </a:r>
            <a:r>
              <a:rPr kumimoji="1" lang="zh-CN" altLang="en-US" dirty="0"/>
              <a:t> </a:t>
            </a:r>
            <a:r>
              <a:rPr kumimoji="1" lang="en-US" altLang="zh-CN" dirty="0"/>
              <a:t>access</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of</a:t>
            </a:r>
            <a:r>
              <a:rPr kumimoji="1" lang="zh-CN" altLang="en-US" dirty="0"/>
              <a:t> </a:t>
            </a:r>
            <a:r>
              <a:rPr kumimoji="1" lang="en-US" altLang="zh-CN" dirty="0"/>
              <a:t>either</a:t>
            </a:r>
            <a:r>
              <a:rPr kumimoji="1" lang="zh-CN" altLang="en-US" dirty="0"/>
              <a:t> </a:t>
            </a:r>
            <a:r>
              <a:rPr kumimoji="1" lang="en-US" altLang="zh-CN" dirty="0"/>
              <a:t>TEE-visor</a:t>
            </a:r>
            <a:r>
              <a:rPr kumimoji="1" lang="zh-CN" altLang="en-US" dirty="0"/>
              <a:t> </a:t>
            </a:r>
            <a:r>
              <a:rPr kumimoji="1" lang="en-US" altLang="zh-CN" dirty="0"/>
              <a:t>or</a:t>
            </a:r>
            <a:r>
              <a:rPr kumimoji="1" lang="zh-CN" altLang="en-US" dirty="0"/>
              <a:t> </a:t>
            </a:r>
            <a:r>
              <a:rPr kumimoji="1" lang="en-US" altLang="zh-CN" dirty="0"/>
              <a:t>the</a:t>
            </a:r>
            <a:r>
              <a:rPr kumimoji="1" lang="zh-CN" altLang="en-US" dirty="0"/>
              <a:t> </a:t>
            </a:r>
            <a:r>
              <a:rPr kumimoji="1" lang="en-US" altLang="zh-CN" dirty="0"/>
              <a:t>REE.</a:t>
            </a:r>
          </a:p>
          <a:p>
            <a:r>
              <a:rPr kumimoji="1" lang="en-US" altLang="zh-CN" dirty="0"/>
              <a:t>The</a:t>
            </a:r>
            <a:r>
              <a:rPr kumimoji="1" lang="zh-CN" altLang="en-US" dirty="0"/>
              <a:t> </a:t>
            </a:r>
            <a:r>
              <a:rPr kumimoji="1" lang="en-US" altLang="zh-CN" dirty="0"/>
              <a:t>code</a:t>
            </a:r>
            <a:r>
              <a:rPr kumimoji="1" lang="zh-CN" altLang="en-US" dirty="0"/>
              <a:t> </a:t>
            </a:r>
            <a:r>
              <a:rPr kumimoji="1" lang="en-US" altLang="zh-CN" dirty="0"/>
              <a:t>and</a:t>
            </a:r>
            <a:r>
              <a:rPr kumimoji="1" lang="zh-CN" altLang="en-US" dirty="0"/>
              <a:t> </a:t>
            </a:r>
            <a:r>
              <a:rPr kumimoji="1" lang="en-US" altLang="zh-CN" dirty="0"/>
              <a:t>data</a:t>
            </a:r>
            <a:r>
              <a:rPr kumimoji="1" lang="zh-CN" altLang="en-US" dirty="0"/>
              <a:t> </a:t>
            </a:r>
            <a:r>
              <a:rPr kumimoji="1" lang="en-US" altLang="zh-CN" dirty="0"/>
              <a:t>of</a:t>
            </a:r>
            <a:r>
              <a:rPr kumimoji="1" lang="zh-CN" altLang="en-US" dirty="0"/>
              <a:t> </a:t>
            </a:r>
            <a:r>
              <a:rPr kumimoji="1" lang="en-US" altLang="zh-CN" dirty="0"/>
              <a:t>gate</a:t>
            </a:r>
            <a:r>
              <a:rPr kumimoji="1" lang="zh-CN" altLang="en-US" dirty="0"/>
              <a:t> </a:t>
            </a:r>
            <a:r>
              <a:rPr kumimoji="1" lang="en-US" altLang="zh-CN" dirty="0"/>
              <a:t>region</a:t>
            </a:r>
            <a:r>
              <a:rPr kumimoji="1" lang="zh-CN" altLang="en-US" dirty="0"/>
              <a:t> </a:t>
            </a:r>
            <a:r>
              <a:rPr kumimoji="1" lang="en-US" altLang="zh-CN" dirty="0"/>
              <a:t>are</a:t>
            </a:r>
            <a:r>
              <a:rPr kumimoji="1" lang="zh-CN" altLang="en-US" dirty="0"/>
              <a:t> </a:t>
            </a:r>
            <a:r>
              <a:rPr kumimoji="1" lang="en-US" altLang="zh-CN" dirty="0"/>
              <a:t>mapped</a:t>
            </a:r>
            <a:r>
              <a:rPr kumimoji="1" lang="zh-CN" altLang="en-US" dirty="0"/>
              <a:t> </a:t>
            </a:r>
            <a:r>
              <a:rPr kumimoji="1" lang="en-US" altLang="zh-CN" dirty="0"/>
              <a:t>to</a:t>
            </a:r>
            <a:r>
              <a:rPr kumimoji="1" lang="zh-CN" altLang="en-US" dirty="0"/>
              <a:t> </a:t>
            </a:r>
            <a:r>
              <a:rPr kumimoji="1" lang="en-US" altLang="zh-CN" dirty="0" err="1"/>
              <a:t>vTEE</a:t>
            </a:r>
            <a:r>
              <a:rPr kumimoji="1" lang="en-US" altLang="zh-CN" dirty="0"/>
              <a:t>.</a:t>
            </a:r>
          </a:p>
          <a:p>
            <a:r>
              <a:rPr kumimoji="1" lang="en-US" altLang="zh-CN" dirty="0"/>
              <a:t>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world</a:t>
            </a:r>
            <a:r>
              <a:rPr kumimoji="1" lang="zh-CN" altLang="en-US" dirty="0"/>
              <a:t> </a:t>
            </a:r>
            <a:r>
              <a:rPr kumimoji="1" lang="en-US" altLang="zh-CN" dirty="0"/>
              <a:t>shared</a:t>
            </a:r>
            <a:r>
              <a:rPr kumimoji="1" lang="zh-CN" altLang="en-US" dirty="0"/>
              <a:t> </a:t>
            </a:r>
            <a:r>
              <a:rPr kumimoji="1" lang="en-US" altLang="zh-CN" dirty="0"/>
              <a:t>memory</a:t>
            </a:r>
            <a:r>
              <a:rPr kumimoji="1" lang="zh-CN" altLang="en-US" dirty="0"/>
              <a:t> </a:t>
            </a:r>
            <a:r>
              <a:rPr kumimoji="1" lang="en-US" altLang="zh-CN" dirty="0"/>
              <a:t>region</a:t>
            </a:r>
            <a:r>
              <a:rPr kumimoji="1" lang="zh-CN" altLang="en-US" dirty="0"/>
              <a:t> </a:t>
            </a:r>
            <a:r>
              <a:rPr kumimoji="1" lang="en-US" altLang="zh-CN" dirty="0"/>
              <a:t>that</a:t>
            </a:r>
            <a:r>
              <a:rPr kumimoji="1" lang="zh-CN" altLang="en-US" dirty="0"/>
              <a:t> </a:t>
            </a:r>
            <a:r>
              <a:rPr kumimoji="1" lang="en-US" altLang="zh-CN" dirty="0"/>
              <a:t>is</a:t>
            </a:r>
            <a:r>
              <a:rPr kumimoji="1" lang="zh-CN" altLang="en-US" dirty="0"/>
              <a:t> </a:t>
            </a:r>
            <a:r>
              <a:rPr kumimoji="1" lang="en-US" altLang="zh-CN" dirty="0"/>
              <a:t>mapped</a:t>
            </a:r>
            <a:r>
              <a:rPr kumimoji="1" lang="zh-CN" altLang="en-US" dirty="0"/>
              <a:t> </a:t>
            </a:r>
            <a:r>
              <a:rPr kumimoji="1" lang="en-US" altLang="zh-CN" dirty="0"/>
              <a:t>to</a:t>
            </a:r>
            <a:r>
              <a:rPr kumimoji="1" lang="zh-CN" altLang="en-US" dirty="0"/>
              <a:t> </a:t>
            </a:r>
            <a:r>
              <a:rPr kumimoji="1" lang="en-US" altLang="zh-CN" dirty="0" err="1"/>
              <a:t>vTEE</a:t>
            </a:r>
            <a:r>
              <a:rPr kumimoji="1" lang="en-US" altLang="zh-CN" dirty="0"/>
              <a:t>,</a:t>
            </a:r>
            <a:r>
              <a:rPr kumimoji="1" lang="zh-CN" altLang="en-US" dirty="0"/>
              <a:t> </a:t>
            </a:r>
            <a:r>
              <a:rPr kumimoji="1" lang="en-US" altLang="zh-CN" dirty="0"/>
              <a:t>REE,</a:t>
            </a:r>
            <a:r>
              <a:rPr kumimoji="1" lang="zh-CN" altLang="en-US" dirty="0"/>
              <a:t> </a:t>
            </a:r>
            <a:r>
              <a:rPr kumimoji="1" lang="en-US" altLang="zh-CN" dirty="0"/>
              <a:t>and</a:t>
            </a:r>
            <a:r>
              <a:rPr kumimoji="1" lang="zh-CN" altLang="en-US" dirty="0"/>
              <a:t> </a:t>
            </a:r>
            <a:r>
              <a:rPr kumimoji="1" lang="en-US" altLang="zh-CN" dirty="0"/>
              <a:t>TEE-visor,</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used</a:t>
            </a:r>
            <a:r>
              <a:rPr kumimoji="1" lang="zh-CN" altLang="en-US" dirty="0"/>
              <a:t> </a:t>
            </a:r>
            <a:r>
              <a:rPr kumimoji="1" lang="en-US" altLang="zh-CN" dirty="0"/>
              <a:t>for</a:t>
            </a:r>
            <a:r>
              <a:rPr kumimoji="1" lang="zh-CN" altLang="en-US" dirty="0"/>
              <a:t> </a:t>
            </a:r>
            <a:r>
              <a:rPr kumimoji="1" lang="en-US" altLang="zh-CN" dirty="0"/>
              <a:t>communication.</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85</a:t>
            </a:fld>
            <a:endParaRPr lang="zh-CN" altLang="en-US"/>
          </a:p>
        </p:txBody>
      </p:sp>
    </p:spTree>
    <p:extLst>
      <p:ext uri="{BB962C8B-B14F-4D97-AF65-F5344CB8AC3E}">
        <p14:creationId xmlns:p14="http://schemas.microsoft.com/office/powerpoint/2010/main" val="1163947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a:t>
            </a:r>
            <a:r>
              <a:rPr kumimoji="1" lang="zh-CN" altLang="en-US" dirty="0"/>
              <a:t> </a:t>
            </a:r>
            <a:r>
              <a:rPr kumimoji="1" lang="en-US" altLang="zh-CN" dirty="0"/>
              <a:t>gate</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only</a:t>
            </a:r>
            <a:r>
              <a:rPr kumimoji="1" lang="zh-CN" altLang="en-US" dirty="0"/>
              <a:t> </a:t>
            </a:r>
            <a:r>
              <a:rPr kumimoji="1" lang="en-US" altLang="zh-CN" dirty="0"/>
              <a:t>entry</a:t>
            </a:r>
            <a:r>
              <a:rPr kumimoji="1" lang="zh-CN" altLang="en-US" dirty="0"/>
              <a:t> </a:t>
            </a:r>
            <a:r>
              <a:rPr kumimoji="1" lang="en-US" altLang="zh-CN" dirty="0"/>
              <a:t>point</a:t>
            </a:r>
            <a:r>
              <a:rPr kumimoji="1" lang="zh-CN" altLang="en-US" dirty="0"/>
              <a:t> </a:t>
            </a:r>
            <a:r>
              <a:rPr kumimoji="1" lang="en-US" altLang="zh-CN" dirty="0"/>
              <a:t>for</a:t>
            </a:r>
            <a:r>
              <a:rPr kumimoji="1" lang="zh-CN" altLang="en-US" dirty="0"/>
              <a:t> </a:t>
            </a:r>
            <a:r>
              <a:rPr kumimoji="1" lang="en-US" altLang="zh-CN" dirty="0"/>
              <a:t>context</a:t>
            </a:r>
            <a:r>
              <a:rPr kumimoji="1" lang="zh-CN" altLang="en-US" dirty="0"/>
              <a:t> </a:t>
            </a:r>
            <a:r>
              <a:rPr kumimoji="1" lang="en-US" altLang="zh-CN" dirty="0"/>
              <a:t>switch.</a:t>
            </a:r>
          </a:p>
          <a:p>
            <a:r>
              <a:rPr kumimoji="1" lang="en-US" altLang="zh-CN" dirty="0"/>
              <a:t>It</a:t>
            </a:r>
            <a:r>
              <a:rPr kumimoji="1" lang="zh-CN" altLang="en-US" dirty="0"/>
              <a:t> </a:t>
            </a:r>
            <a:r>
              <a:rPr kumimoji="1" lang="en-US" altLang="zh-CN" dirty="0"/>
              <a:t>is</a:t>
            </a:r>
            <a:r>
              <a:rPr kumimoji="1" lang="zh-CN" altLang="en-US" dirty="0"/>
              <a:t> </a:t>
            </a:r>
            <a:r>
              <a:rPr kumimoji="1" lang="en-US" altLang="zh-CN" dirty="0"/>
              <a:t>xxx.</a:t>
            </a:r>
          </a:p>
          <a:p>
            <a:r>
              <a:rPr kumimoji="1" lang="en-US" altLang="zh-CN" dirty="0"/>
              <a:t>The</a:t>
            </a:r>
            <a:r>
              <a:rPr kumimoji="1" lang="zh-CN" altLang="en-US" dirty="0"/>
              <a:t> </a:t>
            </a:r>
            <a:r>
              <a:rPr kumimoji="1" lang="en-US" altLang="zh-CN" dirty="0"/>
              <a:t>most</a:t>
            </a:r>
            <a:r>
              <a:rPr kumimoji="1" lang="zh-CN" altLang="en-US" dirty="0"/>
              <a:t> </a:t>
            </a:r>
            <a:r>
              <a:rPr kumimoji="1" lang="en-US" altLang="zh-CN" dirty="0"/>
              <a:t>important</a:t>
            </a:r>
            <a:r>
              <a:rPr kumimoji="1" lang="zh-CN" altLang="en-US" dirty="0"/>
              <a:t> </a:t>
            </a:r>
            <a:r>
              <a:rPr kumimoji="1" lang="en-US" altLang="zh-CN" dirty="0"/>
              <a:t>feature</a:t>
            </a:r>
            <a:r>
              <a:rPr kumimoji="1" lang="zh-CN" altLang="en-US" dirty="0"/>
              <a:t> </a:t>
            </a:r>
            <a:r>
              <a:rPr kumimoji="1" lang="en-US" altLang="zh-CN" dirty="0"/>
              <a:t>to</a:t>
            </a:r>
            <a:r>
              <a:rPr kumimoji="1" lang="zh-CN" altLang="en-US" dirty="0"/>
              <a:t> </a:t>
            </a:r>
            <a:r>
              <a:rPr kumimoji="1" lang="en-US" altLang="zh-CN" dirty="0"/>
              <a:t>enforce</a:t>
            </a:r>
            <a:r>
              <a:rPr kumimoji="1" lang="zh-CN" altLang="en-US" dirty="0"/>
              <a:t> </a:t>
            </a:r>
            <a:r>
              <a:rPr kumimoji="1" lang="en-US" altLang="zh-CN" dirty="0"/>
              <a:t>is</a:t>
            </a:r>
            <a:r>
              <a:rPr kumimoji="1" lang="zh-CN" altLang="en-US" dirty="0"/>
              <a:t> </a:t>
            </a:r>
            <a:r>
              <a:rPr kumimoji="1" lang="en-US" altLang="zh-CN" dirty="0"/>
              <a:t>atomicity.</a:t>
            </a:r>
          </a:p>
          <a:p>
            <a:r>
              <a:rPr kumimoji="1" lang="en-US" altLang="zh-CN" dirty="0"/>
              <a:t>Specifically,</a:t>
            </a:r>
            <a:r>
              <a:rPr kumimoji="1" lang="zh-CN" altLang="en-US" dirty="0"/>
              <a:t> </a:t>
            </a:r>
            <a:r>
              <a:rPr kumimoji="1" lang="en-US" altLang="zh-CN" dirty="0"/>
              <a:t>there</a:t>
            </a:r>
            <a:r>
              <a:rPr kumimoji="1" lang="zh-CN" altLang="en-US" dirty="0"/>
              <a:t> </a:t>
            </a:r>
            <a:r>
              <a:rPr kumimoji="1" lang="en-US" altLang="zh-CN" dirty="0"/>
              <a:t>are</a:t>
            </a:r>
            <a:r>
              <a:rPr kumimoji="1" lang="zh-CN" altLang="en-US" dirty="0"/>
              <a:t> </a:t>
            </a:r>
            <a:r>
              <a:rPr kumimoji="1" lang="en-US" altLang="zh-CN" dirty="0"/>
              <a:t>two</a:t>
            </a:r>
            <a:r>
              <a:rPr kumimoji="1" lang="zh-CN" altLang="en-US" dirty="0"/>
              <a:t> </a:t>
            </a:r>
            <a:r>
              <a:rPr kumimoji="1" lang="en-US" altLang="zh-CN" dirty="0"/>
              <a:t>kinds</a:t>
            </a:r>
            <a:r>
              <a:rPr kumimoji="1" lang="zh-CN" altLang="en-US" dirty="0"/>
              <a:t> </a:t>
            </a:r>
            <a:r>
              <a:rPr kumimoji="1" lang="en-US" altLang="zh-CN" dirty="0"/>
              <a:t>of</a:t>
            </a:r>
            <a:r>
              <a:rPr kumimoji="1" lang="zh-CN" altLang="en-US" dirty="0"/>
              <a:t> </a:t>
            </a:r>
            <a:r>
              <a:rPr kumimoji="1" lang="en-US" altLang="zh-CN" dirty="0"/>
              <a:t>attack</a:t>
            </a:r>
            <a:r>
              <a:rPr kumimoji="1" lang="zh-CN" altLang="en-US" dirty="0"/>
              <a:t> </a:t>
            </a:r>
            <a:r>
              <a:rPr kumimoji="1" lang="en-US" altLang="zh-CN" dirty="0"/>
              <a:t>need</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considered.</a:t>
            </a:r>
          </a:p>
          <a:p>
            <a:r>
              <a:rPr kumimoji="1" lang="en-US" altLang="zh-CN" dirty="0"/>
              <a:t>We</a:t>
            </a:r>
            <a:r>
              <a:rPr kumimoji="1" lang="zh-CN" altLang="en-US" dirty="0"/>
              <a:t> </a:t>
            </a:r>
            <a:r>
              <a:rPr kumimoji="1" lang="en-US" altLang="zh-CN" dirty="0"/>
              <a:t>will</a:t>
            </a:r>
            <a:r>
              <a:rPr kumimoji="1" lang="zh-CN" altLang="en-US" dirty="0"/>
              <a:t> </a:t>
            </a:r>
            <a:r>
              <a:rPr kumimoji="1" lang="en-US" altLang="zh-CN" dirty="0"/>
              <a:t>describe</a:t>
            </a:r>
            <a:r>
              <a:rPr kumimoji="1" lang="zh-CN" altLang="en-US" dirty="0"/>
              <a:t> </a:t>
            </a:r>
            <a:r>
              <a:rPr kumimoji="1" lang="en-US" altLang="zh-CN" dirty="0"/>
              <a:t>the</a:t>
            </a:r>
            <a:r>
              <a:rPr kumimoji="1" lang="zh-CN" altLang="en-US" dirty="0"/>
              <a:t> </a:t>
            </a:r>
            <a:r>
              <a:rPr kumimoji="1" lang="en-US" altLang="zh-CN" dirty="0"/>
              <a:t>first</a:t>
            </a:r>
            <a:r>
              <a:rPr kumimoji="1" lang="zh-CN" altLang="en-US" dirty="0"/>
              <a:t> </a:t>
            </a:r>
            <a:r>
              <a:rPr kumimoji="1" lang="en-US" altLang="zh-CN" dirty="0"/>
              <a:t>one</a:t>
            </a:r>
            <a:r>
              <a:rPr kumimoji="1" lang="zh-CN" altLang="en-US" dirty="0"/>
              <a:t> </a:t>
            </a:r>
            <a:r>
              <a:rPr kumimoji="1" lang="en-US" altLang="zh-CN" dirty="0"/>
              <a:t>in</a:t>
            </a:r>
            <a:r>
              <a:rPr kumimoji="1" lang="zh-CN" altLang="en-US" dirty="0"/>
              <a:t> </a:t>
            </a:r>
            <a:r>
              <a:rPr kumimoji="1" lang="en-US" altLang="zh-CN" dirty="0"/>
              <a:t>this</a:t>
            </a:r>
            <a:r>
              <a:rPr kumimoji="1" lang="zh-CN" altLang="en-US" dirty="0"/>
              <a:t> </a:t>
            </a:r>
            <a:r>
              <a:rPr kumimoji="1" lang="en-US" altLang="zh-CN" dirty="0"/>
              <a:t>presentation.</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86</a:t>
            </a:fld>
            <a:endParaRPr lang="zh-CN" altLang="en-US"/>
          </a:p>
        </p:txBody>
      </p:sp>
    </p:spTree>
    <p:extLst>
      <p:ext uri="{BB962C8B-B14F-4D97-AF65-F5344CB8AC3E}">
        <p14:creationId xmlns:p14="http://schemas.microsoft.com/office/powerpoint/2010/main" val="39071347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piece</a:t>
            </a:r>
            <a:r>
              <a:rPr kumimoji="1" lang="zh-CN" altLang="en-US" dirty="0"/>
              <a:t> </a:t>
            </a:r>
            <a:r>
              <a:rPr kumimoji="1" lang="en-US" altLang="zh-CN" dirty="0"/>
              <a:t>of</a:t>
            </a:r>
            <a:r>
              <a:rPr kumimoji="1" lang="zh-CN" altLang="en-US" dirty="0"/>
              <a:t> </a:t>
            </a:r>
            <a:r>
              <a:rPr kumimoji="1" lang="en-US" altLang="zh-CN" dirty="0"/>
              <a:t>code</a:t>
            </a:r>
            <a:r>
              <a:rPr kumimoji="1" lang="zh-CN" altLang="en-US" dirty="0"/>
              <a:t> </a:t>
            </a:r>
            <a:r>
              <a:rPr kumimoji="1" lang="en-US" altLang="zh-CN" dirty="0"/>
              <a:t>snippet</a:t>
            </a:r>
            <a:r>
              <a:rPr kumimoji="1" lang="zh-CN" altLang="en-US" dirty="0"/>
              <a:t> </a:t>
            </a:r>
            <a:r>
              <a:rPr kumimoji="1" lang="en-US" altLang="zh-CN" dirty="0"/>
              <a:t>of</a:t>
            </a:r>
            <a:r>
              <a:rPr kumimoji="1" lang="zh-CN" altLang="en-US" dirty="0"/>
              <a:t> </a:t>
            </a:r>
            <a:r>
              <a:rPr kumimoji="1" lang="en-US" altLang="zh-CN" dirty="0"/>
              <a:t>gate.</a:t>
            </a:r>
          </a:p>
          <a:p>
            <a:r>
              <a:rPr kumimoji="1" lang="en-US" altLang="zh-CN" dirty="0"/>
              <a:t>During</a:t>
            </a:r>
            <a:r>
              <a:rPr kumimoji="1" lang="zh-CN" altLang="en-US" dirty="0"/>
              <a:t> </a:t>
            </a:r>
            <a:r>
              <a:rPr kumimoji="1" lang="en-US" altLang="zh-CN" dirty="0"/>
              <a:t>a</a:t>
            </a:r>
            <a:r>
              <a:rPr kumimoji="1" lang="zh-CN" altLang="en-US" dirty="0"/>
              <a:t> </a:t>
            </a:r>
            <a:r>
              <a:rPr kumimoji="1" lang="en-US" altLang="zh-CN" dirty="0"/>
              <a:t>world</a:t>
            </a:r>
            <a:r>
              <a:rPr kumimoji="1" lang="zh-CN" altLang="en-US" dirty="0"/>
              <a:t> </a:t>
            </a:r>
            <a:r>
              <a:rPr kumimoji="1" lang="en-US" altLang="zh-CN" dirty="0"/>
              <a:t>switch,</a:t>
            </a:r>
            <a:r>
              <a:rPr kumimoji="1" lang="zh-CN" altLang="en-US" dirty="0"/>
              <a:t> </a:t>
            </a:r>
            <a:r>
              <a:rPr kumimoji="1" lang="en-US" altLang="zh-CN" dirty="0" err="1"/>
              <a:t>vTEE</a:t>
            </a:r>
            <a:r>
              <a:rPr kumimoji="1" lang="zh-CN" altLang="en-US" dirty="0"/>
              <a:t> </a:t>
            </a:r>
            <a:r>
              <a:rPr kumimoji="1" lang="en-US" altLang="zh-CN" dirty="0"/>
              <a:t>needs</a:t>
            </a:r>
            <a:r>
              <a:rPr kumimoji="1" lang="zh-CN" altLang="en-US" dirty="0"/>
              <a:t> </a:t>
            </a:r>
            <a:r>
              <a:rPr kumimoji="1" lang="en-US" altLang="zh-CN" dirty="0"/>
              <a:t>to</a:t>
            </a:r>
            <a:r>
              <a:rPr kumimoji="1" lang="zh-CN" altLang="en-US" dirty="0"/>
              <a:t> </a:t>
            </a:r>
            <a:r>
              <a:rPr kumimoji="1" lang="en-US" altLang="zh-CN" dirty="0"/>
              <a:t>switch</a:t>
            </a:r>
            <a:r>
              <a:rPr kumimoji="1" lang="zh-CN" altLang="en-US" dirty="0"/>
              <a:t> </a:t>
            </a:r>
            <a:r>
              <a:rPr kumimoji="1" lang="en-US" altLang="zh-CN" dirty="0"/>
              <a:t>to</a:t>
            </a:r>
            <a:r>
              <a:rPr kumimoji="1" lang="zh-CN" altLang="en-US" dirty="0"/>
              <a:t> </a:t>
            </a:r>
            <a:r>
              <a:rPr kumimoji="1" lang="en-US" altLang="zh-CN" dirty="0" err="1"/>
              <a:t>teevisor</a:t>
            </a:r>
            <a:r>
              <a:rPr kumimoji="1" lang="zh-CN" altLang="en-US" dirty="0"/>
              <a:t> </a:t>
            </a:r>
            <a:r>
              <a:rPr kumimoji="1" lang="en-US" altLang="zh-CN" dirty="0"/>
              <a:t>first.</a:t>
            </a:r>
          </a:p>
          <a:p>
            <a:r>
              <a:rPr kumimoji="1" lang="en-US" altLang="zh-CN" dirty="0"/>
              <a:t>The</a:t>
            </a:r>
            <a:r>
              <a:rPr kumimoji="1" lang="zh-CN" altLang="en-US" dirty="0"/>
              <a:t> </a:t>
            </a:r>
            <a:r>
              <a:rPr kumimoji="1" lang="en-US" altLang="zh-CN" dirty="0"/>
              <a:t>gate</a:t>
            </a:r>
            <a:r>
              <a:rPr kumimoji="1" lang="zh-CN" altLang="en-US" dirty="0"/>
              <a:t> </a:t>
            </a:r>
            <a:r>
              <a:rPr kumimoji="1" lang="en-US" altLang="zh-CN" dirty="0"/>
              <a:t>first</a:t>
            </a:r>
            <a:r>
              <a:rPr kumimoji="1" lang="zh-CN" altLang="en-US" dirty="0"/>
              <a:t> </a:t>
            </a:r>
            <a:r>
              <a:rPr kumimoji="1" lang="en-US" altLang="zh-CN" dirty="0"/>
              <a:t>loads</a:t>
            </a:r>
            <a:r>
              <a:rPr kumimoji="1" lang="zh-CN" altLang="en-US" dirty="0"/>
              <a:t> </a:t>
            </a:r>
            <a:r>
              <a:rPr kumimoji="1" lang="en-US" altLang="zh-CN" dirty="0"/>
              <a:t>the</a:t>
            </a:r>
            <a:r>
              <a:rPr kumimoji="1" lang="zh-CN" altLang="en-US" dirty="0"/>
              <a:t> </a:t>
            </a:r>
            <a:r>
              <a:rPr kumimoji="1" lang="en-US" altLang="zh-CN" dirty="0"/>
              <a:t>physical</a:t>
            </a:r>
            <a:r>
              <a:rPr kumimoji="1" lang="zh-CN" altLang="en-US" dirty="0"/>
              <a:t> </a:t>
            </a:r>
            <a:r>
              <a:rPr kumimoji="1" lang="en-US" altLang="zh-CN" dirty="0"/>
              <a:t>address</a:t>
            </a:r>
            <a:r>
              <a:rPr kumimoji="1" lang="zh-CN" altLang="en-US" dirty="0"/>
              <a:t> </a:t>
            </a:r>
            <a:r>
              <a:rPr kumimoji="1" lang="en-US" altLang="zh-CN" dirty="0"/>
              <a:t>of</a:t>
            </a:r>
            <a:r>
              <a:rPr kumimoji="1" lang="zh-CN" altLang="en-US" dirty="0"/>
              <a:t> </a:t>
            </a:r>
            <a:r>
              <a:rPr kumimoji="1" lang="en-US" altLang="zh-CN" dirty="0" err="1"/>
              <a:t>teevisor's</a:t>
            </a:r>
            <a:r>
              <a:rPr kumimoji="1" lang="zh-CN" altLang="en-US" dirty="0"/>
              <a:t> </a:t>
            </a:r>
            <a:r>
              <a:rPr kumimoji="1" lang="en-US" altLang="zh-CN" dirty="0"/>
              <a:t>to</a:t>
            </a:r>
            <a:r>
              <a:rPr kumimoji="1" lang="zh-CN" altLang="en-US" dirty="0"/>
              <a:t> </a:t>
            </a:r>
            <a:r>
              <a:rPr kumimoji="1" lang="en-US" altLang="zh-CN" dirty="0"/>
              <a:t>r1</a:t>
            </a:r>
            <a:r>
              <a:rPr kumimoji="1" lang="zh-CN" altLang="en-US" dirty="0"/>
              <a:t> </a:t>
            </a:r>
            <a:r>
              <a:rPr kumimoji="1" lang="en-US" altLang="zh-CN" dirty="0"/>
              <a:t>register,</a:t>
            </a:r>
            <a:r>
              <a:rPr kumimoji="1" lang="zh-CN" altLang="en-US" dirty="0"/>
              <a:t> </a:t>
            </a:r>
            <a:r>
              <a:rPr kumimoji="1" lang="en-US" altLang="zh-CN" dirty="0"/>
              <a:t>and</a:t>
            </a:r>
            <a:r>
              <a:rPr kumimoji="1" lang="zh-CN" altLang="en-US" dirty="0"/>
              <a:t> </a:t>
            </a:r>
            <a:r>
              <a:rPr kumimoji="1" lang="en-US" altLang="zh-CN" dirty="0"/>
              <a:t>write</a:t>
            </a:r>
            <a:r>
              <a:rPr kumimoji="1" lang="zh-CN" altLang="en-US" dirty="0"/>
              <a:t> </a:t>
            </a:r>
            <a:r>
              <a:rPr kumimoji="1" lang="en-US" altLang="zh-CN" dirty="0"/>
              <a:t>r1</a:t>
            </a:r>
            <a:r>
              <a:rPr kumimoji="1" lang="zh-CN" altLang="en-US" dirty="0"/>
              <a:t> </a:t>
            </a:r>
            <a:r>
              <a:rPr kumimoji="1" lang="en-US" altLang="zh-CN" dirty="0"/>
              <a:t>to</a:t>
            </a:r>
            <a:r>
              <a:rPr kumimoji="1" lang="zh-CN" altLang="en-US" dirty="0"/>
              <a:t> </a:t>
            </a:r>
            <a:r>
              <a:rPr kumimoji="1" lang="en-US" altLang="zh-CN" dirty="0"/>
              <a:t>TTBR0</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similar</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CR3</a:t>
            </a:r>
            <a:r>
              <a:rPr kumimoji="1" lang="zh-CN" altLang="en-US" dirty="0"/>
              <a:t> </a:t>
            </a:r>
            <a:r>
              <a:rPr kumimoji="1" lang="en-US" altLang="zh-CN" dirty="0"/>
              <a:t>of</a:t>
            </a:r>
            <a:r>
              <a:rPr kumimoji="1" lang="zh-CN" altLang="en-US" dirty="0"/>
              <a:t> </a:t>
            </a:r>
            <a:r>
              <a:rPr kumimoji="1" lang="en-US" altLang="zh-CN" dirty="0"/>
              <a:t>x86</a:t>
            </a:r>
            <a:r>
              <a:rPr kumimoji="1" lang="zh-CN" altLang="en-US" dirty="0"/>
              <a:t> </a:t>
            </a:r>
            <a:r>
              <a:rPr kumimoji="1" lang="en-US" altLang="zh-CN" dirty="0"/>
              <a:t>platform).</a:t>
            </a:r>
          </a:p>
          <a:p>
            <a:r>
              <a:rPr kumimoji="1" lang="en-US" altLang="zh-CN" dirty="0"/>
              <a:t>This</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only</a:t>
            </a:r>
            <a:r>
              <a:rPr kumimoji="1" lang="zh-CN" altLang="en-US" dirty="0"/>
              <a:t> </a:t>
            </a:r>
            <a:r>
              <a:rPr kumimoji="1" lang="en-US" altLang="zh-CN" dirty="0"/>
              <a:t>place</a:t>
            </a:r>
            <a:r>
              <a:rPr kumimoji="1" lang="zh-CN" altLang="en-US" dirty="0"/>
              <a:t> </a:t>
            </a:r>
            <a:r>
              <a:rPr kumimoji="1" lang="en-US" altLang="zh-CN" dirty="0"/>
              <a:t>to</a:t>
            </a:r>
            <a:r>
              <a:rPr kumimoji="1" lang="zh-CN" altLang="en-US" dirty="0"/>
              <a:t> </a:t>
            </a:r>
            <a:r>
              <a:rPr kumimoji="1" lang="en-US" altLang="zh-CN" dirty="0"/>
              <a:t>update</a:t>
            </a:r>
            <a:r>
              <a:rPr kumimoji="1" lang="zh-CN" altLang="en-US" dirty="0"/>
              <a:t> </a:t>
            </a:r>
            <a:r>
              <a:rPr kumimoji="1" lang="en-US" altLang="zh-CN" dirty="0"/>
              <a:t>page</a:t>
            </a:r>
            <a:r>
              <a:rPr kumimoji="1" lang="zh-CN" altLang="en-US" dirty="0"/>
              <a:t> </a:t>
            </a:r>
            <a:r>
              <a:rPr kumimoji="1" lang="en-US" altLang="zh-CN" dirty="0"/>
              <a:t>table.</a:t>
            </a:r>
          </a:p>
          <a:p>
            <a:r>
              <a:rPr kumimoji="1" lang="en-US" altLang="zh-CN" dirty="0"/>
              <a:t>However,</a:t>
            </a:r>
            <a:r>
              <a:rPr kumimoji="1" lang="zh-CN" altLang="en-US" dirty="0"/>
              <a:t> </a:t>
            </a:r>
            <a:r>
              <a:rPr kumimoji="1" lang="en-US" altLang="zh-CN" dirty="0"/>
              <a:t>since</a:t>
            </a:r>
            <a:r>
              <a:rPr kumimoji="1" lang="zh-CN" altLang="en-US" dirty="0"/>
              <a:t> </a:t>
            </a:r>
            <a:r>
              <a:rPr kumimoji="1" lang="en-US" altLang="zh-CN" dirty="0"/>
              <a:t>this</a:t>
            </a:r>
            <a:r>
              <a:rPr kumimoji="1" lang="zh-CN" altLang="en-US" dirty="0"/>
              <a:t> </a:t>
            </a:r>
            <a:r>
              <a:rPr kumimoji="1" lang="en-US" altLang="zh-CN" dirty="0"/>
              <a:t>code</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mapped</a:t>
            </a:r>
            <a:r>
              <a:rPr kumimoji="1" lang="zh-CN" altLang="en-US" dirty="0"/>
              <a:t> </a:t>
            </a:r>
            <a:r>
              <a:rPr kumimoji="1" lang="en-US" altLang="zh-CN" dirty="0"/>
              <a:t>to</a:t>
            </a:r>
            <a:r>
              <a:rPr kumimoji="1" lang="zh-CN" altLang="en-US" dirty="0"/>
              <a:t> </a:t>
            </a:r>
            <a:r>
              <a:rPr kumimoji="1" lang="en-US" altLang="zh-CN" dirty="0" err="1"/>
              <a:t>vTEE's</a:t>
            </a:r>
            <a:r>
              <a:rPr kumimoji="1" lang="zh-CN" altLang="en-US" dirty="0"/>
              <a:t> </a:t>
            </a:r>
            <a:r>
              <a:rPr kumimoji="1" lang="en-US" altLang="zh-CN" dirty="0"/>
              <a:t>address</a:t>
            </a:r>
            <a:r>
              <a:rPr kumimoji="1" lang="zh-CN" altLang="en-US" dirty="0"/>
              <a:t> </a:t>
            </a:r>
            <a:r>
              <a:rPr kumimoji="1" lang="en-US" altLang="zh-CN" dirty="0"/>
              <a:t>space,</a:t>
            </a:r>
            <a:r>
              <a:rPr kumimoji="1" lang="zh-CN" altLang="en-US" dirty="0"/>
              <a:t> </a:t>
            </a:r>
            <a:r>
              <a:rPr kumimoji="1" lang="en-US" altLang="zh-CN" dirty="0"/>
              <a:t>a</a:t>
            </a:r>
            <a:r>
              <a:rPr kumimoji="1" lang="zh-CN" altLang="en-US" dirty="0"/>
              <a:t> </a:t>
            </a:r>
            <a:r>
              <a:rPr kumimoji="1" lang="en-US" altLang="zh-CN" dirty="0"/>
              <a:t>malicious</a:t>
            </a:r>
            <a:r>
              <a:rPr kumimoji="1" lang="zh-CN" altLang="en-US" dirty="0"/>
              <a:t> </a:t>
            </a:r>
            <a:r>
              <a:rPr kumimoji="1" lang="en-US" altLang="zh-CN" dirty="0"/>
              <a:t>code</a:t>
            </a:r>
            <a:r>
              <a:rPr kumimoji="1" lang="zh-CN" altLang="en-US" dirty="0"/>
              <a:t> </a:t>
            </a:r>
            <a:r>
              <a:rPr kumimoji="1" lang="en-US" altLang="zh-CN" dirty="0"/>
              <a:t>in</a:t>
            </a:r>
            <a:r>
              <a:rPr kumimoji="1" lang="zh-CN" altLang="en-US" dirty="0"/>
              <a:t> </a:t>
            </a:r>
            <a:r>
              <a:rPr kumimoji="1" lang="en-US" altLang="zh-CN" dirty="0" err="1"/>
              <a:t>vTEE</a:t>
            </a:r>
            <a:r>
              <a:rPr kumimoji="1" lang="zh-CN" altLang="en-US" dirty="0"/>
              <a:t> </a:t>
            </a:r>
            <a:r>
              <a:rPr kumimoji="1" lang="en-US" altLang="zh-CN" dirty="0"/>
              <a:t>can</a:t>
            </a:r>
            <a:r>
              <a:rPr kumimoji="1" lang="zh-CN" altLang="en-US" dirty="0"/>
              <a:t> </a:t>
            </a:r>
            <a:r>
              <a:rPr kumimoji="1" lang="en-US" altLang="zh-CN" dirty="0"/>
              <a:t>load</a:t>
            </a:r>
            <a:r>
              <a:rPr kumimoji="1" lang="zh-CN" altLang="en-US" dirty="0"/>
              <a:t> </a:t>
            </a:r>
            <a:r>
              <a:rPr kumimoji="1" lang="en-US" altLang="zh-CN" dirty="0"/>
              <a:t>r1</a:t>
            </a:r>
            <a:r>
              <a:rPr kumimoji="1" lang="zh-CN" altLang="en-US" dirty="0"/>
              <a:t> </a:t>
            </a:r>
            <a:r>
              <a:rPr kumimoji="1" lang="en-US" altLang="zh-CN" dirty="0"/>
              <a:t>with</a:t>
            </a:r>
            <a:r>
              <a:rPr kumimoji="1" lang="zh-CN" altLang="en-US" dirty="0"/>
              <a:t> </a:t>
            </a:r>
            <a:r>
              <a:rPr kumimoji="1" lang="en-US" altLang="zh-CN" dirty="0"/>
              <a:t>some</a:t>
            </a:r>
            <a:r>
              <a:rPr kumimoji="1" lang="zh-CN" altLang="en-US" dirty="0"/>
              <a:t> </a:t>
            </a:r>
            <a:r>
              <a:rPr kumimoji="1" lang="en-US" altLang="zh-CN" dirty="0"/>
              <a:t>other</a:t>
            </a:r>
            <a:r>
              <a:rPr kumimoji="1" lang="zh-CN" altLang="en-US" dirty="0"/>
              <a:t> </a:t>
            </a:r>
            <a:r>
              <a:rPr kumimoji="1" lang="en-US" altLang="zh-CN" dirty="0"/>
              <a:t>page</a:t>
            </a:r>
            <a:r>
              <a:rPr kumimoji="1" lang="zh-CN" altLang="en-US" dirty="0"/>
              <a:t> </a:t>
            </a:r>
            <a:r>
              <a:rPr kumimoji="1" lang="en-US" altLang="zh-CN" dirty="0"/>
              <a:t>table</a:t>
            </a:r>
            <a:r>
              <a:rPr kumimoji="1" lang="zh-CN" altLang="en-US" dirty="0"/>
              <a:t> </a:t>
            </a:r>
            <a:r>
              <a:rPr kumimoji="1" lang="en-US" altLang="zh-CN" dirty="0"/>
              <a:t>and</a:t>
            </a:r>
            <a:r>
              <a:rPr kumimoji="1" lang="zh-CN" altLang="en-US" dirty="0"/>
              <a:t> </a:t>
            </a:r>
            <a:r>
              <a:rPr kumimoji="1" lang="en-US" altLang="zh-CN" dirty="0"/>
              <a:t>jump</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Line</a:t>
            </a:r>
            <a:r>
              <a:rPr kumimoji="1" lang="zh-CN" altLang="en-US" dirty="0"/>
              <a:t> </a:t>
            </a:r>
            <a:r>
              <a:rPr kumimoji="1" lang="en-US" altLang="zh-CN" dirty="0"/>
              <a:t>18</a:t>
            </a:r>
            <a:r>
              <a:rPr kumimoji="1" lang="zh-CN" altLang="en-US" dirty="0"/>
              <a:t> </a:t>
            </a:r>
            <a:r>
              <a:rPr kumimoji="1" lang="en-US" altLang="zh-CN" dirty="0"/>
              <a:t>directly</a:t>
            </a:r>
            <a:r>
              <a:rPr kumimoji="1" lang="zh-CN" altLang="en-US" dirty="0"/>
              <a:t> </a:t>
            </a:r>
            <a:r>
              <a:rPr kumimoji="1" lang="en-US" altLang="zh-CN" dirty="0"/>
              <a:t>to</a:t>
            </a:r>
            <a:r>
              <a:rPr kumimoji="1" lang="zh-CN" altLang="en-US" dirty="0"/>
              <a:t> </a:t>
            </a:r>
            <a:r>
              <a:rPr kumimoji="1" lang="en-US" altLang="zh-CN" dirty="0"/>
              <a:t>change</a:t>
            </a:r>
            <a:r>
              <a:rPr kumimoji="1" lang="zh-CN" altLang="en-US" dirty="0"/>
              <a:t> </a:t>
            </a:r>
            <a:r>
              <a:rPr kumimoji="1" lang="en-US" altLang="zh-CN" dirty="0"/>
              <a:t>to</a:t>
            </a:r>
            <a:r>
              <a:rPr kumimoji="1" lang="zh-CN" altLang="en-US" dirty="0"/>
              <a:t> </a:t>
            </a:r>
            <a:r>
              <a:rPr kumimoji="1" lang="en-US" altLang="zh-CN" dirty="0"/>
              <a:t>a</a:t>
            </a:r>
            <a:r>
              <a:rPr kumimoji="1" lang="zh-CN" altLang="en-US" dirty="0"/>
              <a:t> </a:t>
            </a:r>
            <a:r>
              <a:rPr kumimoji="1" lang="en-US" altLang="zh-CN" dirty="0"/>
              <a:t>malicious</a:t>
            </a:r>
            <a:r>
              <a:rPr kumimoji="1" lang="zh-CN" altLang="en-US" dirty="0"/>
              <a:t> </a:t>
            </a:r>
            <a:r>
              <a:rPr kumimoji="1" lang="en-US" altLang="zh-CN" dirty="0"/>
              <a:t>page</a:t>
            </a:r>
            <a:r>
              <a:rPr kumimoji="1" lang="zh-CN" altLang="en-US" dirty="0"/>
              <a:t> </a:t>
            </a:r>
            <a:r>
              <a:rPr kumimoji="1" lang="en-US" altLang="zh-CN" dirty="0"/>
              <a:t>table.</a:t>
            </a:r>
          </a:p>
          <a:p>
            <a:r>
              <a:rPr kumimoji="1" lang="en-US" altLang="zh-CN" dirty="0"/>
              <a:t>In</a:t>
            </a:r>
            <a:r>
              <a:rPr kumimoji="1" lang="zh-CN" altLang="en-US" dirty="0"/>
              <a:t> </a:t>
            </a:r>
            <a:r>
              <a:rPr kumimoji="1" lang="en-US" altLang="zh-CN" dirty="0"/>
              <a:t>order</a:t>
            </a:r>
            <a:r>
              <a:rPr kumimoji="1" lang="zh-CN" altLang="en-US" dirty="0"/>
              <a:t> </a:t>
            </a:r>
            <a:r>
              <a:rPr kumimoji="1" lang="en-US" altLang="zh-CN" dirty="0"/>
              <a:t>to</a:t>
            </a:r>
            <a:r>
              <a:rPr kumimoji="1" lang="zh-CN" altLang="en-US" dirty="0"/>
              <a:t> </a:t>
            </a:r>
            <a:r>
              <a:rPr kumimoji="1" lang="en-US" altLang="zh-CN" dirty="0"/>
              <a:t>defend</a:t>
            </a:r>
            <a:r>
              <a:rPr kumimoji="1" lang="zh-CN" altLang="en-US" dirty="0"/>
              <a:t> </a:t>
            </a:r>
            <a:r>
              <a:rPr kumimoji="1" lang="en-US" altLang="zh-CN" dirty="0"/>
              <a:t>this</a:t>
            </a:r>
            <a:r>
              <a:rPr kumimoji="1" lang="zh-CN" altLang="en-US" dirty="0"/>
              <a:t> </a:t>
            </a:r>
            <a:r>
              <a:rPr kumimoji="1" lang="en-US" altLang="zh-CN" dirty="0"/>
              <a:t>attack,</a:t>
            </a:r>
            <a:r>
              <a:rPr kumimoji="1" lang="zh-CN" altLang="en-US" dirty="0"/>
              <a:t> </a:t>
            </a:r>
            <a:r>
              <a:rPr kumimoji="1" lang="en-US" altLang="zh-CN" dirty="0"/>
              <a:t>the</a:t>
            </a:r>
            <a:r>
              <a:rPr kumimoji="1" lang="zh-CN" altLang="en-US" dirty="0"/>
              <a:t> </a:t>
            </a:r>
            <a:r>
              <a:rPr kumimoji="1" lang="en-US" altLang="zh-CN" dirty="0"/>
              <a:t>gate</a:t>
            </a:r>
            <a:r>
              <a:rPr kumimoji="1" lang="zh-CN" altLang="en-US" dirty="0"/>
              <a:t> </a:t>
            </a:r>
            <a:r>
              <a:rPr kumimoji="1" lang="en-US" altLang="zh-CN" dirty="0"/>
              <a:t>will</a:t>
            </a:r>
            <a:r>
              <a:rPr kumimoji="1" lang="zh-CN" altLang="en-US" dirty="0"/>
              <a:t> </a:t>
            </a:r>
            <a:r>
              <a:rPr kumimoji="1" lang="en-US" altLang="zh-CN" dirty="0"/>
              <a:t>reload</a:t>
            </a:r>
            <a:r>
              <a:rPr kumimoji="1" lang="zh-CN" altLang="en-US" dirty="0"/>
              <a:t> </a:t>
            </a:r>
            <a:r>
              <a:rPr kumimoji="1" lang="en-US" altLang="zh-CN" dirty="0"/>
              <a:t>the</a:t>
            </a:r>
            <a:r>
              <a:rPr kumimoji="1" lang="zh-CN" altLang="en-US" dirty="0"/>
              <a:t> </a:t>
            </a:r>
            <a:r>
              <a:rPr kumimoji="1" lang="en-US" altLang="zh-CN" dirty="0"/>
              <a:t>page</a:t>
            </a:r>
            <a:r>
              <a:rPr kumimoji="1" lang="zh-CN" altLang="en-US" dirty="0"/>
              <a:t> </a:t>
            </a:r>
            <a:r>
              <a:rPr kumimoji="1" lang="en-US" altLang="zh-CN" dirty="0"/>
              <a:t>table</a:t>
            </a:r>
            <a:r>
              <a:rPr kumimoji="1" lang="zh-CN" altLang="en-US" dirty="0"/>
              <a:t> </a:t>
            </a:r>
            <a:r>
              <a:rPr kumimoji="1" lang="en-US" altLang="zh-CN" dirty="0"/>
              <a:t>after</a:t>
            </a:r>
            <a:r>
              <a:rPr kumimoji="1" lang="zh-CN" altLang="en-US" dirty="0"/>
              <a:t> </a:t>
            </a:r>
            <a:r>
              <a:rPr kumimoji="1" lang="en-US" altLang="zh-CN" dirty="0"/>
              <a:t>line</a:t>
            </a:r>
            <a:r>
              <a:rPr kumimoji="1" lang="zh-CN" altLang="en-US" dirty="0"/>
              <a:t> </a:t>
            </a:r>
            <a:r>
              <a:rPr kumimoji="1" lang="en-US" altLang="zh-CN" dirty="0"/>
              <a:t>18</a:t>
            </a:r>
            <a:r>
              <a:rPr kumimoji="1" lang="zh-CN" altLang="en-US" dirty="0"/>
              <a:t> </a:t>
            </a:r>
            <a:r>
              <a:rPr kumimoji="1" lang="en-US" altLang="zh-CN" dirty="0"/>
              <a:t>and</a:t>
            </a:r>
            <a:r>
              <a:rPr kumimoji="1" lang="zh-CN" altLang="en-US" dirty="0"/>
              <a:t> </a:t>
            </a:r>
            <a:r>
              <a:rPr kumimoji="1" lang="en-US" altLang="zh-CN" dirty="0"/>
              <a:t>check</a:t>
            </a:r>
            <a:r>
              <a:rPr kumimoji="1" lang="zh-CN" altLang="en-US" dirty="0"/>
              <a:t> </a:t>
            </a:r>
            <a:r>
              <a:rPr kumimoji="1" lang="en-US" altLang="zh-CN" dirty="0"/>
              <a:t>whether</a:t>
            </a:r>
            <a:r>
              <a:rPr kumimoji="1" lang="zh-CN" altLang="en-US" dirty="0"/>
              <a:t> </a:t>
            </a:r>
            <a:r>
              <a:rPr kumimoji="1" lang="en-US" altLang="zh-CN" dirty="0"/>
              <a:t>it</a:t>
            </a:r>
            <a:r>
              <a:rPr kumimoji="1" lang="zh-CN" altLang="en-US" dirty="0"/>
              <a:t> </a:t>
            </a:r>
            <a:r>
              <a:rPr kumimoji="1" lang="en-US" altLang="zh-CN" dirty="0"/>
              <a:t>equals</a:t>
            </a:r>
            <a:r>
              <a:rPr kumimoji="1" lang="zh-CN" altLang="en-US" dirty="0"/>
              <a:t> </a:t>
            </a:r>
            <a:r>
              <a:rPr kumimoji="1" lang="en-US" altLang="zh-CN" dirty="0"/>
              <a:t>the</a:t>
            </a:r>
            <a:r>
              <a:rPr kumimoji="1" lang="zh-CN" altLang="en-US" dirty="0"/>
              <a:t> </a:t>
            </a:r>
            <a:r>
              <a:rPr kumimoji="1" lang="en-US" altLang="zh-CN" dirty="0" err="1"/>
              <a:t>teevisor's</a:t>
            </a:r>
            <a:r>
              <a:rPr kumimoji="1" lang="zh-CN" altLang="en-US" dirty="0"/>
              <a:t> </a:t>
            </a:r>
            <a:r>
              <a:rPr kumimoji="1" lang="en-US" altLang="zh-CN" dirty="0"/>
              <a:t>page</a:t>
            </a:r>
            <a:r>
              <a:rPr kumimoji="1" lang="zh-CN" altLang="en-US" dirty="0"/>
              <a:t> </a:t>
            </a:r>
            <a:r>
              <a:rPr kumimoji="1" lang="en-US" altLang="zh-CN" dirty="0"/>
              <a:t>table.</a:t>
            </a:r>
          </a:p>
          <a:p>
            <a:r>
              <a:rPr kumimoji="1" lang="en-US" altLang="zh-CN" dirty="0"/>
              <a:t>However,</a:t>
            </a:r>
            <a:r>
              <a:rPr kumimoji="1" lang="zh-CN" altLang="en-US" dirty="0"/>
              <a:t> </a:t>
            </a:r>
            <a:r>
              <a:rPr kumimoji="1" lang="en-US" altLang="zh-CN" dirty="0"/>
              <a:t>since</a:t>
            </a:r>
            <a:r>
              <a:rPr kumimoji="1" lang="zh-CN" altLang="en-US" dirty="0"/>
              <a:t> </a:t>
            </a:r>
            <a:r>
              <a:rPr kumimoji="1" lang="en-US" altLang="zh-CN" dirty="0"/>
              <a:t>line</a:t>
            </a:r>
            <a:r>
              <a:rPr kumimoji="1" lang="zh-CN" altLang="en-US" dirty="0"/>
              <a:t> </a:t>
            </a:r>
            <a:r>
              <a:rPr kumimoji="1" lang="en-US" altLang="zh-CN" dirty="0"/>
              <a:t>18</a:t>
            </a:r>
            <a:r>
              <a:rPr kumimoji="1" lang="zh-CN" altLang="en-US" dirty="0"/>
              <a:t> </a:t>
            </a:r>
            <a:r>
              <a:rPr kumimoji="1" lang="en-US" altLang="zh-CN" dirty="0"/>
              <a:t>will</a:t>
            </a:r>
            <a:r>
              <a:rPr kumimoji="1" lang="zh-CN" altLang="en-US" dirty="0"/>
              <a:t> </a:t>
            </a:r>
            <a:r>
              <a:rPr kumimoji="1" lang="en-US" altLang="zh-CN" dirty="0"/>
              <a:t>switch</a:t>
            </a:r>
            <a:r>
              <a:rPr kumimoji="1" lang="zh-CN" altLang="en-US" dirty="0"/>
              <a:t> </a:t>
            </a:r>
            <a:r>
              <a:rPr kumimoji="1" lang="en-US" altLang="zh-CN" dirty="0"/>
              <a:t>the</a:t>
            </a:r>
            <a:r>
              <a:rPr kumimoji="1" lang="zh-CN" altLang="en-US" dirty="0"/>
              <a:t> </a:t>
            </a:r>
            <a:r>
              <a:rPr kumimoji="1" lang="en-US" altLang="zh-CN" dirty="0"/>
              <a:t>page</a:t>
            </a:r>
            <a:r>
              <a:rPr kumimoji="1" lang="zh-CN" altLang="en-US" dirty="0"/>
              <a:t> </a:t>
            </a:r>
            <a:r>
              <a:rPr kumimoji="1" lang="en-US" altLang="zh-CN" dirty="0"/>
              <a:t>table,</a:t>
            </a:r>
            <a:r>
              <a:rPr kumimoji="1" lang="zh-CN" altLang="en-US" dirty="0"/>
              <a:t> </a:t>
            </a:r>
            <a:r>
              <a:rPr kumimoji="1" lang="en-US" altLang="zh-CN" dirty="0"/>
              <a:t>the</a:t>
            </a:r>
            <a:r>
              <a:rPr kumimoji="1" lang="zh-CN" altLang="en-US" dirty="0"/>
              <a:t> </a:t>
            </a:r>
            <a:r>
              <a:rPr kumimoji="1" lang="en-US" altLang="zh-CN" dirty="0"/>
              <a:t>new</a:t>
            </a:r>
            <a:r>
              <a:rPr kumimoji="1" lang="zh-CN" altLang="en-US" dirty="0"/>
              <a:t> </a:t>
            </a:r>
            <a:r>
              <a:rPr kumimoji="1" lang="en-US" altLang="zh-CN" dirty="0"/>
              <a:t>page</a:t>
            </a:r>
            <a:r>
              <a:rPr kumimoji="1" lang="zh-CN" altLang="en-US" dirty="0"/>
              <a:t> </a:t>
            </a:r>
            <a:r>
              <a:rPr kumimoji="1" lang="en-US" altLang="zh-CN" dirty="0"/>
              <a:t>table</a:t>
            </a:r>
            <a:r>
              <a:rPr kumimoji="1" lang="zh-CN" altLang="en-US" dirty="0"/>
              <a:t> </a:t>
            </a:r>
            <a:r>
              <a:rPr kumimoji="1" lang="en-US" altLang="zh-CN" dirty="0"/>
              <a:t>may</a:t>
            </a:r>
            <a:r>
              <a:rPr kumimoji="1" lang="zh-CN" altLang="en-US" dirty="0"/>
              <a:t> </a:t>
            </a:r>
            <a:r>
              <a:rPr kumimoji="1" lang="en-US" altLang="zh-CN" dirty="0"/>
              <a:t>remap</a:t>
            </a:r>
            <a:r>
              <a:rPr kumimoji="1" lang="zh-CN" altLang="en-US" dirty="0"/>
              <a:t> </a:t>
            </a:r>
            <a:r>
              <a:rPr kumimoji="1" lang="en-US" altLang="zh-CN" dirty="0"/>
              <a:t>the</a:t>
            </a:r>
            <a:r>
              <a:rPr kumimoji="1" lang="zh-CN" altLang="en-US" dirty="0"/>
              <a:t> </a:t>
            </a:r>
            <a:r>
              <a:rPr kumimoji="1" lang="en-US" altLang="zh-CN" dirty="0"/>
              <a:t>gate's</a:t>
            </a:r>
            <a:r>
              <a:rPr kumimoji="1" lang="zh-CN" altLang="en-US" dirty="0"/>
              <a:t> </a:t>
            </a:r>
            <a:r>
              <a:rPr kumimoji="1" lang="en-US" altLang="zh-CN" dirty="0"/>
              <a:t>code</a:t>
            </a:r>
            <a:r>
              <a:rPr kumimoji="1" lang="zh-CN" altLang="en-US" dirty="0"/>
              <a:t> </a:t>
            </a:r>
            <a:r>
              <a:rPr kumimoji="1" lang="en-US" altLang="zh-CN" dirty="0"/>
              <a:t>page</a:t>
            </a:r>
            <a:r>
              <a:rPr kumimoji="1" lang="zh-CN" altLang="en-US" dirty="0"/>
              <a:t> </a:t>
            </a:r>
            <a:r>
              <a:rPr kumimoji="1" lang="en-US" altLang="zh-CN" dirty="0"/>
              <a:t>to</a:t>
            </a:r>
            <a:r>
              <a:rPr kumimoji="1" lang="zh-CN" altLang="en-US" dirty="0"/>
              <a:t> </a:t>
            </a:r>
            <a:r>
              <a:rPr kumimoji="1" lang="en-US" altLang="zh-CN" dirty="0"/>
              <a:t>bypass</a:t>
            </a:r>
            <a:r>
              <a:rPr kumimoji="1" lang="zh-CN" altLang="en-US" dirty="0"/>
              <a:t> </a:t>
            </a:r>
            <a:r>
              <a:rPr kumimoji="1" lang="en-US" altLang="zh-CN" dirty="0"/>
              <a:t>the</a:t>
            </a:r>
            <a:r>
              <a:rPr kumimoji="1" lang="zh-CN" altLang="en-US" dirty="0"/>
              <a:t> </a:t>
            </a:r>
            <a:r>
              <a:rPr kumimoji="1" lang="en-US" altLang="zh-CN" dirty="0"/>
              <a:t>second</a:t>
            </a:r>
            <a:r>
              <a:rPr kumimoji="1" lang="zh-CN" altLang="en-US" dirty="0"/>
              <a:t> </a:t>
            </a:r>
            <a:r>
              <a:rPr kumimoji="1" lang="en-US" altLang="zh-CN" dirty="0"/>
              <a:t>check.</a:t>
            </a:r>
          </a:p>
          <a:p>
            <a:r>
              <a:rPr kumimoji="1" lang="en-US" altLang="zh-CN" dirty="0"/>
              <a:t>Our</a:t>
            </a:r>
            <a:r>
              <a:rPr kumimoji="1" lang="zh-CN" altLang="en-US" dirty="0"/>
              <a:t> </a:t>
            </a:r>
            <a:r>
              <a:rPr kumimoji="1" lang="en-US" altLang="zh-CN" dirty="0"/>
              <a:t>solution</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leverage</a:t>
            </a:r>
            <a:r>
              <a:rPr kumimoji="1" lang="zh-CN" altLang="en-US" dirty="0"/>
              <a:t> </a:t>
            </a:r>
            <a:r>
              <a:rPr kumimoji="1" lang="en-US" altLang="zh-CN" dirty="0"/>
              <a:t>TLB</a:t>
            </a:r>
            <a:r>
              <a:rPr kumimoji="1" lang="zh-CN" altLang="en-US" dirty="0"/>
              <a:t> </a:t>
            </a:r>
            <a:r>
              <a:rPr kumimoji="1" lang="en-US" altLang="zh-CN" dirty="0"/>
              <a:t>lockdown</a:t>
            </a:r>
            <a:r>
              <a:rPr kumimoji="1" lang="zh-CN" altLang="en-US" dirty="0"/>
              <a:t> </a:t>
            </a:r>
            <a:r>
              <a:rPr kumimoji="1" lang="en-US" altLang="zh-CN" dirty="0"/>
              <a:t>feature</a:t>
            </a:r>
            <a:r>
              <a:rPr kumimoji="1" lang="zh-CN" altLang="en-US" dirty="0"/>
              <a:t> </a:t>
            </a:r>
            <a:r>
              <a:rPr kumimoji="1" lang="en-US" altLang="zh-CN" dirty="0"/>
              <a:t>of</a:t>
            </a:r>
            <a:r>
              <a:rPr kumimoji="1" lang="zh-CN" altLang="en-US" dirty="0"/>
              <a:t> </a:t>
            </a:r>
            <a:r>
              <a:rPr kumimoji="1" lang="en-US" altLang="zh-CN" dirty="0"/>
              <a:t>Arm</a:t>
            </a:r>
            <a:r>
              <a:rPr kumimoji="1" lang="zh-CN" altLang="en-US" dirty="0"/>
              <a:t> </a:t>
            </a:r>
            <a:r>
              <a:rPr kumimoji="1" lang="en-US" altLang="zh-CN" dirty="0"/>
              <a:t>so</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new</a:t>
            </a:r>
            <a:r>
              <a:rPr kumimoji="1" lang="zh-CN" altLang="en-US" dirty="0"/>
              <a:t> </a:t>
            </a:r>
            <a:r>
              <a:rPr kumimoji="1" lang="en-US" altLang="zh-CN" dirty="0"/>
              <a:t>page</a:t>
            </a:r>
            <a:r>
              <a:rPr kumimoji="1" lang="zh-CN" altLang="en-US" dirty="0"/>
              <a:t> </a:t>
            </a:r>
            <a:r>
              <a:rPr kumimoji="1" lang="en-US" altLang="zh-CN" dirty="0"/>
              <a:t>table</a:t>
            </a:r>
            <a:r>
              <a:rPr kumimoji="1" lang="zh-CN" altLang="en-US" dirty="0"/>
              <a:t> </a:t>
            </a:r>
            <a:r>
              <a:rPr kumimoji="1" lang="en-US" altLang="zh-CN" dirty="0"/>
              <a:t>after</a:t>
            </a:r>
            <a:r>
              <a:rPr kumimoji="1" lang="zh-CN" altLang="en-US" dirty="0"/>
              <a:t> </a:t>
            </a:r>
            <a:r>
              <a:rPr kumimoji="1" lang="en-US" altLang="zh-CN" dirty="0"/>
              <a:t>line</a:t>
            </a:r>
            <a:r>
              <a:rPr kumimoji="1" lang="zh-CN" altLang="en-US" dirty="0"/>
              <a:t> </a:t>
            </a:r>
            <a:r>
              <a:rPr kumimoji="1" lang="en-US" altLang="zh-CN" dirty="0"/>
              <a:t>18</a:t>
            </a:r>
            <a:r>
              <a:rPr kumimoji="1" lang="zh-CN" altLang="en-US" dirty="0"/>
              <a:t> </a:t>
            </a:r>
            <a:r>
              <a:rPr kumimoji="1" lang="en-US" altLang="zh-CN" dirty="0"/>
              <a:t>will</a:t>
            </a:r>
            <a:r>
              <a:rPr kumimoji="1" lang="zh-CN" altLang="en-US" dirty="0"/>
              <a:t> </a:t>
            </a:r>
            <a:r>
              <a:rPr kumimoji="1" lang="en-US" altLang="zh-CN" dirty="0"/>
              <a:t>have</a:t>
            </a:r>
            <a:r>
              <a:rPr kumimoji="1" lang="zh-CN" altLang="en-US" dirty="0"/>
              <a:t> </a:t>
            </a:r>
            <a:r>
              <a:rPr kumimoji="1" lang="en-US" altLang="zh-CN" dirty="0"/>
              <a:t>no</a:t>
            </a:r>
            <a:r>
              <a:rPr kumimoji="1" lang="zh-CN" altLang="en-US" dirty="0"/>
              <a:t> </a:t>
            </a:r>
            <a:r>
              <a:rPr kumimoji="1" lang="en-US" altLang="zh-CN" dirty="0"/>
              <a:t>effect</a:t>
            </a:r>
            <a:r>
              <a:rPr kumimoji="1" lang="zh-CN" altLang="en-US" dirty="0"/>
              <a:t> </a:t>
            </a:r>
            <a:r>
              <a:rPr kumimoji="1" lang="en-US" altLang="zh-CN" dirty="0"/>
              <a:t>if</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different</a:t>
            </a:r>
            <a:r>
              <a:rPr kumimoji="1" lang="zh-CN" altLang="en-US" dirty="0"/>
              <a:t> </a:t>
            </a:r>
            <a:r>
              <a:rPr kumimoji="1" lang="en-US" altLang="zh-CN" dirty="0"/>
              <a:t>from</a:t>
            </a:r>
            <a:r>
              <a:rPr kumimoji="1" lang="zh-CN" altLang="en-US" dirty="0"/>
              <a:t> </a:t>
            </a:r>
            <a:r>
              <a:rPr kumimoji="1" lang="en-US" altLang="zh-CN" dirty="0"/>
              <a:t>the</a:t>
            </a:r>
            <a:r>
              <a:rPr kumimoji="1" lang="zh-CN" altLang="en-US" dirty="0"/>
              <a:t> </a:t>
            </a:r>
            <a:r>
              <a:rPr kumimoji="1" lang="en-US" altLang="zh-CN" dirty="0"/>
              <a:t>TLB.</a:t>
            </a:r>
          </a:p>
          <a:p>
            <a:r>
              <a:rPr kumimoji="1" lang="en-US" altLang="zh-CN" dirty="0"/>
              <a:t>Therefore,</a:t>
            </a:r>
            <a:r>
              <a:rPr kumimoji="1" lang="zh-CN" altLang="en-US" dirty="0"/>
              <a:t> </a:t>
            </a:r>
            <a:r>
              <a:rPr kumimoji="1" lang="en-US" altLang="zh-CN" dirty="0"/>
              <a:t>the</a:t>
            </a:r>
            <a:r>
              <a:rPr kumimoji="1" lang="zh-CN" altLang="en-US" dirty="0"/>
              <a:t> </a:t>
            </a:r>
            <a:r>
              <a:rPr kumimoji="1" lang="en-US" altLang="zh-CN" dirty="0"/>
              <a:t>check</a:t>
            </a:r>
            <a:r>
              <a:rPr kumimoji="1" lang="zh-CN" altLang="en-US" dirty="0"/>
              <a:t> </a:t>
            </a:r>
            <a:r>
              <a:rPr kumimoji="1" lang="en-US" altLang="zh-CN" dirty="0"/>
              <a:t>will</a:t>
            </a:r>
            <a:r>
              <a:rPr kumimoji="1" lang="zh-CN" altLang="en-US" dirty="0"/>
              <a:t> </a:t>
            </a:r>
            <a:r>
              <a:rPr kumimoji="1" lang="en-US" altLang="zh-CN" dirty="0"/>
              <a:t>not</a:t>
            </a:r>
            <a:r>
              <a:rPr kumimoji="1" lang="zh-CN" altLang="en-US" dirty="0"/>
              <a:t> </a:t>
            </a:r>
            <a:r>
              <a:rPr kumimoji="1" lang="en-US" altLang="zh-CN" dirty="0"/>
              <a:t>be</a:t>
            </a:r>
            <a:r>
              <a:rPr kumimoji="1" lang="zh-CN" altLang="en-US" dirty="0"/>
              <a:t> </a:t>
            </a:r>
            <a:r>
              <a:rPr kumimoji="1" lang="en-US" altLang="zh-CN" dirty="0"/>
              <a:t>bypassed.</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87</a:t>
            </a:fld>
            <a:endParaRPr lang="zh-CN" altLang="en-US"/>
          </a:p>
        </p:txBody>
      </p:sp>
    </p:spTree>
    <p:extLst>
      <p:ext uri="{BB962C8B-B14F-4D97-AF65-F5344CB8AC3E}">
        <p14:creationId xmlns:p14="http://schemas.microsoft.com/office/powerpoint/2010/main" val="37553065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Second,</a:t>
            </a:r>
            <a:r>
              <a:rPr kumimoji="1" lang="zh-CN" altLang="en-US" dirty="0"/>
              <a:t> </a:t>
            </a:r>
            <a:r>
              <a:rPr kumimoji="1" lang="en-US" altLang="zh-CN" dirty="0"/>
              <a:t>if</a:t>
            </a:r>
            <a:r>
              <a:rPr kumimoji="1" lang="zh-CN" altLang="en-US" dirty="0"/>
              <a:t> </a:t>
            </a:r>
            <a:r>
              <a:rPr kumimoji="1" lang="en-US" altLang="zh-CN" dirty="0"/>
              <a:t>an</a:t>
            </a:r>
            <a:r>
              <a:rPr kumimoji="1" lang="zh-CN" altLang="en-US" dirty="0"/>
              <a:t> </a:t>
            </a:r>
            <a:r>
              <a:rPr kumimoji="1" lang="en-US" altLang="zh-CN" dirty="0"/>
              <a:t>attacker</a:t>
            </a:r>
            <a:r>
              <a:rPr kumimoji="1" lang="zh-CN" altLang="en-US" dirty="0"/>
              <a:t> </a:t>
            </a:r>
            <a:r>
              <a:rPr kumimoji="1" lang="en-US" altLang="zh-CN" dirty="0"/>
              <a:t>jump</a:t>
            </a:r>
            <a:r>
              <a:rPr kumimoji="1" lang="zh-CN" altLang="en-US" dirty="0"/>
              <a:t> </a:t>
            </a:r>
            <a:r>
              <a:rPr kumimoji="1" lang="en-US" altLang="zh-CN" dirty="0"/>
              <a:t>to</a:t>
            </a:r>
            <a:r>
              <a:rPr kumimoji="1" lang="zh-CN" altLang="en-US" dirty="0"/>
              <a:t> </a:t>
            </a:r>
            <a:r>
              <a:rPr kumimoji="1" lang="en-US" altLang="zh-CN" dirty="0"/>
              <a:t>line</a:t>
            </a:r>
            <a:r>
              <a:rPr kumimoji="1" lang="zh-CN" altLang="en-US" dirty="0"/>
              <a:t> </a:t>
            </a:r>
            <a:r>
              <a:rPr kumimoji="1" lang="en-US" altLang="zh-CN" dirty="0"/>
              <a:t>18</a:t>
            </a:r>
            <a:r>
              <a:rPr kumimoji="1" lang="zh-CN" altLang="en-US" dirty="0"/>
              <a:t> </a:t>
            </a:r>
            <a:r>
              <a:rPr kumimoji="1" lang="en-US" altLang="zh-CN" dirty="0"/>
              <a:t>with</a:t>
            </a:r>
            <a:r>
              <a:rPr kumimoji="1" lang="zh-CN" altLang="en-US" dirty="0"/>
              <a:t> </a:t>
            </a:r>
            <a:r>
              <a:rPr kumimoji="1" lang="en-US" altLang="zh-CN" dirty="0"/>
              <a:t>interrupt</a:t>
            </a:r>
            <a:r>
              <a:rPr kumimoji="1" lang="zh-CN" altLang="en-US" dirty="0"/>
              <a:t> </a:t>
            </a:r>
            <a:r>
              <a:rPr kumimoji="1" lang="en-US" altLang="zh-CN" dirty="0"/>
              <a:t>enabled,</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possible</a:t>
            </a:r>
            <a:r>
              <a:rPr kumimoji="1" lang="zh-CN" altLang="en-US" dirty="0"/>
              <a:t> </a:t>
            </a:r>
            <a:r>
              <a:rPr kumimoji="1" lang="en-US" altLang="zh-CN" dirty="0"/>
              <a:t>that</a:t>
            </a:r>
            <a:r>
              <a:rPr kumimoji="1" lang="zh-CN" altLang="en-US" dirty="0"/>
              <a:t> </a:t>
            </a:r>
            <a:r>
              <a:rPr kumimoji="1" lang="en-US" altLang="zh-CN" dirty="0"/>
              <a:t>an</a:t>
            </a:r>
            <a:r>
              <a:rPr kumimoji="1" lang="zh-CN" altLang="en-US" dirty="0"/>
              <a:t> </a:t>
            </a:r>
            <a:r>
              <a:rPr kumimoji="1" lang="en-US" altLang="zh-CN" dirty="0"/>
              <a:t>interrupt</a:t>
            </a:r>
            <a:r>
              <a:rPr kumimoji="1" lang="zh-CN" altLang="en-US" dirty="0"/>
              <a:t> </a:t>
            </a:r>
            <a:r>
              <a:rPr kumimoji="1" lang="en-US" altLang="zh-CN" dirty="0"/>
              <a:t>happens</a:t>
            </a:r>
            <a:r>
              <a:rPr kumimoji="1" lang="zh-CN" altLang="en-US" dirty="0"/>
              <a:t> </a:t>
            </a:r>
            <a:r>
              <a:rPr kumimoji="1" lang="en-US" altLang="zh-CN" dirty="0"/>
              <a:t>just</a:t>
            </a:r>
            <a:r>
              <a:rPr kumimoji="1" lang="zh-CN" altLang="en-US" dirty="0"/>
              <a:t> </a:t>
            </a:r>
            <a:r>
              <a:rPr kumimoji="1" lang="en-US" altLang="zh-CN" dirty="0"/>
              <a:t>after</a:t>
            </a:r>
            <a:r>
              <a:rPr kumimoji="1" lang="zh-CN" altLang="en-US" dirty="0"/>
              <a:t> </a:t>
            </a:r>
            <a:r>
              <a:rPr kumimoji="1" lang="en-US" altLang="zh-CN" dirty="0"/>
              <a:t>Line</a:t>
            </a:r>
            <a:r>
              <a:rPr kumimoji="1" lang="zh-CN" altLang="en-US" dirty="0"/>
              <a:t> </a:t>
            </a:r>
            <a:r>
              <a:rPr kumimoji="1" lang="en-US" altLang="zh-CN" dirty="0"/>
              <a:t>18.</a:t>
            </a:r>
          </a:p>
          <a:p>
            <a:r>
              <a:rPr kumimoji="1" lang="en-US" altLang="zh-CN" dirty="0"/>
              <a:t>Then</a:t>
            </a:r>
            <a:r>
              <a:rPr kumimoji="1" lang="zh-CN" altLang="en-US" dirty="0"/>
              <a:t> </a:t>
            </a:r>
            <a:r>
              <a:rPr kumimoji="1" lang="en-US" altLang="zh-CN" dirty="0"/>
              <a:t>the</a:t>
            </a:r>
            <a:r>
              <a:rPr kumimoji="1" lang="zh-CN" altLang="en-US" dirty="0"/>
              <a:t> </a:t>
            </a:r>
            <a:r>
              <a:rPr kumimoji="1" lang="en-US" altLang="zh-CN" dirty="0"/>
              <a:t>attacker</a:t>
            </a:r>
            <a:r>
              <a:rPr kumimoji="1" lang="zh-CN" altLang="en-US" dirty="0"/>
              <a:t> </a:t>
            </a:r>
            <a:r>
              <a:rPr kumimoji="1" lang="en-US" altLang="zh-CN" dirty="0"/>
              <a:t>gets</a:t>
            </a:r>
            <a:r>
              <a:rPr kumimoji="1" lang="zh-CN" altLang="en-US" dirty="0"/>
              <a:t> </a:t>
            </a:r>
            <a:r>
              <a:rPr kumimoji="1" lang="en-US" altLang="zh-CN" dirty="0"/>
              <a:t>an</a:t>
            </a:r>
            <a:r>
              <a:rPr kumimoji="1" lang="zh-CN" altLang="en-US" dirty="0"/>
              <a:t> </a:t>
            </a:r>
            <a:r>
              <a:rPr kumimoji="1" lang="en-US" altLang="zh-CN" dirty="0"/>
              <a:t>chance</a:t>
            </a:r>
            <a:r>
              <a:rPr kumimoji="1" lang="zh-CN" altLang="en-US" dirty="0"/>
              <a:t> </a:t>
            </a:r>
            <a:r>
              <a:rPr kumimoji="1" lang="en-US" altLang="zh-CN" dirty="0"/>
              <a:t>to</a:t>
            </a:r>
            <a:r>
              <a:rPr kumimoji="1" lang="zh-CN" altLang="en-US" dirty="0"/>
              <a:t> </a:t>
            </a:r>
            <a:r>
              <a:rPr kumimoji="1" lang="en-US" altLang="zh-CN" dirty="0"/>
              <a:t>change</a:t>
            </a:r>
            <a:r>
              <a:rPr kumimoji="1" lang="zh-CN" altLang="en-US" dirty="0"/>
              <a:t> </a:t>
            </a:r>
            <a:r>
              <a:rPr kumimoji="1" lang="en-US" altLang="zh-CN" dirty="0"/>
              <a:t>r1</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value</a:t>
            </a:r>
            <a:r>
              <a:rPr kumimoji="1" lang="zh-CN" altLang="en-US" dirty="0"/>
              <a:t> </a:t>
            </a:r>
            <a:r>
              <a:rPr kumimoji="1" lang="en-US" altLang="zh-CN" dirty="0"/>
              <a:t>of</a:t>
            </a:r>
            <a:r>
              <a:rPr kumimoji="1" lang="zh-CN" altLang="en-US" dirty="0"/>
              <a:t> </a:t>
            </a:r>
            <a:r>
              <a:rPr kumimoji="1" lang="en-US" altLang="zh-CN" dirty="0" err="1"/>
              <a:t>teevisor's</a:t>
            </a:r>
            <a:r>
              <a:rPr kumimoji="1" lang="zh-CN" altLang="en-US" dirty="0"/>
              <a:t> </a:t>
            </a:r>
            <a:r>
              <a:rPr kumimoji="1" lang="en-US" altLang="zh-CN" dirty="0"/>
              <a:t>legal</a:t>
            </a:r>
            <a:r>
              <a:rPr kumimoji="1" lang="zh-CN" altLang="en-US" dirty="0"/>
              <a:t> </a:t>
            </a:r>
            <a:r>
              <a:rPr kumimoji="1" lang="en-US" altLang="zh-CN" dirty="0"/>
              <a:t>page</a:t>
            </a:r>
            <a:r>
              <a:rPr kumimoji="1" lang="zh-CN" altLang="en-US" dirty="0"/>
              <a:t> </a:t>
            </a:r>
            <a:r>
              <a:rPr kumimoji="1" lang="en-US" altLang="zh-CN" dirty="0"/>
              <a:t>table.</a:t>
            </a:r>
          </a:p>
          <a:p>
            <a:r>
              <a:rPr kumimoji="1" lang="en-US" altLang="zh-CN" dirty="0"/>
              <a:t>Our</a:t>
            </a:r>
            <a:r>
              <a:rPr kumimoji="1" lang="zh-CN" altLang="en-US" dirty="0"/>
              <a:t> </a:t>
            </a:r>
            <a:r>
              <a:rPr kumimoji="1" lang="en-US" altLang="zh-CN" dirty="0"/>
              <a:t>solution</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control</a:t>
            </a:r>
            <a:r>
              <a:rPr kumimoji="1" lang="zh-CN" altLang="en-US" dirty="0"/>
              <a:t> </a:t>
            </a:r>
            <a:r>
              <a:rPr kumimoji="1" lang="en-US" altLang="zh-CN" dirty="0"/>
              <a:t>all</a:t>
            </a:r>
            <a:r>
              <a:rPr kumimoji="1" lang="zh-CN" altLang="en-US" dirty="0"/>
              <a:t> </a:t>
            </a:r>
            <a:r>
              <a:rPr kumimoji="1" lang="en-US" altLang="zh-CN" dirty="0"/>
              <a:t>the</a:t>
            </a:r>
            <a:r>
              <a:rPr kumimoji="1" lang="zh-CN" altLang="en-US" dirty="0"/>
              <a:t> </a:t>
            </a:r>
            <a:r>
              <a:rPr kumimoji="1" lang="en-US" altLang="zh-CN" dirty="0"/>
              <a:t>interrupt</a:t>
            </a:r>
            <a:r>
              <a:rPr kumimoji="1" lang="zh-CN" altLang="en-US" dirty="0"/>
              <a:t> </a:t>
            </a:r>
            <a:r>
              <a:rPr kumimoji="1" lang="en-US" altLang="zh-CN" dirty="0"/>
              <a:t>handler</a:t>
            </a:r>
            <a:r>
              <a:rPr kumimoji="1" lang="zh-CN" altLang="en-US" dirty="0"/>
              <a:t> </a:t>
            </a:r>
            <a:r>
              <a:rPr kumimoji="1" lang="en-US" altLang="zh-CN" dirty="0"/>
              <a:t>by</a:t>
            </a:r>
            <a:r>
              <a:rPr kumimoji="1" lang="zh-CN" altLang="en-US" dirty="0"/>
              <a:t> </a:t>
            </a:r>
            <a:r>
              <a:rPr kumimoji="1" lang="en-US" altLang="zh-CN" dirty="0"/>
              <a:t>TEE-visor,</a:t>
            </a:r>
            <a:r>
              <a:rPr kumimoji="1" lang="zh-CN" altLang="en-US" dirty="0"/>
              <a:t> </a:t>
            </a:r>
            <a:r>
              <a:rPr kumimoji="1" lang="en-US" altLang="zh-CN" dirty="0"/>
              <a:t>which</a:t>
            </a:r>
            <a:r>
              <a:rPr kumimoji="1" lang="zh-CN" altLang="en-US" dirty="0"/>
              <a:t> </a:t>
            </a:r>
            <a:r>
              <a:rPr kumimoji="1" lang="en-US" altLang="zh-CN" dirty="0"/>
              <a:t>will</a:t>
            </a:r>
            <a:r>
              <a:rPr kumimoji="1" lang="zh-CN" altLang="en-US" dirty="0"/>
              <a:t> </a:t>
            </a:r>
            <a:r>
              <a:rPr kumimoji="1" lang="en-US" altLang="zh-CN" dirty="0"/>
              <a:t>intercept</a:t>
            </a:r>
            <a:r>
              <a:rPr kumimoji="1" lang="zh-CN" altLang="en-US" dirty="0"/>
              <a:t> </a:t>
            </a:r>
            <a:r>
              <a:rPr kumimoji="1" lang="en-US" altLang="zh-CN" dirty="0"/>
              <a:t>all</a:t>
            </a:r>
            <a:r>
              <a:rPr kumimoji="1" lang="zh-CN" altLang="en-US" dirty="0"/>
              <a:t> </a:t>
            </a:r>
            <a:r>
              <a:rPr kumimoji="1" lang="en-US" altLang="zh-CN" dirty="0"/>
              <a:t>the</a:t>
            </a:r>
            <a:r>
              <a:rPr kumimoji="1" lang="zh-CN" altLang="en-US" dirty="0"/>
              <a:t> </a:t>
            </a:r>
            <a:r>
              <a:rPr kumimoji="1" lang="en-US" altLang="zh-CN" dirty="0"/>
              <a:t>handlers</a:t>
            </a:r>
            <a:r>
              <a:rPr kumimoji="1" lang="zh-CN" altLang="en-US" dirty="0"/>
              <a:t> </a:t>
            </a:r>
            <a:r>
              <a:rPr kumimoji="1" lang="en-US" altLang="zh-CN" dirty="0"/>
              <a:t>to</a:t>
            </a:r>
            <a:r>
              <a:rPr kumimoji="1" lang="zh-CN" altLang="en-US" dirty="0"/>
              <a:t> </a:t>
            </a:r>
            <a:r>
              <a:rPr kumimoji="1" lang="en-US" altLang="zh-CN" dirty="0"/>
              <a:t>check</a:t>
            </a:r>
            <a:r>
              <a:rPr kumimoji="1" lang="zh-CN" altLang="en-US" dirty="0"/>
              <a:t> </a:t>
            </a:r>
            <a:r>
              <a:rPr kumimoji="1" lang="en-US" altLang="zh-CN" dirty="0"/>
              <a:t>whether</a:t>
            </a:r>
            <a:r>
              <a:rPr kumimoji="1" lang="zh-CN" altLang="en-US" dirty="0"/>
              <a:t> </a:t>
            </a:r>
            <a:r>
              <a:rPr kumimoji="1" lang="en-US" altLang="zh-CN" dirty="0"/>
              <a:t>the</a:t>
            </a:r>
            <a:r>
              <a:rPr kumimoji="1" lang="zh-CN" altLang="en-US" dirty="0"/>
              <a:t> </a:t>
            </a:r>
            <a:r>
              <a:rPr kumimoji="1" lang="en-US" altLang="zh-CN" dirty="0"/>
              <a:t>interrupt</a:t>
            </a:r>
            <a:r>
              <a:rPr kumimoji="1" lang="zh-CN" altLang="en-US" dirty="0"/>
              <a:t> </a:t>
            </a:r>
            <a:r>
              <a:rPr kumimoji="1" lang="en-US" altLang="zh-CN" dirty="0"/>
              <a:t>happens</a:t>
            </a:r>
            <a:r>
              <a:rPr kumimoji="1" lang="zh-CN" altLang="en-US" dirty="0"/>
              <a:t> </a:t>
            </a:r>
            <a:r>
              <a:rPr kumimoji="1" lang="en-US" altLang="zh-CN" dirty="0"/>
              <a:t>during</a:t>
            </a:r>
            <a:r>
              <a:rPr kumimoji="1" lang="zh-CN" altLang="en-US" dirty="0"/>
              <a:t> </a:t>
            </a:r>
            <a:r>
              <a:rPr kumimoji="1" lang="en-US" altLang="zh-CN" dirty="0"/>
              <a:t>the</a:t>
            </a:r>
            <a:r>
              <a:rPr kumimoji="1" lang="zh-CN" altLang="en-US" dirty="0"/>
              <a:t> </a:t>
            </a:r>
            <a:r>
              <a:rPr kumimoji="1" lang="en-US" altLang="zh-CN" dirty="0"/>
              <a:t>execution</a:t>
            </a:r>
            <a:r>
              <a:rPr kumimoji="1" lang="zh-CN" altLang="en-US" dirty="0"/>
              <a:t> </a:t>
            </a:r>
            <a:r>
              <a:rPr kumimoji="1" lang="en-US" altLang="zh-CN" dirty="0"/>
              <a:t>of</a:t>
            </a:r>
            <a:r>
              <a:rPr kumimoji="1" lang="zh-CN" altLang="en-US" dirty="0"/>
              <a:t> </a:t>
            </a:r>
            <a:r>
              <a:rPr kumimoji="1" lang="en-US" altLang="zh-CN" dirty="0"/>
              <a:t>gate's</a:t>
            </a:r>
            <a:r>
              <a:rPr kumimoji="1" lang="zh-CN" altLang="en-US" dirty="0"/>
              <a:t> </a:t>
            </a:r>
            <a:r>
              <a:rPr kumimoji="1" lang="en-US" altLang="zh-CN" dirty="0"/>
              <a:t>code.</a:t>
            </a:r>
          </a:p>
          <a:p>
            <a:r>
              <a:rPr kumimoji="1" lang="en-US" altLang="zh-CN" dirty="0"/>
              <a:t>If</a:t>
            </a:r>
            <a:r>
              <a:rPr kumimoji="1" lang="zh-CN" altLang="en-US" dirty="0"/>
              <a:t> </a:t>
            </a:r>
            <a:r>
              <a:rPr kumimoji="1" lang="en-US" altLang="zh-CN" dirty="0"/>
              <a:t>so,</a:t>
            </a:r>
            <a:r>
              <a:rPr kumimoji="1" lang="zh-CN" altLang="en-US" dirty="0"/>
              <a:t> </a:t>
            </a:r>
            <a:r>
              <a:rPr kumimoji="1" lang="en-US" altLang="zh-CN" dirty="0"/>
              <a:t>an</a:t>
            </a:r>
            <a:r>
              <a:rPr kumimoji="1" lang="zh-CN" altLang="en-US" dirty="0"/>
              <a:t> </a:t>
            </a:r>
            <a:r>
              <a:rPr kumimoji="1" lang="en-US" altLang="zh-CN" dirty="0"/>
              <a:t>alert</a:t>
            </a:r>
            <a:r>
              <a:rPr kumimoji="1" lang="zh-CN" altLang="en-US" dirty="0"/>
              <a:t> </a:t>
            </a:r>
            <a:r>
              <a:rPr kumimoji="1" lang="en-US" altLang="zh-CN" dirty="0"/>
              <a:t>will</a:t>
            </a:r>
            <a:r>
              <a:rPr kumimoji="1" lang="zh-CN" altLang="en-US" dirty="0"/>
              <a:t> </a:t>
            </a:r>
            <a:r>
              <a:rPr kumimoji="1" lang="en-US" altLang="zh-CN" dirty="0"/>
              <a:t>be</a:t>
            </a:r>
            <a:r>
              <a:rPr kumimoji="1" lang="zh-CN" altLang="en-US" dirty="0"/>
              <a:t> </a:t>
            </a:r>
            <a:r>
              <a:rPr kumimoji="1" lang="en-US" altLang="zh-CN" dirty="0"/>
              <a:t>thrown.</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88</a:t>
            </a:fld>
            <a:endParaRPr lang="zh-CN" altLang="en-US"/>
          </a:p>
        </p:txBody>
      </p:sp>
    </p:spTree>
    <p:extLst>
      <p:ext uri="{BB962C8B-B14F-4D97-AF65-F5344CB8AC3E}">
        <p14:creationId xmlns:p14="http://schemas.microsoft.com/office/powerpoint/2010/main" val="27485105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a:t>
            </a:r>
            <a:r>
              <a:rPr kumimoji="1" lang="zh-CN" altLang="en-US" dirty="0"/>
              <a:t> </a:t>
            </a:r>
            <a:r>
              <a:rPr kumimoji="1" lang="en-US" altLang="zh-CN" dirty="0"/>
              <a:t>interactive</a:t>
            </a:r>
            <a:r>
              <a:rPr kumimoji="1" lang="zh-CN" altLang="en-US" dirty="0"/>
              <a:t> </a:t>
            </a:r>
            <a:r>
              <a:rPr kumimoji="1" lang="en-US" altLang="zh-CN" dirty="0"/>
              <a:t>between</a:t>
            </a:r>
            <a:r>
              <a:rPr kumimoji="1" lang="zh-CN" altLang="en-US" dirty="0"/>
              <a:t> </a:t>
            </a:r>
            <a:r>
              <a:rPr kumimoji="1" lang="en-US" altLang="zh-CN" dirty="0" err="1"/>
              <a:t>vTEEs</a:t>
            </a:r>
            <a:r>
              <a:rPr kumimoji="1" lang="zh-CN" altLang="en-US" dirty="0"/>
              <a:t> </a:t>
            </a:r>
            <a:r>
              <a:rPr kumimoji="1" lang="en-US" altLang="zh-CN" dirty="0"/>
              <a:t>and</a:t>
            </a:r>
            <a:r>
              <a:rPr kumimoji="1" lang="zh-CN" altLang="en-US" dirty="0"/>
              <a:t> </a:t>
            </a:r>
            <a:r>
              <a:rPr kumimoji="1" lang="en-US" altLang="zh-CN" dirty="0" err="1"/>
              <a:t>vTEE</a:t>
            </a:r>
            <a:r>
              <a:rPr kumimoji="1" lang="zh-CN" altLang="en-US" dirty="0"/>
              <a:t> </a:t>
            </a:r>
            <a:r>
              <a:rPr kumimoji="1" lang="en-US" altLang="zh-CN" dirty="0"/>
              <a:t>and</a:t>
            </a:r>
            <a:r>
              <a:rPr kumimoji="1" lang="zh-CN" altLang="en-US" dirty="0"/>
              <a:t> </a:t>
            </a:r>
            <a:r>
              <a:rPr kumimoji="1" lang="en-US" altLang="zh-CN" dirty="0"/>
              <a:t>REE</a:t>
            </a:r>
            <a:r>
              <a:rPr kumimoji="1" lang="zh-CN" altLang="en-US" dirty="0"/>
              <a:t> </a:t>
            </a:r>
            <a:r>
              <a:rPr kumimoji="1" lang="en-US" altLang="zh-CN" dirty="0"/>
              <a:t>is</a:t>
            </a:r>
            <a:r>
              <a:rPr kumimoji="1" lang="zh-CN" altLang="en-US" dirty="0"/>
              <a:t> </a:t>
            </a:r>
            <a:r>
              <a:rPr kumimoji="1" lang="en-US" altLang="zh-CN" dirty="0"/>
              <a:t>done</a:t>
            </a:r>
            <a:r>
              <a:rPr kumimoji="1" lang="zh-CN" altLang="en-US" dirty="0"/>
              <a:t> </a:t>
            </a:r>
            <a:r>
              <a:rPr kumimoji="1" lang="en-US" altLang="zh-CN" dirty="0"/>
              <a:t>by</a:t>
            </a:r>
            <a:r>
              <a:rPr kumimoji="1" lang="zh-CN" altLang="en-US" dirty="0"/>
              <a:t> </a:t>
            </a:r>
            <a:r>
              <a:rPr kumimoji="1" lang="en-US" altLang="zh-CN" dirty="0"/>
              <a:t>explicit</a:t>
            </a:r>
            <a:r>
              <a:rPr kumimoji="1" lang="zh-CN" altLang="en-US" dirty="0"/>
              <a:t> </a:t>
            </a:r>
            <a:r>
              <a:rPr kumimoji="1" lang="en-US" altLang="zh-CN" dirty="0"/>
              <a:t>memory</a:t>
            </a:r>
            <a:r>
              <a:rPr kumimoji="1" lang="zh-CN" altLang="en-US" dirty="0"/>
              <a:t> </a:t>
            </a:r>
            <a:r>
              <a:rPr kumimoji="1" lang="en-US" altLang="zh-CN" dirty="0"/>
              <a:t>mapping.</a:t>
            </a:r>
          </a:p>
          <a:p>
            <a:r>
              <a:rPr kumimoji="1" lang="en-US" altLang="zh-CN" dirty="0"/>
              <a:t>The</a:t>
            </a:r>
            <a:r>
              <a:rPr kumimoji="1" lang="zh-CN" altLang="en-US" dirty="0"/>
              <a:t> </a:t>
            </a:r>
            <a:r>
              <a:rPr kumimoji="1" lang="en-US" altLang="zh-CN" dirty="0"/>
              <a:t>Tee-visor</a:t>
            </a:r>
            <a:r>
              <a:rPr kumimoji="1" lang="zh-CN" altLang="en-US" dirty="0"/>
              <a:t> </a:t>
            </a:r>
            <a:r>
              <a:rPr kumimoji="1" lang="en-US" altLang="zh-CN" dirty="0"/>
              <a:t>will</a:t>
            </a:r>
            <a:r>
              <a:rPr kumimoji="1" lang="zh-CN" altLang="en-US" dirty="0"/>
              <a:t> </a:t>
            </a:r>
            <a:r>
              <a:rPr kumimoji="1" lang="en-US" altLang="zh-CN" dirty="0"/>
              <a:t>manage</a:t>
            </a:r>
            <a:r>
              <a:rPr kumimoji="1" lang="zh-CN" altLang="en-US" dirty="0"/>
              <a:t> </a:t>
            </a:r>
            <a:r>
              <a:rPr kumimoji="1" lang="en-US" altLang="zh-CN" dirty="0"/>
              <a:t>all</a:t>
            </a:r>
            <a:r>
              <a:rPr kumimoji="1" lang="zh-CN" altLang="en-US" dirty="0"/>
              <a:t> </a:t>
            </a:r>
            <a:r>
              <a:rPr kumimoji="1" lang="en-US" altLang="zh-CN" dirty="0"/>
              <a:t>the</a:t>
            </a:r>
            <a:r>
              <a:rPr kumimoji="1" lang="zh-CN" altLang="en-US" dirty="0"/>
              <a:t> </a:t>
            </a:r>
            <a:r>
              <a:rPr kumimoji="1" lang="en-US" altLang="zh-CN" dirty="0"/>
              <a:t>mapping.</a:t>
            </a:r>
          </a:p>
          <a:p>
            <a:r>
              <a:rPr kumimoji="1" lang="en-US" altLang="zh-CN" dirty="0"/>
              <a:t>So</a:t>
            </a:r>
            <a:r>
              <a:rPr kumimoji="1" lang="zh-CN" altLang="en-US" dirty="0"/>
              <a:t> </a:t>
            </a:r>
            <a:r>
              <a:rPr kumimoji="1" lang="en-US" altLang="zh-CN" dirty="0"/>
              <a:t>that</a:t>
            </a:r>
            <a:r>
              <a:rPr kumimoji="1" lang="zh-CN" altLang="en-US" dirty="0"/>
              <a:t> </a:t>
            </a:r>
            <a:r>
              <a:rPr kumimoji="1" lang="en-US" altLang="zh-CN" dirty="0"/>
              <a:t>even</a:t>
            </a:r>
            <a:r>
              <a:rPr kumimoji="1" lang="zh-CN" altLang="en-US" dirty="0"/>
              <a:t> </a:t>
            </a:r>
            <a:r>
              <a:rPr kumimoji="1" lang="en-US" altLang="zh-CN" dirty="0"/>
              <a:t>if</a:t>
            </a:r>
            <a:r>
              <a:rPr kumimoji="1" lang="zh-CN" altLang="en-US" dirty="0"/>
              <a:t> </a:t>
            </a:r>
            <a:r>
              <a:rPr kumimoji="1" lang="en-US" altLang="zh-CN" dirty="0"/>
              <a:t>a</a:t>
            </a:r>
            <a:r>
              <a:rPr kumimoji="1" lang="zh-CN" altLang="en-US" dirty="0"/>
              <a:t> </a:t>
            </a:r>
            <a:r>
              <a:rPr kumimoji="1" lang="en-US" altLang="zh-CN" dirty="0" err="1"/>
              <a:t>vTEE</a:t>
            </a:r>
            <a:r>
              <a:rPr kumimoji="1" lang="zh-CN" altLang="en-US" dirty="0"/>
              <a:t> </a:t>
            </a:r>
            <a:r>
              <a:rPr kumimoji="1" lang="en-US" altLang="zh-CN" dirty="0"/>
              <a:t>is</a:t>
            </a:r>
            <a:r>
              <a:rPr kumimoji="1" lang="zh-CN" altLang="en-US" dirty="0"/>
              <a:t> </a:t>
            </a:r>
            <a:r>
              <a:rPr kumimoji="1" lang="en-US" altLang="zh-CN" dirty="0"/>
              <a:t>compromised,</a:t>
            </a:r>
            <a:r>
              <a:rPr kumimoji="1" lang="zh-CN" altLang="en-US" dirty="0"/>
              <a:t> </a:t>
            </a:r>
            <a:r>
              <a:rPr kumimoji="1" lang="en-US" altLang="zh-CN" dirty="0"/>
              <a:t>it</a:t>
            </a:r>
            <a:r>
              <a:rPr kumimoji="1" lang="zh-CN" altLang="en-US" dirty="0"/>
              <a:t> </a:t>
            </a:r>
            <a:r>
              <a:rPr kumimoji="1" lang="en-US" altLang="zh-CN" dirty="0"/>
              <a:t>cannot</a:t>
            </a:r>
            <a:r>
              <a:rPr kumimoji="1" lang="zh-CN" altLang="en-US" dirty="0"/>
              <a:t> </a:t>
            </a:r>
            <a:r>
              <a:rPr kumimoji="1" lang="en-US" altLang="zh-CN" dirty="0"/>
              <a:t>access</a:t>
            </a:r>
            <a:r>
              <a:rPr kumimoji="1" lang="zh-CN" altLang="en-US" dirty="0"/>
              <a:t> </a:t>
            </a:r>
            <a:r>
              <a:rPr kumimoji="1" lang="en-US" altLang="zh-CN" dirty="0"/>
              <a:t>other</a:t>
            </a:r>
            <a:r>
              <a:rPr kumimoji="1" lang="zh-CN" altLang="en-US" dirty="0"/>
              <a:t> </a:t>
            </a:r>
            <a:r>
              <a:rPr kumimoji="1" lang="en-US" altLang="zh-CN" dirty="0" err="1"/>
              <a:t>vTEE's</a:t>
            </a:r>
            <a:r>
              <a:rPr kumimoji="1" lang="zh-CN" altLang="en-US" dirty="0"/>
              <a:t> </a:t>
            </a:r>
            <a:r>
              <a:rPr kumimoji="1" lang="en-US" altLang="zh-CN" dirty="0"/>
              <a:t>or</a:t>
            </a:r>
            <a:r>
              <a:rPr kumimoji="1" lang="zh-CN" altLang="en-US" dirty="0"/>
              <a:t> </a:t>
            </a:r>
            <a:r>
              <a:rPr kumimoji="1" lang="en-US" altLang="zh-CN" dirty="0"/>
              <a:t>the</a:t>
            </a:r>
            <a:r>
              <a:rPr kumimoji="1" lang="zh-CN" altLang="en-US" dirty="0"/>
              <a:t> </a:t>
            </a:r>
            <a:r>
              <a:rPr kumimoji="1" lang="en-US" altLang="zh-CN" dirty="0"/>
              <a:t>REE's</a:t>
            </a:r>
            <a:r>
              <a:rPr kumimoji="1" lang="zh-CN" altLang="en-US" dirty="0"/>
              <a:t> </a:t>
            </a:r>
            <a:r>
              <a:rPr kumimoji="1" lang="en-US" altLang="zh-CN" dirty="0"/>
              <a:t>pages</a:t>
            </a:r>
            <a:r>
              <a:rPr kumimoji="1" lang="zh-CN" altLang="en-US" dirty="0"/>
              <a:t> </a:t>
            </a:r>
            <a:r>
              <a:rPr kumimoji="1" lang="en-US" altLang="zh-CN" dirty="0"/>
              <a:t>which</a:t>
            </a:r>
            <a:r>
              <a:rPr kumimoji="1" lang="zh-CN" altLang="en-US" dirty="0"/>
              <a:t> </a:t>
            </a:r>
            <a:r>
              <a:rPr kumimoji="1" lang="en-US" altLang="zh-CN" dirty="0"/>
              <a:t>are</a:t>
            </a:r>
            <a:r>
              <a:rPr kumimoji="1" lang="zh-CN" altLang="en-US" dirty="0"/>
              <a:t> </a:t>
            </a:r>
            <a:r>
              <a:rPr kumimoji="1" lang="en-US" altLang="zh-CN" dirty="0"/>
              <a:t>not</a:t>
            </a:r>
            <a:r>
              <a:rPr kumimoji="1" lang="zh-CN" altLang="en-US" dirty="0"/>
              <a:t> </a:t>
            </a:r>
            <a:r>
              <a:rPr kumimoji="1" lang="en-US" altLang="zh-CN" dirty="0"/>
              <a:t>mapped</a:t>
            </a:r>
            <a:r>
              <a:rPr kumimoji="1" lang="zh-CN" altLang="en-US" dirty="0"/>
              <a:t> </a:t>
            </a:r>
            <a:r>
              <a:rPr kumimoji="1" lang="en-US" altLang="zh-CN" dirty="0"/>
              <a:t>to</a:t>
            </a:r>
            <a:r>
              <a:rPr kumimoji="1" lang="zh-CN" altLang="en-US" dirty="0"/>
              <a:t> </a:t>
            </a:r>
            <a:r>
              <a:rPr kumimoji="1" lang="en-US" altLang="zh-CN" dirty="0"/>
              <a:t>it.</a:t>
            </a:r>
          </a:p>
          <a:p>
            <a:r>
              <a:rPr kumimoji="1" lang="en-US" altLang="zh-CN" dirty="0"/>
              <a:t>Thus,</a:t>
            </a:r>
            <a:r>
              <a:rPr kumimoji="1" lang="zh-CN" altLang="en-US" dirty="0"/>
              <a:t> </a:t>
            </a:r>
            <a:r>
              <a:rPr kumimoji="1" lang="en-US" altLang="zh-CN" dirty="0"/>
              <a:t>the</a:t>
            </a:r>
            <a:r>
              <a:rPr kumimoji="1" lang="zh-CN" altLang="en-US" dirty="0"/>
              <a:t> </a:t>
            </a:r>
            <a:r>
              <a:rPr kumimoji="1" lang="en-US" altLang="zh-CN" dirty="0"/>
              <a:t>boomerang</a:t>
            </a:r>
            <a:r>
              <a:rPr kumimoji="1" lang="zh-CN" altLang="en-US" dirty="0"/>
              <a:t> </a:t>
            </a:r>
            <a:r>
              <a:rPr kumimoji="1" lang="en-US" altLang="zh-CN" dirty="0"/>
              <a:t>attack</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mitigated.</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89</a:t>
            </a:fld>
            <a:endParaRPr lang="zh-CN" altLang="en-US"/>
          </a:p>
        </p:txBody>
      </p:sp>
    </p:spTree>
    <p:extLst>
      <p:ext uri="{BB962C8B-B14F-4D97-AF65-F5344CB8AC3E}">
        <p14:creationId xmlns:p14="http://schemas.microsoft.com/office/powerpoint/2010/main" val="24812236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For</a:t>
            </a:r>
            <a:r>
              <a:rPr kumimoji="1" lang="zh-CN" altLang="en-US" dirty="0"/>
              <a:t> </a:t>
            </a:r>
            <a:r>
              <a:rPr kumimoji="1" lang="en-US" altLang="zh-CN" dirty="0"/>
              <a:t>I/O</a:t>
            </a:r>
            <a:r>
              <a:rPr kumimoji="1" lang="zh-CN" altLang="en-US" dirty="0"/>
              <a:t> </a:t>
            </a:r>
            <a:r>
              <a:rPr kumimoji="1" lang="en-US" altLang="zh-CN" dirty="0"/>
              <a:t>virtualization,</a:t>
            </a:r>
            <a:r>
              <a:rPr kumimoji="1" lang="zh-CN" altLang="en-US" dirty="0"/>
              <a:t> </a:t>
            </a:r>
            <a:r>
              <a:rPr kumimoji="1" lang="en-US" altLang="zh-CN" dirty="0"/>
              <a:t>we</a:t>
            </a:r>
            <a:r>
              <a:rPr kumimoji="1" lang="zh-CN" altLang="en-US" dirty="0"/>
              <a:t> </a:t>
            </a:r>
            <a:r>
              <a:rPr kumimoji="1" lang="en-US" altLang="zh-CN" dirty="0"/>
              <a:t>have</a:t>
            </a:r>
            <a:r>
              <a:rPr kumimoji="1" lang="zh-CN" altLang="en-US" dirty="0"/>
              <a:t> </a:t>
            </a:r>
            <a:r>
              <a:rPr kumimoji="1" lang="en-US" altLang="zh-CN" dirty="0"/>
              <a:t>two</a:t>
            </a:r>
            <a:r>
              <a:rPr kumimoji="1" lang="zh-CN" altLang="en-US" dirty="0"/>
              <a:t> </a:t>
            </a:r>
            <a:r>
              <a:rPr kumimoji="1" lang="en-US" altLang="zh-CN" dirty="0"/>
              <a:t>observations</a:t>
            </a:r>
          </a:p>
          <a:p>
            <a:r>
              <a:rPr kumimoji="1" lang="en-US" altLang="zh-CN" dirty="0"/>
              <a:t>first,</a:t>
            </a:r>
            <a:r>
              <a:rPr kumimoji="1" lang="zh-CN" altLang="en-US" dirty="0"/>
              <a:t> </a:t>
            </a:r>
            <a:r>
              <a:rPr kumimoji="1" lang="en-US" altLang="zh-CN" dirty="0"/>
              <a:t>xxx</a:t>
            </a:r>
          </a:p>
          <a:p>
            <a:r>
              <a:rPr kumimoji="1" lang="en-US" altLang="zh-CN" dirty="0"/>
              <a:t>second,</a:t>
            </a:r>
            <a:r>
              <a:rPr kumimoji="1" lang="zh-CN" altLang="en-US" dirty="0"/>
              <a:t> </a:t>
            </a:r>
            <a:r>
              <a:rPr kumimoji="1" lang="en-US" altLang="zh-CN" dirty="0" err="1"/>
              <a:t>yyy</a:t>
            </a:r>
            <a:endParaRPr kumimoji="1" lang="en-US" altLang="zh-CN" dirty="0"/>
          </a:p>
          <a:p>
            <a:r>
              <a:rPr kumimoji="1" lang="en-US" altLang="zh-CN" dirty="0"/>
              <a:t>In</a:t>
            </a:r>
            <a:r>
              <a:rPr kumimoji="1" lang="zh-CN" altLang="en-US" dirty="0"/>
              <a:t> </a:t>
            </a:r>
            <a:r>
              <a:rPr kumimoji="1" lang="en-US" altLang="zh-CN" dirty="0"/>
              <a:t>order</a:t>
            </a:r>
            <a:r>
              <a:rPr kumimoji="1" lang="zh-CN" altLang="en-US" dirty="0"/>
              <a:t> </a:t>
            </a:r>
            <a:r>
              <a:rPr kumimoji="1" lang="en-US" altLang="zh-CN" dirty="0"/>
              <a:t>to</a:t>
            </a:r>
            <a:r>
              <a:rPr kumimoji="1" lang="zh-CN" altLang="en-US" dirty="0"/>
              <a:t> </a:t>
            </a:r>
            <a:r>
              <a:rPr kumimoji="1" lang="en-US" altLang="zh-CN" dirty="0"/>
              <a:t>support</a:t>
            </a:r>
            <a:r>
              <a:rPr kumimoji="1" lang="zh-CN" altLang="en-US" dirty="0"/>
              <a:t> </a:t>
            </a:r>
            <a:r>
              <a:rPr kumimoji="1" lang="en-US" altLang="zh-CN" dirty="0"/>
              <a:t>different</a:t>
            </a:r>
            <a:r>
              <a:rPr kumimoji="1" lang="zh-CN" altLang="en-US" dirty="0"/>
              <a:t> </a:t>
            </a:r>
            <a:r>
              <a:rPr kumimoji="1" lang="en-US" altLang="zh-CN" dirty="0"/>
              <a:t>scenarios,</a:t>
            </a:r>
            <a:r>
              <a:rPr kumimoji="1" lang="zh-CN" altLang="en-US" dirty="0"/>
              <a:t> </a:t>
            </a:r>
            <a:r>
              <a:rPr kumimoji="1" lang="en-US" altLang="zh-CN" dirty="0"/>
              <a:t>we</a:t>
            </a:r>
            <a:r>
              <a:rPr kumimoji="1" lang="zh-CN" altLang="en-US" dirty="0"/>
              <a:t> </a:t>
            </a:r>
            <a:r>
              <a:rPr kumimoji="1" lang="en-US" altLang="zh-CN" dirty="0"/>
              <a:t>leverages</a:t>
            </a:r>
            <a:r>
              <a:rPr kumimoji="1" lang="zh-CN" altLang="en-US" dirty="0"/>
              <a:t> </a:t>
            </a:r>
            <a:r>
              <a:rPr kumimoji="1" lang="en-US" altLang="zh-CN" dirty="0"/>
              <a:t>three</a:t>
            </a:r>
            <a:r>
              <a:rPr kumimoji="1" lang="zh-CN" altLang="en-US" dirty="0"/>
              <a:t> </a:t>
            </a:r>
            <a:r>
              <a:rPr kumimoji="1" lang="en-US" altLang="zh-CN" dirty="0"/>
              <a:t>modes</a:t>
            </a:r>
            <a:r>
              <a:rPr kumimoji="1" lang="zh-CN" altLang="en-US" dirty="0"/>
              <a:t> </a:t>
            </a:r>
            <a:r>
              <a:rPr kumimoji="1" lang="en-US" altLang="zh-CN" dirty="0"/>
              <a:t>of</a:t>
            </a:r>
            <a:r>
              <a:rPr kumimoji="1" lang="zh-CN" altLang="en-US" dirty="0"/>
              <a:t> </a:t>
            </a:r>
            <a:r>
              <a:rPr kumimoji="1" lang="en-US" altLang="zh-CN" dirty="0"/>
              <a:t>I/O</a:t>
            </a:r>
            <a:r>
              <a:rPr kumimoji="1" lang="zh-CN" altLang="en-US" dirty="0"/>
              <a:t> </a:t>
            </a:r>
            <a:r>
              <a:rPr kumimoji="1" lang="en-US" altLang="zh-CN" dirty="0"/>
              <a:t>virtualization,</a:t>
            </a:r>
            <a:r>
              <a:rPr kumimoji="1" lang="zh-CN" altLang="en-US" dirty="0"/>
              <a:t> </a:t>
            </a:r>
            <a:r>
              <a:rPr kumimoji="1" lang="en-US" altLang="zh-CN" dirty="0"/>
              <a:t>and</a:t>
            </a:r>
            <a:r>
              <a:rPr kumimoji="1" lang="zh-CN" altLang="en-US" dirty="0"/>
              <a:t> </a:t>
            </a:r>
            <a:r>
              <a:rPr kumimoji="1" lang="en-US" altLang="zh-CN" dirty="0"/>
              <a:t>introduce</a:t>
            </a:r>
            <a:r>
              <a:rPr kumimoji="1" lang="zh-CN" altLang="en-US" dirty="0"/>
              <a:t> </a:t>
            </a:r>
            <a:r>
              <a:rPr kumimoji="1" lang="en-US" altLang="zh-CN" dirty="0"/>
              <a:t>a</a:t>
            </a:r>
            <a:r>
              <a:rPr kumimoji="1" lang="zh-CN" altLang="en-US" dirty="0"/>
              <a:t> </a:t>
            </a:r>
            <a:r>
              <a:rPr kumimoji="1" lang="en-US" altLang="zh-CN" dirty="0"/>
              <a:t>system-</a:t>
            </a:r>
            <a:r>
              <a:rPr kumimoji="1" lang="en-US" altLang="zh-CN" dirty="0" err="1"/>
              <a:t>vTEE</a:t>
            </a:r>
            <a:r>
              <a:rPr kumimoji="1" lang="zh-CN" altLang="en-US" dirty="0"/>
              <a:t> </a:t>
            </a:r>
            <a:r>
              <a:rPr kumimoji="1" lang="en-US" altLang="zh-CN" dirty="0"/>
              <a:t>to</a:t>
            </a:r>
            <a:r>
              <a:rPr kumimoji="1" lang="zh-CN" altLang="en-US" dirty="0"/>
              <a:t> </a:t>
            </a:r>
            <a:r>
              <a:rPr kumimoji="1" lang="en-US" altLang="zh-CN" dirty="0"/>
              <a:t>minimize</a:t>
            </a:r>
            <a:r>
              <a:rPr kumimoji="1" lang="zh-CN" altLang="en-US" dirty="0"/>
              <a:t> </a:t>
            </a:r>
            <a:r>
              <a:rPr kumimoji="1" lang="en-US" altLang="zh-CN" dirty="0"/>
              <a:t>the</a:t>
            </a:r>
            <a:r>
              <a:rPr kumimoji="1" lang="zh-CN" altLang="en-US" dirty="0"/>
              <a:t> </a:t>
            </a:r>
            <a:r>
              <a:rPr kumimoji="1" lang="en-US" altLang="zh-CN" dirty="0"/>
              <a:t>porting</a:t>
            </a:r>
            <a:r>
              <a:rPr kumimoji="1" lang="zh-CN" altLang="en-US" dirty="0"/>
              <a:t> </a:t>
            </a:r>
            <a:r>
              <a:rPr kumimoji="1" lang="en-US" altLang="zh-CN" dirty="0"/>
              <a:t>effort</a:t>
            </a:r>
            <a:r>
              <a:rPr kumimoji="1" lang="zh-CN" altLang="en-US" dirty="0"/>
              <a:t> </a:t>
            </a:r>
            <a:r>
              <a:rPr kumimoji="1" lang="en-US" altLang="zh-CN" dirty="0"/>
              <a:t>of</a:t>
            </a:r>
            <a:r>
              <a:rPr kumimoji="1" lang="zh-CN" altLang="en-US" dirty="0"/>
              <a:t> </a:t>
            </a:r>
            <a:r>
              <a:rPr kumimoji="1" lang="en-US" altLang="zh-CN" dirty="0"/>
              <a:t>device</a:t>
            </a:r>
            <a:r>
              <a:rPr kumimoji="1" lang="zh-CN" altLang="en-US" dirty="0"/>
              <a:t> </a:t>
            </a:r>
            <a:r>
              <a:rPr kumimoji="1" lang="en-US" altLang="zh-CN" dirty="0"/>
              <a:t>drivers.</a:t>
            </a:r>
          </a:p>
          <a:p>
            <a:r>
              <a:rPr kumimoji="1" lang="en-US" altLang="zh-CN" dirty="0"/>
              <a:t>The</a:t>
            </a:r>
            <a:r>
              <a:rPr kumimoji="1" lang="zh-CN" altLang="en-US" dirty="0"/>
              <a:t> </a:t>
            </a:r>
            <a:r>
              <a:rPr kumimoji="1" lang="en-US" altLang="zh-CN" dirty="0"/>
              <a:t>first</a:t>
            </a:r>
            <a:r>
              <a:rPr kumimoji="1" lang="zh-CN" altLang="en-US" dirty="0"/>
              <a:t> </a:t>
            </a:r>
            <a:r>
              <a:rPr kumimoji="1" lang="en-US" altLang="zh-CN" dirty="0"/>
              <a:t>mode</a:t>
            </a:r>
            <a:r>
              <a:rPr kumimoji="1" lang="zh-CN" altLang="en-US" dirty="0"/>
              <a:t> </a:t>
            </a:r>
            <a:r>
              <a:rPr kumimoji="1" lang="en-US" altLang="zh-CN" dirty="0"/>
              <a:t>is</a:t>
            </a:r>
            <a:r>
              <a:rPr kumimoji="1" lang="zh-CN" altLang="en-US" dirty="0"/>
              <a:t> </a:t>
            </a:r>
            <a:r>
              <a:rPr kumimoji="1" lang="en-US" altLang="zh-CN" dirty="0"/>
              <a:t>delegation</a:t>
            </a:r>
            <a:r>
              <a:rPr kumimoji="1" lang="zh-CN" altLang="en-US" dirty="0"/>
              <a:t> </a:t>
            </a:r>
            <a:r>
              <a:rPr kumimoji="1" lang="en-US" altLang="zh-CN" dirty="0"/>
              <a:t>mode.</a:t>
            </a:r>
          </a:p>
          <a:p>
            <a:r>
              <a:rPr kumimoji="1" lang="en-US" altLang="zh-CN" dirty="0"/>
              <a:t>In</a:t>
            </a:r>
            <a:r>
              <a:rPr kumimoji="1" lang="zh-CN" altLang="en-US" dirty="0"/>
              <a:t> </a:t>
            </a:r>
            <a:r>
              <a:rPr kumimoji="1" lang="en-US" altLang="zh-CN" dirty="0"/>
              <a:t>this</a:t>
            </a:r>
            <a:r>
              <a:rPr kumimoji="1" lang="zh-CN" altLang="en-US" dirty="0"/>
              <a:t> </a:t>
            </a:r>
            <a:r>
              <a:rPr kumimoji="1" lang="en-US" altLang="zh-CN" dirty="0"/>
              <a:t>mode,</a:t>
            </a:r>
            <a:r>
              <a:rPr kumimoji="1" lang="zh-CN" altLang="en-US" dirty="0"/>
              <a:t> </a:t>
            </a:r>
            <a:r>
              <a:rPr kumimoji="1" lang="en-US" altLang="zh-CN" dirty="0"/>
              <a:t>the</a:t>
            </a:r>
            <a:r>
              <a:rPr kumimoji="1" lang="zh-CN" altLang="en-US" dirty="0"/>
              <a:t> </a:t>
            </a:r>
            <a:r>
              <a:rPr kumimoji="1" lang="en-US" altLang="zh-CN" dirty="0"/>
              <a:t>system-</a:t>
            </a:r>
            <a:r>
              <a:rPr kumimoji="1" lang="en-US" altLang="zh-CN" dirty="0" err="1"/>
              <a:t>vTEE</a:t>
            </a:r>
            <a:r>
              <a:rPr kumimoji="1" lang="zh-CN" altLang="en-US" dirty="0"/>
              <a:t> </a:t>
            </a:r>
            <a:r>
              <a:rPr kumimoji="1" lang="en-US" altLang="zh-CN" dirty="0"/>
              <a:t>controls</a:t>
            </a:r>
            <a:r>
              <a:rPr kumimoji="1" lang="zh-CN" altLang="en-US" dirty="0"/>
              <a:t> </a:t>
            </a:r>
            <a:r>
              <a:rPr kumimoji="1" lang="en-US" altLang="zh-CN" dirty="0"/>
              <a:t>the</a:t>
            </a:r>
            <a:r>
              <a:rPr kumimoji="1" lang="zh-CN" altLang="en-US" dirty="0"/>
              <a:t> </a:t>
            </a:r>
            <a:r>
              <a:rPr kumimoji="1" lang="en-US" altLang="zh-CN" dirty="0"/>
              <a:t>device</a:t>
            </a:r>
            <a:r>
              <a:rPr kumimoji="1" lang="zh-CN" altLang="en-US" dirty="0"/>
              <a:t> </a:t>
            </a:r>
            <a:r>
              <a:rPr kumimoji="1" lang="en-US" altLang="zh-CN" dirty="0"/>
              <a:t>and</a:t>
            </a:r>
            <a:r>
              <a:rPr kumimoji="1" lang="zh-CN" altLang="en-US" dirty="0"/>
              <a:t> </a:t>
            </a:r>
            <a:r>
              <a:rPr kumimoji="1" lang="en-US" altLang="zh-CN" dirty="0"/>
              <a:t>offer</a:t>
            </a:r>
            <a:r>
              <a:rPr kumimoji="1" lang="zh-CN" altLang="en-US" dirty="0"/>
              <a:t> </a:t>
            </a:r>
            <a:r>
              <a:rPr kumimoji="1" lang="en-US" altLang="zh-CN" dirty="0"/>
              <a:t>services</a:t>
            </a:r>
            <a:r>
              <a:rPr kumimoji="1" lang="zh-CN" altLang="en-US" dirty="0"/>
              <a:t> </a:t>
            </a:r>
            <a:r>
              <a:rPr kumimoji="1" lang="en-US" altLang="zh-CN" dirty="0"/>
              <a:t>through</a:t>
            </a:r>
            <a:r>
              <a:rPr kumimoji="1" lang="zh-CN" altLang="en-US" dirty="0"/>
              <a:t> </a:t>
            </a:r>
            <a:r>
              <a:rPr kumimoji="1" lang="en-US" altLang="zh-CN" dirty="0"/>
              <a:t>some</a:t>
            </a:r>
            <a:r>
              <a:rPr kumimoji="1" lang="zh-CN" altLang="en-US" dirty="0"/>
              <a:t> </a:t>
            </a:r>
            <a:r>
              <a:rPr kumimoji="1" lang="en-US" altLang="zh-CN" dirty="0"/>
              <a:t>trusted</a:t>
            </a:r>
            <a:r>
              <a:rPr kumimoji="1" lang="zh-CN" altLang="en-US" dirty="0"/>
              <a:t> </a:t>
            </a:r>
            <a:r>
              <a:rPr kumimoji="1" lang="en-US" altLang="zh-CN" dirty="0"/>
              <a:t>applications.</a:t>
            </a:r>
          </a:p>
          <a:p>
            <a:r>
              <a:rPr kumimoji="1" lang="en-US" altLang="zh-CN" dirty="0"/>
              <a:t>For</a:t>
            </a:r>
            <a:r>
              <a:rPr kumimoji="1" lang="zh-CN" altLang="en-US" dirty="0"/>
              <a:t> </a:t>
            </a:r>
            <a:r>
              <a:rPr kumimoji="1" lang="en-US" altLang="zh-CN" dirty="0"/>
              <a:t>example,</a:t>
            </a:r>
            <a:r>
              <a:rPr kumimoji="1" lang="zh-CN" altLang="en-US" dirty="0"/>
              <a:t> </a:t>
            </a:r>
            <a:r>
              <a:rPr kumimoji="1" lang="en-US" altLang="zh-CN" dirty="0"/>
              <a:t>fingerprint</a:t>
            </a:r>
            <a:r>
              <a:rPr kumimoji="1" lang="zh-CN" altLang="en-US" dirty="0"/>
              <a:t> </a:t>
            </a:r>
            <a:r>
              <a:rPr kumimoji="1" lang="en-US" altLang="zh-CN" dirty="0"/>
              <a:t>scanner</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mostly</a:t>
            </a:r>
            <a:r>
              <a:rPr kumimoji="1" lang="zh-CN" altLang="en-US" dirty="0"/>
              <a:t> </a:t>
            </a:r>
            <a:r>
              <a:rPr kumimoji="1" lang="en-US" altLang="zh-CN" dirty="0"/>
              <a:t>common</a:t>
            </a:r>
            <a:r>
              <a:rPr kumimoji="1" lang="zh-CN" altLang="en-US" dirty="0"/>
              <a:t> </a:t>
            </a:r>
            <a:r>
              <a:rPr kumimoji="1" lang="en-US" altLang="zh-CN" dirty="0"/>
              <a:t>device</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phones.</a:t>
            </a:r>
          </a:p>
          <a:p>
            <a:r>
              <a:rPr kumimoji="1" lang="en-US" altLang="zh-CN" dirty="0"/>
              <a:t>The</a:t>
            </a:r>
            <a:r>
              <a:rPr kumimoji="1" lang="zh-CN" altLang="en-US" dirty="0"/>
              <a:t> </a:t>
            </a:r>
            <a:r>
              <a:rPr kumimoji="1" lang="en-US" altLang="zh-CN" dirty="0"/>
              <a:t>phone</a:t>
            </a:r>
            <a:r>
              <a:rPr kumimoji="1" lang="zh-CN" altLang="en-US" dirty="0"/>
              <a:t> </a:t>
            </a:r>
            <a:r>
              <a:rPr kumimoji="1" lang="en-US" altLang="zh-CN" dirty="0"/>
              <a:t>vender</a:t>
            </a:r>
            <a:r>
              <a:rPr kumimoji="1" lang="zh-CN" altLang="en-US" dirty="0"/>
              <a:t> </a:t>
            </a:r>
            <a:r>
              <a:rPr kumimoji="1" lang="en-US" altLang="zh-CN" dirty="0"/>
              <a:t>will</a:t>
            </a:r>
            <a:r>
              <a:rPr kumimoji="1" lang="zh-CN" altLang="en-US" dirty="0"/>
              <a:t> </a:t>
            </a:r>
            <a:r>
              <a:rPr kumimoji="1" lang="en-US" altLang="zh-CN" dirty="0"/>
              <a:t>have</a:t>
            </a:r>
            <a:r>
              <a:rPr kumimoji="1" lang="zh-CN" altLang="en-US" dirty="0"/>
              <a:t> </a:t>
            </a:r>
            <a:r>
              <a:rPr kumimoji="1" lang="en-US" altLang="zh-CN" dirty="0"/>
              <a:t>the</a:t>
            </a:r>
            <a:r>
              <a:rPr kumimoji="1" lang="zh-CN" altLang="en-US" dirty="0"/>
              <a:t> </a:t>
            </a:r>
            <a:r>
              <a:rPr kumimoji="1" lang="en-US" altLang="zh-CN" dirty="0"/>
              <a:t>driver,</a:t>
            </a:r>
            <a:r>
              <a:rPr kumimoji="1" lang="zh-CN" altLang="en-US" dirty="0"/>
              <a:t> </a:t>
            </a:r>
            <a:r>
              <a:rPr kumimoji="1" lang="en-US" altLang="zh-CN" dirty="0"/>
              <a:t>but</a:t>
            </a:r>
            <a:r>
              <a:rPr kumimoji="1" lang="zh-CN" altLang="en-US" dirty="0"/>
              <a:t> </a:t>
            </a:r>
            <a:r>
              <a:rPr kumimoji="1" lang="en-US" altLang="zh-CN" dirty="0"/>
              <a:t>a</a:t>
            </a:r>
            <a:r>
              <a:rPr kumimoji="1" lang="zh-CN" altLang="en-US" dirty="0"/>
              <a:t> </a:t>
            </a:r>
            <a:r>
              <a:rPr kumimoji="1" lang="en-US" altLang="zh-CN" dirty="0"/>
              <a:t>third</a:t>
            </a:r>
            <a:r>
              <a:rPr kumimoji="1" lang="zh-CN" altLang="en-US" dirty="0"/>
              <a:t> </a:t>
            </a:r>
            <a:r>
              <a:rPr kumimoji="1" lang="en-US" altLang="zh-CN" dirty="0"/>
              <a:t>party</a:t>
            </a:r>
            <a:r>
              <a:rPr kumimoji="1" lang="zh-CN" altLang="en-US" dirty="0"/>
              <a:t> </a:t>
            </a:r>
            <a:r>
              <a:rPr kumimoji="1" lang="en-US" altLang="zh-CN" dirty="0"/>
              <a:t>TEE</a:t>
            </a:r>
            <a:r>
              <a:rPr kumimoji="1" lang="zh-CN" altLang="en-US" dirty="0"/>
              <a:t> </a:t>
            </a:r>
            <a:r>
              <a:rPr kumimoji="1" lang="en-US" altLang="zh-CN" dirty="0"/>
              <a:t>is</a:t>
            </a:r>
            <a:r>
              <a:rPr kumimoji="1" lang="zh-CN" altLang="en-US" dirty="0"/>
              <a:t> </a:t>
            </a:r>
            <a:r>
              <a:rPr kumimoji="1" lang="en-US" altLang="zh-CN" dirty="0"/>
              <a:t>unlikely</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US" altLang="zh-CN" dirty="0"/>
              <a:t>one.</a:t>
            </a:r>
          </a:p>
          <a:p>
            <a:r>
              <a:rPr kumimoji="1" lang="en-US" altLang="zh-CN" dirty="0"/>
              <a:t>Thus,</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natural</a:t>
            </a:r>
            <a:r>
              <a:rPr kumimoji="1" lang="zh-CN" altLang="en-US" dirty="0"/>
              <a:t> </a:t>
            </a:r>
            <a:r>
              <a:rPr kumimoji="1" lang="en-US" altLang="zh-CN" dirty="0"/>
              <a:t>to</a:t>
            </a:r>
            <a:r>
              <a:rPr kumimoji="1" lang="zh-CN" altLang="en-US" dirty="0"/>
              <a:t> </a:t>
            </a:r>
            <a:r>
              <a:rPr kumimoji="1" lang="en-US" altLang="zh-CN" dirty="0"/>
              <a:t>invoke</a:t>
            </a:r>
            <a:r>
              <a:rPr kumimoji="1" lang="zh-CN" altLang="en-US" dirty="0"/>
              <a:t> </a:t>
            </a:r>
            <a:r>
              <a:rPr kumimoji="1" lang="en-US" altLang="zh-CN" dirty="0"/>
              <a:t>the</a:t>
            </a:r>
            <a:r>
              <a:rPr kumimoji="1" lang="zh-CN" altLang="en-US" dirty="0"/>
              <a:t> </a:t>
            </a:r>
            <a:r>
              <a:rPr kumimoji="1" lang="en-US" altLang="zh-CN" dirty="0"/>
              <a:t>service</a:t>
            </a:r>
            <a:r>
              <a:rPr kumimoji="1" lang="zh-CN" altLang="en-US" dirty="0"/>
              <a:t> </a:t>
            </a:r>
            <a:r>
              <a:rPr kumimoji="1" lang="en-US" altLang="zh-CN" dirty="0"/>
              <a:t>provided</a:t>
            </a:r>
            <a:r>
              <a:rPr kumimoji="1" lang="zh-CN" altLang="en-US" dirty="0"/>
              <a:t> </a:t>
            </a:r>
            <a:r>
              <a:rPr kumimoji="1" lang="en-US" altLang="zh-CN" dirty="0"/>
              <a:t>by</a:t>
            </a:r>
            <a:r>
              <a:rPr kumimoji="1" lang="zh-CN" altLang="en-US" dirty="0"/>
              <a:t> </a:t>
            </a:r>
            <a:r>
              <a:rPr kumimoji="1" lang="en-US" altLang="zh-CN" dirty="0"/>
              <a:t>the</a:t>
            </a:r>
            <a:r>
              <a:rPr kumimoji="1" lang="zh-CN" altLang="en-US" dirty="0"/>
              <a:t> </a:t>
            </a:r>
            <a:r>
              <a:rPr kumimoji="1" lang="en-US" altLang="zh-CN" dirty="0"/>
              <a:t>system-</a:t>
            </a:r>
            <a:r>
              <a:rPr kumimoji="1" lang="en-US" altLang="zh-CN" dirty="0" err="1"/>
              <a:t>vTEE</a:t>
            </a:r>
            <a:r>
              <a:rPr kumimoji="1" lang="zh-CN" altLang="en-US" dirty="0"/>
              <a:t> </a:t>
            </a:r>
            <a:r>
              <a:rPr kumimoji="1" lang="en-US" altLang="zh-CN" dirty="0"/>
              <a:t>to</a:t>
            </a:r>
            <a:r>
              <a:rPr kumimoji="1" lang="zh-CN" altLang="en-US" dirty="0"/>
              <a:t> </a:t>
            </a:r>
            <a:r>
              <a:rPr kumimoji="1" lang="en-US" altLang="zh-CN" dirty="0"/>
              <a:t>do</a:t>
            </a:r>
            <a:r>
              <a:rPr kumimoji="1" lang="zh-CN" altLang="en-US" dirty="0"/>
              <a:t> </a:t>
            </a:r>
            <a:r>
              <a:rPr kumimoji="1" lang="en-US" altLang="zh-CN" dirty="0"/>
              <a:t>the</a:t>
            </a:r>
            <a:r>
              <a:rPr kumimoji="1" lang="zh-CN" altLang="en-US" dirty="0"/>
              <a:t> </a:t>
            </a:r>
            <a:r>
              <a:rPr kumimoji="1" lang="en-US" altLang="zh-CN" dirty="0" err="1"/>
              <a:t>authtication</a:t>
            </a:r>
            <a:r>
              <a:rPr kumimoji="1" lang="en-US" altLang="zh-CN" dirty="0"/>
              <a:t>.</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90</a:t>
            </a:fld>
            <a:endParaRPr lang="zh-CN" altLang="en-US"/>
          </a:p>
        </p:txBody>
      </p:sp>
    </p:spTree>
    <p:extLst>
      <p:ext uri="{BB962C8B-B14F-4D97-AF65-F5344CB8AC3E}">
        <p14:creationId xmlns:p14="http://schemas.microsoft.com/office/powerpoint/2010/main" val="31870045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For</a:t>
            </a:r>
            <a:r>
              <a:rPr kumimoji="1" lang="zh-CN" altLang="en-US" dirty="0"/>
              <a:t> </a:t>
            </a:r>
            <a:r>
              <a:rPr kumimoji="1" lang="en-US" altLang="zh-CN" dirty="0"/>
              <a:t>I/O</a:t>
            </a:r>
            <a:r>
              <a:rPr kumimoji="1" lang="zh-CN" altLang="en-US" dirty="0"/>
              <a:t> </a:t>
            </a:r>
            <a:r>
              <a:rPr kumimoji="1" lang="en-US" altLang="zh-CN" dirty="0"/>
              <a:t>virtualization,</a:t>
            </a:r>
            <a:r>
              <a:rPr kumimoji="1" lang="zh-CN" altLang="en-US" dirty="0"/>
              <a:t> </a:t>
            </a:r>
            <a:r>
              <a:rPr kumimoji="1" lang="en-US" altLang="zh-CN" dirty="0"/>
              <a:t>we</a:t>
            </a:r>
            <a:r>
              <a:rPr kumimoji="1" lang="zh-CN" altLang="en-US" dirty="0"/>
              <a:t> </a:t>
            </a:r>
            <a:r>
              <a:rPr kumimoji="1" lang="en-US" altLang="zh-CN" dirty="0"/>
              <a:t>have</a:t>
            </a:r>
            <a:r>
              <a:rPr kumimoji="1" lang="zh-CN" altLang="en-US" dirty="0"/>
              <a:t> </a:t>
            </a:r>
            <a:r>
              <a:rPr kumimoji="1" lang="en-US" altLang="zh-CN" dirty="0"/>
              <a:t>two</a:t>
            </a:r>
            <a:r>
              <a:rPr kumimoji="1" lang="zh-CN" altLang="en-US" dirty="0"/>
              <a:t> </a:t>
            </a:r>
            <a:r>
              <a:rPr kumimoji="1" lang="en-US" altLang="zh-CN" dirty="0"/>
              <a:t>observations</a:t>
            </a:r>
          </a:p>
          <a:p>
            <a:r>
              <a:rPr kumimoji="1" lang="en-US" altLang="zh-CN" dirty="0"/>
              <a:t>first,</a:t>
            </a:r>
            <a:r>
              <a:rPr kumimoji="1" lang="zh-CN" altLang="en-US" dirty="0"/>
              <a:t> </a:t>
            </a:r>
            <a:r>
              <a:rPr kumimoji="1" lang="en-US" altLang="zh-CN" dirty="0"/>
              <a:t>xxx</a:t>
            </a:r>
          </a:p>
          <a:p>
            <a:r>
              <a:rPr kumimoji="1" lang="en-US" altLang="zh-CN" dirty="0"/>
              <a:t>second,</a:t>
            </a:r>
            <a:r>
              <a:rPr kumimoji="1" lang="zh-CN" altLang="en-US" dirty="0"/>
              <a:t> </a:t>
            </a:r>
            <a:r>
              <a:rPr kumimoji="1" lang="en-US" altLang="zh-CN" dirty="0" err="1"/>
              <a:t>yyy</a:t>
            </a:r>
            <a:endParaRPr kumimoji="1" lang="en-US" altLang="zh-CN" dirty="0"/>
          </a:p>
          <a:p>
            <a:r>
              <a:rPr kumimoji="1" lang="en-US" altLang="zh-CN" dirty="0"/>
              <a:t>In</a:t>
            </a:r>
            <a:r>
              <a:rPr kumimoji="1" lang="zh-CN" altLang="en-US" dirty="0"/>
              <a:t> </a:t>
            </a:r>
            <a:r>
              <a:rPr kumimoji="1" lang="en-US" altLang="zh-CN" dirty="0"/>
              <a:t>order</a:t>
            </a:r>
            <a:r>
              <a:rPr kumimoji="1" lang="zh-CN" altLang="en-US" dirty="0"/>
              <a:t> </a:t>
            </a:r>
            <a:r>
              <a:rPr kumimoji="1" lang="en-US" altLang="zh-CN" dirty="0"/>
              <a:t>to</a:t>
            </a:r>
            <a:r>
              <a:rPr kumimoji="1" lang="zh-CN" altLang="en-US" dirty="0"/>
              <a:t> </a:t>
            </a:r>
            <a:r>
              <a:rPr kumimoji="1" lang="en-US" altLang="zh-CN" dirty="0"/>
              <a:t>support</a:t>
            </a:r>
            <a:r>
              <a:rPr kumimoji="1" lang="zh-CN" altLang="en-US" dirty="0"/>
              <a:t> </a:t>
            </a:r>
            <a:r>
              <a:rPr kumimoji="1" lang="en-US" altLang="zh-CN" dirty="0"/>
              <a:t>different</a:t>
            </a:r>
            <a:r>
              <a:rPr kumimoji="1" lang="zh-CN" altLang="en-US" dirty="0"/>
              <a:t> </a:t>
            </a:r>
            <a:r>
              <a:rPr kumimoji="1" lang="en-US" altLang="zh-CN" dirty="0"/>
              <a:t>scenarios,</a:t>
            </a:r>
            <a:r>
              <a:rPr kumimoji="1" lang="zh-CN" altLang="en-US" dirty="0"/>
              <a:t> </a:t>
            </a:r>
            <a:r>
              <a:rPr kumimoji="1" lang="en-US" altLang="zh-CN" dirty="0"/>
              <a:t>we</a:t>
            </a:r>
            <a:r>
              <a:rPr kumimoji="1" lang="zh-CN" altLang="en-US" dirty="0"/>
              <a:t> </a:t>
            </a:r>
            <a:r>
              <a:rPr kumimoji="1" lang="en-US" altLang="zh-CN" dirty="0"/>
              <a:t>leverages</a:t>
            </a:r>
            <a:r>
              <a:rPr kumimoji="1" lang="zh-CN" altLang="en-US" dirty="0"/>
              <a:t> </a:t>
            </a:r>
            <a:r>
              <a:rPr kumimoji="1" lang="en-US" altLang="zh-CN" dirty="0"/>
              <a:t>three</a:t>
            </a:r>
            <a:r>
              <a:rPr kumimoji="1" lang="zh-CN" altLang="en-US" dirty="0"/>
              <a:t> </a:t>
            </a:r>
            <a:r>
              <a:rPr kumimoji="1" lang="en-US" altLang="zh-CN" dirty="0"/>
              <a:t>modes</a:t>
            </a:r>
            <a:r>
              <a:rPr kumimoji="1" lang="zh-CN" altLang="en-US" dirty="0"/>
              <a:t> </a:t>
            </a:r>
            <a:r>
              <a:rPr kumimoji="1" lang="en-US" altLang="zh-CN" dirty="0"/>
              <a:t>of</a:t>
            </a:r>
            <a:r>
              <a:rPr kumimoji="1" lang="zh-CN" altLang="en-US" dirty="0"/>
              <a:t> </a:t>
            </a:r>
            <a:r>
              <a:rPr kumimoji="1" lang="en-US" altLang="zh-CN" dirty="0"/>
              <a:t>I/O</a:t>
            </a:r>
            <a:r>
              <a:rPr kumimoji="1" lang="zh-CN" altLang="en-US" dirty="0"/>
              <a:t> </a:t>
            </a:r>
            <a:r>
              <a:rPr kumimoji="1" lang="en-US" altLang="zh-CN" dirty="0"/>
              <a:t>virtualization,</a:t>
            </a:r>
            <a:r>
              <a:rPr kumimoji="1" lang="zh-CN" altLang="en-US" dirty="0"/>
              <a:t> </a:t>
            </a:r>
            <a:r>
              <a:rPr kumimoji="1" lang="en-US" altLang="zh-CN" dirty="0"/>
              <a:t>and</a:t>
            </a:r>
            <a:r>
              <a:rPr kumimoji="1" lang="zh-CN" altLang="en-US" dirty="0"/>
              <a:t> </a:t>
            </a:r>
            <a:r>
              <a:rPr kumimoji="1" lang="en-US" altLang="zh-CN" dirty="0"/>
              <a:t>introduce</a:t>
            </a:r>
            <a:r>
              <a:rPr kumimoji="1" lang="zh-CN" altLang="en-US" dirty="0"/>
              <a:t> </a:t>
            </a:r>
            <a:r>
              <a:rPr kumimoji="1" lang="en-US" altLang="zh-CN" dirty="0"/>
              <a:t>a</a:t>
            </a:r>
            <a:r>
              <a:rPr kumimoji="1" lang="zh-CN" altLang="en-US" dirty="0"/>
              <a:t> </a:t>
            </a:r>
            <a:r>
              <a:rPr kumimoji="1" lang="en-US" altLang="zh-CN" dirty="0"/>
              <a:t>system-</a:t>
            </a:r>
            <a:r>
              <a:rPr kumimoji="1" lang="en-US" altLang="zh-CN" dirty="0" err="1"/>
              <a:t>vTEE</a:t>
            </a:r>
            <a:r>
              <a:rPr kumimoji="1" lang="zh-CN" altLang="en-US" dirty="0"/>
              <a:t> </a:t>
            </a:r>
            <a:r>
              <a:rPr kumimoji="1" lang="en-US" altLang="zh-CN" dirty="0"/>
              <a:t>to</a:t>
            </a:r>
            <a:r>
              <a:rPr kumimoji="1" lang="zh-CN" altLang="en-US" dirty="0"/>
              <a:t> </a:t>
            </a:r>
            <a:r>
              <a:rPr kumimoji="1" lang="en-US" altLang="zh-CN" dirty="0"/>
              <a:t>minimize</a:t>
            </a:r>
            <a:r>
              <a:rPr kumimoji="1" lang="zh-CN" altLang="en-US" dirty="0"/>
              <a:t> </a:t>
            </a:r>
            <a:r>
              <a:rPr kumimoji="1" lang="en-US" altLang="zh-CN" dirty="0"/>
              <a:t>the</a:t>
            </a:r>
            <a:r>
              <a:rPr kumimoji="1" lang="zh-CN" altLang="en-US" dirty="0"/>
              <a:t> </a:t>
            </a:r>
            <a:r>
              <a:rPr kumimoji="1" lang="en-US" altLang="zh-CN" dirty="0"/>
              <a:t>porting</a:t>
            </a:r>
            <a:r>
              <a:rPr kumimoji="1" lang="zh-CN" altLang="en-US" dirty="0"/>
              <a:t> </a:t>
            </a:r>
            <a:r>
              <a:rPr kumimoji="1" lang="en-US" altLang="zh-CN" dirty="0"/>
              <a:t>effort</a:t>
            </a:r>
            <a:r>
              <a:rPr kumimoji="1" lang="zh-CN" altLang="en-US" dirty="0"/>
              <a:t> </a:t>
            </a:r>
            <a:r>
              <a:rPr kumimoji="1" lang="en-US" altLang="zh-CN" dirty="0"/>
              <a:t>of</a:t>
            </a:r>
            <a:r>
              <a:rPr kumimoji="1" lang="zh-CN" altLang="en-US" dirty="0"/>
              <a:t> </a:t>
            </a:r>
            <a:r>
              <a:rPr kumimoji="1" lang="en-US" altLang="zh-CN" dirty="0"/>
              <a:t>device</a:t>
            </a:r>
            <a:r>
              <a:rPr kumimoji="1" lang="zh-CN" altLang="en-US" dirty="0"/>
              <a:t> </a:t>
            </a:r>
            <a:r>
              <a:rPr kumimoji="1" lang="en-US" altLang="zh-CN" dirty="0"/>
              <a:t>drivers.</a:t>
            </a:r>
          </a:p>
          <a:p>
            <a:r>
              <a:rPr kumimoji="1" lang="en-US" altLang="zh-CN" dirty="0"/>
              <a:t>The</a:t>
            </a:r>
            <a:r>
              <a:rPr kumimoji="1" lang="zh-CN" altLang="en-US" dirty="0"/>
              <a:t> </a:t>
            </a:r>
            <a:r>
              <a:rPr kumimoji="1" lang="en-US" altLang="zh-CN" dirty="0"/>
              <a:t>first</a:t>
            </a:r>
            <a:r>
              <a:rPr kumimoji="1" lang="zh-CN" altLang="en-US" dirty="0"/>
              <a:t> </a:t>
            </a:r>
            <a:r>
              <a:rPr kumimoji="1" lang="en-US" altLang="zh-CN" dirty="0"/>
              <a:t>mode</a:t>
            </a:r>
            <a:r>
              <a:rPr kumimoji="1" lang="zh-CN" altLang="en-US" dirty="0"/>
              <a:t> </a:t>
            </a:r>
            <a:r>
              <a:rPr kumimoji="1" lang="en-US" altLang="zh-CN" dirty="0"/>
              <a:t>is</a:t>
            </a:r>
            <a:r>
              <a:rPr kumimoji="1" lang="zh-CN" altLang="en-US" dirty="0"/>
              <a:t> </a:t>
            </a:r>
            <a:r>
              <a:rPr kumimoji="1" lang="en-US" altLang="zh-CN" dirty="0"/>
              <a:t>delegation</a:t>
            </a:r>
            <a:r>
              <a:rPr kumimoji="1" lang="zh-CN" altLang="en-US" dirty="0"/>
              <a:t> </a:t>
            </a:r>
            <a:r>
              <a:rPr kumimoji="1" lang="en-US" altLang="zh-CN" dirty="0"/>
              <a:t>mode.</a:t>
            </a:r>
          </a:p>
          <a:p>
            <a:r>
              <a:rPr kumimoji="1" lang="en-US" altLang="zh-CN" dirty="0"/>
              <a:t>In</a:t>
            </a:r>
            <a:r>
              <a:rPr kumimoji="1" lang="zh-CN" altLang="en-US" dirty="0"/>
              <a:t> </a:t>
            </a:r>
            <a:r>
              <a:rPr kumimoji="1" lang="en-US" altLang="zh-CN" dirty="0"/>
              <a:t>this</a:t>
            </a:r>
            <a:r>
              <a:rPr kumimoji="1" lang="zh-CN" altLang="en-US" dirty="0"/>
              <a:t> </a:t>
            </a:r>
            <a:r>
              <a:rPr kumimoji="1" lang="en-US" altLang="zh-CN" dirty="0"/>
              <a:t>mode,</a:t>
            </a:r>
            <a:r>
              <a:rPr kumimoji="1" lang="zh-CN" altLang="en-US" dirty="0"/>
              <a:t> </a:t>
            </a:r>
            <a:r>
              <a:rPr kumimoji="1" lang="en-US" altLang="zh-CN" dirty="0"/>
              <a:t>the</a:t>
            </a:r>
            <a:r>
              <a:rPr kumimoji="1" lang="zh-CN" altLang="en-US" dirty="0"/>
              <a:t> </a:t>
            </a:r>
            <a:r>
              <a:rPr kumimoji="1" lang="en-US" altLang="zh-CN" dirty="0"/>
              <a:t>system-</a:t>
            </a:r>
            <a:r>
              <a:rPr kumimoji="1" lang="en-US" altLang="zh-CN" dirty="0" err="1"/>
              <a:t>vTEE</a:t>
            </a:r>
            <a:r>
              <a:rPr kumimoji="1" lang="zh-CN" altLang="en-US" dirty="0"/>
              <a:t> </a:t>
            </a:r>
            <a:r>
              <a:rPr kumimoji="1" lang="en-US" altLang="zh-CN" dirty="0"/>
              <a:t>controls</a:t>
            </a:r>
            <a:r>
              <a:rPr kumimoji="1" lang="zh-CN" altLang="en-US" dirty="0"/>
              <a:t> </a:t>
            </a:r>
            <a:r>
              <a:rPr kumimoji="1" lang="en-US" altLang="zh-CN" dirty="0"/>
              <a:t>the</a:t>
            </a:r>
            <a:r>
              <a:rPr kumimoji="1" lang="zh-CN" altLang="en-US" dirty="0"/>
              <a:t> </a:t>
            </a:r>
            <a:r>
              <a:rPr kumimoji="1" lang="en-US" altLang="zh-CN" dirty="0"/>
              <a:t>device</a:t>
            </a:r>
            <a:r>
              <a:rPr kumimoji="1" lang="zh-CN" altLang="en-US" dirty="0"/>
              <a:t> </a:t>
            </a:r>
            <a:r>
              <a:rPr kumimoji="1" lang="en-US" altLang="zh-CN" dirty="0"/>
              <a:t>and</a:t>
            </a:r>
            <a:r>
              <a:rPr kumimoji="1" lang="zh-CN" altLang="en-US" dirty="0"/>
              <a:t> </a:t>
            </a:r>
            <a:r>
              <a:rPr kumimoji="1" lang="en-US" altLang="zh-CN" dirty="0"/>
              <a:t>offer</a:t>
            </a:r>
            <a:r>
              <a:rPr kumimoji="1" lang="zh-CN" altLang="en-US" dirty="0"/>
              <a:t> </a:t>
            </a:r>
            <a:r>
              <a:rPr kumimoji="1" lang="en-US" altLang="zh-CN" dirty="0"/>
              <a:t>services</a:t>
            </a:r>
            <a:r>
              <a:rPr kumimoji="1" lang="zh-CN" altLang="en-US" dirty="0"/>
              <a:t> </a:t>
            </a:r>
            <a:r>
              <a:rPr kumimoji="1" lang="en-US" altLang="zh-CN" dirty="0"/>
              <a:t>through</a:t>
            </a:r>
            <a:r>
              <a:rPr kumimoji="1" lang="zh-CN" altLang="en-US" dirty="0"/>
              <a:t> </a:t>
            </a:r>
            <a:r>
              <a:rPr kumimoji="1" lang="en-US" altLang="zh-CN" dirty="0"/>
              <a:t>some</a:t>
            </a:r>
            <a:r>
              <a:rPr kumimoji="1" lang="zh-CN" altLang="en-US" dirty="0"/>
              <a:t> </a:t>
            </a:r>
            <a:r>
              <a:rPr kumimoji="1" lang="en-US" altLang="zh-CN" dirty="0"/>
              <a:t>trusted</a:t>
            </a:r>
            <a:r>
              <a:rPr kumimoji="1" lang="zh-CN" altLang="en-US" dirty="0"/>
              <a:t> </a:t>
            </a:r>
            <a:r>
              <a:rPr kumimoji="1" lang="en-US" altLang="zh-CN" dirty="0"/>
              <a:t>applications.</a:t>
            </a:r>
          </a:p>
          <a:p>
            <a:r>
              <a:rPr kumimoji="1" lang="en-US" altLang="zh-CN" dirty="0"/>
              <a:t>For</a:t>
            </a:r>
            <a:r>
              <a:rPr kumimoji="1" lang="zh-CN" altLang="en-US" dirty="0"/>
              <a:t> </a:t>
            </a:r>
            <a:r>
              <a:rPr kumimoji="1" lang="en-US" altLang="zh-CN" dirty="0"/>
              <a:t>example,</a:t>
            </a:r>
            <a:r>
              <a:rPr kumimoji="1" lang="zh-CN" altLang="en-US" dirty="0"/>
              <a:t> </a:t>
            </a:r>
            <a:r>
              <a:rPr kumimoji="1" lang="en-US" altLang="zh-CN" dirty="0"/>
              <a:t>fingerprint</a:t>
            </a:r>
            <a:r>
              <a:rPr kumimoji="1" lang="zh-CN" altLang="en-US" dirty="0"/>
              <a:t> </a:t>
            </a:r>
            <a:r>
              <a:rPr kumimoji="1" lang="en-US" altLang="zh-CN" dirty="0"/>
              <a:t>scanner</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mostly</a:t>
            </a:r>
            <a:r>
              <a:rPr kumimoji="1" lang="zh-CN" altLang="en-US" dirty="0"/>
              <a:t> </a:t>
            </a:r>
            <a:r>
              <a:rPr kumimoji="1" lang="en-US" altLang="zh-CN" dirty="0"/>
              <a:t>common</a:t>
            </a:r>
            <a:r>
              <a:rPr kumimoji="1" lang="zh-CN" altLang="en-US" dirty="0"/>
              <a:t> </a:t>
            </a:r>
            <a:r>
              <a:rPr kumimoji="1" lang="en-US" altLang="zh-CN" dirty="0"/>
              <a:t>device</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phones.</a:t>
            </a:r>
          </a:p>
          <a:p>
            <a:r>
              <a:rPr kumimoji="1" lang="en-US" altLang="zh-CN" dirty="0"/>
              <a:t>The</a:t>
            </a:r>
            <a:r>
              <a:rPr kumimoji="1" lang="zh-CN" altLang="en-US" dirty="0"/>
              <a:t> </a:t>
            </a:r>
            <a:r>
              <a:rPr kumimoji="1" lang="en-US" altLang="zh-CN" dirty="0"/>
              <a:t>phone</a:t>
            </a:r>
            <a:r>
              <a:rPr kumimoji="1" lang="zh-CN" altLang="en-US" dirty="0"/>
              <a:t> </a:t>
            </a:r>
            <a:r>
              <a:rPr kumimoji="1" lang="en-US" altLang="zh-CN" dirty="0"/>
              <a:t>vender</a:t>
            </a:r>
            <a:r>
              <a:rPr kumimoji="1" lang="zh-CN" altLang="en-US" dirty="0"/>
              <a:t> </a:t>
            </a:r>
            <a:r>
              <a:rPr kumimoji="1" lang="en-US" altLang="zh-CN" dirty="0"/>
              <a:t>will</a:t>
            </a:r>
            <a:r>
              <a:rPr kumimoji="1" lang="zh-CN" altLang="en-US" dirty="0"/>
              <a:t> </a:t>
            </a:r>
            <a:r>
              <a:rPr kumimoji="1" lang="en-US" altLang="zh-CN" dirty="0"/>
              <a:t>have</a:t>
            </a:r>
            <a:r>
              <a:rPr kumimoji="1" lang="zh-CN" altLang="en-US" dirty="0"/>
              <a:t> </a:t>
            </a:r>
            <a:r>
              <a:rPr kumimoji="1" lang="en-US" altLang="zh-CN" dirty="0"/>
              <a:t>the</a:t>
            </a:r>
            <a:r>
              <a:rPr kumimoji="1" lang="zh-CN" altLang="en-US" dirty="0"/>
              <a:t> </a:t>
            </a:r>
            <a:r>
              <a:rPr kumimoji="1" lang="en-US" altLang="zh-CN" dirty="0"/>
              <a:t>driver,</a:t>
            </a:r>
            <a:r>
              <a:rPr kumimoji="1" lang="zh-CN" altLang="en-US" dirty="0"/>
              <a:t> </a:t>
            </a:r>
            <a:r>
              <a:rPr kumimoji="1" lang="en-US" altLang="zh-CN" dirty="0"/>
              <a:t>but</a:t>
            </a:r>
            <a:r>
              <a:rPr kumimoji="1" lang="zh-CN" altLang="en-US" dirty="0"/>
              <a:t> </a:t>
            </a:r>
            <a:r>
              <a:rPr kumimoji="1" lang="en-US" altLang="zh-CN" dirty="0"/>
              <a:t>a</a:t>
            </a:r>
            <a:r>
              <a:rPr kumimoji="1" lang="zh-CN" altLang="en-US" dirty="0"/>
              <a:t> </a:t>
            </a:r>
            <a:r>
              <a:rPr kumimoji="1" lang="en-US" altLang="zh-CN" dirty="0"/>
              <a:t>third</a:t>
            </a:r>
            <a:r>
              <a:rPr kumimoji="1" lang="zh-CN" altLang="en-US" dirty="0"/>
              <a:t> </a:t>
            </a:r>
            <a:r>
              <a:rPr kumimoji="1" lang="en-US" altLang="zh-CN" dirty="0"/>
              <a:t>party</a:t>
            </a:r>
            <a:r>
              <a:rPr kumimoji="1" lang="zh-CN" altLang="en-US" dirty="0"/>
              <a:t> </a:t>
            </a:r>
            <a:r>
              <a:rPr kumimoji="1" lang="en-US" altLang="zh-CN" dirty="0"/>
              <a:t>TEE</a:t>
            </a:r>
            <a:r>
              <a:rPr kumimoji="1" lang="zh-CN" altLang="en-US" dirty="0"/>
              <a:t> </a:t>
            </a:r>
            <a:r>
              <a:rPr kumimoji="1" lang="en-US" altLang="zh-CN" dirty="0"/>
              <a:t>is</a:t>
            </a:r>
            <a:r>
              <a:rPr kumimoji="1" lang="zh-CN" altLang="en-US" dirty="0"/>
              <a:t> </a:t>
            </a:r>
            <a:r>
              <a:rPr kumimoji="1" lang="en-US" altLang="zh-CN" dirty="0"/>
              <a:t>unlikely</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US" altLang="zh-CN" dirty="0"/>
              <a:t>one.</a:t>
            </a:r>
          </a:p>
          <a:p>
            <a:r>
              <a:rPr kumimoji="1" lang="en-US" altLang="zh-CN" dirty="0"/>
              <a:t>Thus,</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natural</a:t>
            </a:r>
            <a:r>
              <a:rPr kumimoji="1" lang="zh-CN" altLang="en-US" dirty="0"/>
              <a:t> </a:t>
            </a:r>
            <a:r>
              <a:rPr kumimoji="1" lang="en-US" altLang="zh-CN" dirty="0"/>
              <a:t>to</a:t>
            </a:r>
            <a:r>
              <a:rPr kumimoji="1" lang="zh-CN" altLang="en-US" dirty="0"/>
              <a:t> </a:t>
            </a:r>
            <a:r>
              <a:rPr kumimoji="1" lang="en-US" altLang="zh-CN" dirty="0"/>
              <a:t>invoke</a:t>
            </a:r>
            <a:r>
              <a:rPr kumimoji="1" lang="zh-CN" altLang="en-US" dirty="0"/>
              <a:t> </a:t>
            </a:r>
            <a:r>
              <a:rPr kumimoji="1" lang="en-US" altLang="zh-CN" dirty="0"/>
              <a:t>the</a:t>
            </a:r>
            <a:r>
              <a:rPr kumimoji="1" lang="zh-CN" altLang="en-US" dirty="0"/>
              <a:t> </a:t>
            </a:r>
            <a:r>
              <a:rPr kumimoji="1" lang="en-US" altLang="zh-CN" dirty="0"/>
              <a:t>service</a:t>
            </a:r>
            <a:r>
              <a:rPr kumimoji="1" lang="zh-CN" altLang="en-US" dirty="0"/>
              <a:t> </a:t>
            </a:r>
            <a:r>
              <a:rPr kumimoji="1" lang="en-US" altLang="zh-CN" dirty="0"/>
              <a:t>provided</a:t>
            </a:r>
            <a:r>
              <a:rPr kumimoji="1" lang="zh-CN" altLang="en-US" dirty="0"/>
              <a:t> </a:t>
            </a:r>
            <a:r>
              <a:rPr kumimoji="1" lang="en-US" altLang="zh-CN" dirty="0"/>
              <a:t>by</a:t>
            </a:r>
            <a:r>
              <a:rPr kumimoji="1" lang="zh-CN" altLang="en-US" dirty="0"/>
              <a:t> </a:t>
            </a:r>
            <a:r>
              <a:rPr kumimoji="1" lang="en-US" altLang="zh-CN" dirty="0"/>
              <a:t>the</a:t>
            </a:r>
            <a:r>
              <a:rPr kumimoji="1" lang="zh-CN" altLang="en-US" dirty="0"/>
              <a:t> </a:t>
            </a:r>
            <a:r>
              <a:rPr kumimoji="1" lang="en-US" altLang="zh-CN" dirty="0"/>
              <a:t>system-</a:t>
            </a:r>
            <a:r>
              <a:rPr kumimoji="1" lang="en-US" altLang="zh-CN" dirty="0" err="1"/>
              <a:t>vTEE</a:t>
            </a:r>
            <a:r>
              <a:rPr kumimoji="1" lang="zh-CN" altLang="en-US" dirty="0"/>
              <a:t> </a:t>
            </a:r>
            <a:r>
              <a:rPr kumimoji="1" lang="en-US" altLang="zh-CN" dirty="0"/>
              <a:t>to</a:t>
            </a:r>
            <a:r>
              <a:rPr kumimoji="1" lang="zh-CN" altLang="en-US" dirty="0"/>
              <a:t> </a:t>
            </a:r>
            <a:r>
              <a:rPr kumimoji="1" lang="en-US" altLang="zh-CN" dirty="0"/>
              <a:t>do</a:t>
            </a:r>
            <a:r>
              <a:rPr kumimoji="1" lang="zh-CN" altLang="en-US" dirty="0"/>
              <a:t> </a:t>
            </a:r>
            <a:r>
              <a:rPr kumimoji="1" lang="en-US" altLang="zh-CN" dirty="0"/>
              <a:t>the</a:t>
            </a:r>
            <a:r>
              <a:rPr kumimoji="1" lang="zh-CN" altLang="en-US" dirty="0"/>
              <a:t> </a:t>
            </a:r>
            <a:r>
              <a:rPr kumimoji="1" lang="en-US" altLang="zh-CN" dirty="0" err="1"/>
              <a:t>authtication</a:t>
            </a:r>
            <a:r>
              <a:rPr kumimoji="1" lang="en-US" altLang="zh-CN" dirty="0"/>
              <a:t>.</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91</a:t>
            </a:fld>
            <a:endParaRPr lang="zh-CN" altLang="en-US"/>
          </a:p>
        </p:txBody>
      </p:sp>
    </p:spTree>
    <p:extLst>
      <p:ext uri="{BB962C8B-B14F-4D97-AF65-F5344CB8AC3E}">
        <p14:creationId xmlns:p14="http://schemas.microsoft.com/office/powerpoint/2010/main" val="17664905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a:t>
            </a:r>
            <a:r>
              <a:rPr kumimoji="1" lang="zh-CN" altLang="en-US" dirty="0"/>
              <a:t> </a:t>
            </a:r>
            <a:r>
              <a:rPr kumimoji="1" lang="en-US" altLang="zh-CN" dirty="0"/>
              <a:t>second</a:t>
            </a:r>
            <a:r>
              <a:rPr kumimoji="1" lang="zh-CN" altLang="en-US" dirty="0"/>
              <a:t> </a:t>
            </a:r>
            <a:r>
              <a:rPr kumimoji="1" lang="en-US" altLang="zh-CN" dirty="0"/>
              <a:t>mode</a:t>
            </a:r>
            <a:r>
              <a:rPr kumimoji="1" lang="zh-CN" altLang="en-US" dirty="0"/>
              <a:t> </a:t>
            </a:r>
            <a:r>
              <a:rPr kumimoji="1" lang="en-US" altLang="zh-CN" dirty="0"/>
              <a:t>is</a:t>
            </a:r>
            <a:r>
              <a:rPr kumimoji="1" lang="zh-CN" altLang="en-US" dirty="0"/>
              <a:t> </a:t>
            </a:r>
            <a:r>
              <a:rPr kumimoji="1" lang="en-US" altLang="zh-CN" dirty="0"/>
              <a:t>frontend</a:t>
            </a:r>
            <a:r>
              <a:rPr kumimoji="1" lang="zh-CN" altLang="en-US" dirty="0"/>
              <a:t> </a:t>
            </a:r>
            <a:r>
              <a:rPr kumimoji="1" lang="en-US" altLang="zh-CN" dirty="0"/>
              <a:t>and</a:t>
            </a:r>
            <a:r>
              <a:rPr kumimoji="1" lang="zh-CN" altLang="en-US" dirty="0"/>
              <a:t> </a:t>
            </a:r>
            <a:r>
              <a:rPr kumimoji="1" lang="en-US" altLang="zh-CN" dirty="0"/>
              <a:t>backend</a:t>
            </a:r>
            <a:r>
              <a:rPr kumimoji="1" lang="zh-CN" altLang="en-US" dirty="0"/>
              <a:t> </a:t>
            </a:r>
            <a:r>
              <a:rPr kumimoji="1" lang="en-US" altLang="zh-CN" dirty="0"/>
              <a:t>driver</a:t>
            </a:r>
            <a:r>
              <a:rPr kumimoji="1" lang="zh-CN" altLang="en-US" dirty="0"/>
              <a:t> </a:t>
            </a:r>
            <a:r>
              <a:rPr kumimoji="1" lang="en-US" altLang="zh-CN" dirty="0"/>
              <a:t>mode.</a:t>
            </a:r>
          </a:p>
          <a:p>
            <a:r>
              <a:rPr kumimoji="1" lang="en-US" altLang="zh-CN" dirty="0"/>
              <a:t>In</a:t>
            </a:r>
            <a:r>
              <a:rPr kumimoji="1" lang="zh-CN" altLang="en-US" dirty="0"/>
              <a:t> </a:t>
            </a:r>
            <a:r>
              <a:rPr kumimoji="1" lang="en-US" altLang="zh-CN" dirty="0"/>
              <a:t>this</a:t>
            </a:r>
            <a:r>
              <a:rPr kumimoji="1" lang="zh-CN" altLang="en-US" dirty="0"/>
              <a:t> </a:t>
            </a:r>
            <a:r>
              <a:rPr kumimoji="1" lang="en-US" altLang="zh-CN" dirty="0"/>
              <a:t>mode,</a:t>
            </a:r>
            <a:r>
              <a:rPr kumimoji="1" lang="zh-CN" altLang="en-US" dirty="0"/>
              <a:t> </a:t>
            </a:r>
            <a:r>
              <a:rPr kumimoji="1" lang="en-US" altLang="zh-CN" dirty="0"/>
              <a:t>the</a:t>
            </a:r>
            <a:r>
              <a:rPr kumimoji="1" lang="zh-CN" altLang="en-US" dirty="0"/>
              <a:t> </a:t>
            </a:r>
            <a:r>
              <a:rPr kumimoji="1" lang="en-US" altLang="zh-CN" dirty="0"/>
              <a:t>system-</a:t>
            </a:r>
            <a:r>
              <a:rPr kumimoji="1" lang="en-US" altLang="zh-CN" dirty="0" err="1"/>
              <a:t>vTEE</a:t>
            </a:r>
            <a:r>
              <a:rPr kumimoji="1" lang="zh-CN" altLang="en-US" dirty="0"/>
              <a:t> </a:t>
            </a:r>
            <a:r>
              <a:rPr kumimoji="1" lang="en-US" altLang="zh-CN" dirty="0"/>
              <a:t>just</a:t>
            </a:r>
            <a:r>
              <a:rPr kumimoji="1" lang="zh-CN" altLang="en-US" dirty="0"/>
              <a:t> </a:t>
            </a:r>
            <a:r>
              <a:rPr kumimoji="1" lang="en-US" altLang="zh-CN" dirty="0"/>
              <a:t>delivers</a:t>
            </a:r>
            <a:r>
              <a:rPr kumimoji="1" lang="zh-CN" altLang="en-US" dirty="0"/>
              <a:t> </a:t>
            </a:r>
            <a:r>
              <a:rPr kumimoji="1" lang="en-US" altLang="zh-CN" dirty="0"/>
              <a:t>data</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device</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err="1"/>
              <a:t>vTEE</a:t>
            </a:r>
            <a:r>
              <a:rPr kumimoji="1" lang="en-US" altLang="zh-CN" dirty="0"/>
              <a:t>.</a:t>
            </a:r>
          </a:p>
          <a:p>
            <a:r>
              <a:rPr kumimoji="1" lang="en-US" altLang="zh-CN" dirty="0"/>
              <a:t>It</a:t>
            </a:r>
            <a:r>
              <a:rPr kumimoji="1" lang="zh-CN" altLang="en-US" dirty="0"/>
              <a:t> </a:t>
            </a:r>
            <a:r>
              <a:rPr kumimoji="1" lang="en-US" altLang="zh-CN" dirty="0"/>
              <a:t>does</a:t>
            </a:r>
            <a:r>
              <a:rPr kumimoji="1" lang="zh-CN" altLang="en-US" dirty="0"/>
              <a:t> </a:t>
            </a:r>
            <a:r>
              <a:rPr kumimoji="1" lang="en-US" altLang="zh-CN" dirty="0"/>
              <a:t>not</a:t>
            </a:r>
            <a:r>
              <a:rPr kumimoji="1" lang="zh-CN" altLang="en-US" dirty="0"/>
              <a:t> </a:t>
            </a:r>
            <a:r>
              <a:rPr kumimoji="1" lang="en-US" altLang="zh-CN" dirty="0"/>
              <a:t>have</a:t>
            </a:r>
            <a:r>
              <a:rPr kumimoji="1" lang="zh-CN" altLang="en-US" dirty="0"/>
              <a:t> </a:t>
            </a:r>
            <a:r>
              <a:rPr kumimoji="1" lang="en-US" altLang="zh-CN" dirty="0"/>
              <a:t>higher</a:t>
            </a:r>
            <a:r>
              <a:rPr kumimoji="1" lang="zh-CN" altLang="en-US" dirty="0"/>
              <a:t> </a:t>
            </a:r>
            <a:r>
              <a:rPr kumimoji="1" lang="en-US" altLang="zh-CN" dirty="0"/>
              <a:t>semantic</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data.</a:t>
            </a:r>
          </a:p>
          <a:p>
            <a:r>
              <a:rPr kumimoji="1" lang="en-US" altLang="zh-CN" dirty="0"/>
              <a:t>In</a:t>
            </a:r>
            <a:r>
              <a:rPr kumimoji="1" lang="zh-CN" altLang="en-US" dirty="0"/>
              <a:t> </a:t>
            </a:r>
            <a:r>
              <a:rPr kumimoji="1" lang="en-US" altLang="zh-CN" dirty="0"/>
              <a:t>this</a:t>
            </a:r>
            <a:r>
              <a:rPr kumimoji="1" lang="zh-CN" altLang="en-US" dirty="0"/>
              <a:t> </a:t>
            </a:r>
            <a:r>
              <a:rPr kumimoji="1" lang="en-US" altLang="zh-CN" dirty="0"/>
              <a:t>mode,</a:t>
            </a:r>
            <a:r>
              <a:rPr kumimoji="1" lang="zh-CN" altLang="en-US" dirty="0"/>
              <a:t> </a:t>
            </a:r>
            <a:r>
              <a:rPr kumimoji="1" lang="en-US" altLang="zh-CN" dirty="0"/>
              <a:t>the</a:t>
            </a:r>
            <a:r>
              <a:rPr kumimoji="1" lang="zh-CN" altLang="en-US" dirty="0"/>
              <a:t> </a:t>
            </a:r>
            <a:r>
              <a:rPr kumimoji="1" lang="en-US" altLang="zh-CN" dirty="0" err="1"/>
              <a:t>vTEE</a:t>
            </a:r>
            <a:r>
              <a:rPr kumimoji="1" lang="zh-CN" altLang="en-US" dirty="0"/>
              <a:t> </a:t>
            </a:r>
            <a:r>
              <a:rPr kumimoji="1" lang="en-US" altLang="zh-CN" dirty="0"/>
              <a:t>has</a:t>
            </a:r>
            <a:r>
              <a:rPr kumimoji="1" lang="zh-CN" altLang="en-US" dirty="0"/>
              <a:t> </a:t>
            </a:r>
            <a:r>
              <a:rPr kumimoji="1" lang="en-US" altLang="zh-CN" dirty="0"/>
              <a:t>less</a:t>
            </a:r>
            <a:r>
              <a:rPr kumimoji="1" lang="zh-CN" altLang="en-US" dirty="0"/>
              <a:t> </a:t>
            </a:r>
            <a:r>
              <a:rPr kumimoji="1" lang="en-US" altLang="zh-CN" dirty="0"/>
              <a:t>dependency</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system-</a:t>
            </a:r>
            <a:r>
              <a:rPr kumimoji="1" lang="en-US" altLang="zh-CN" dirty="0" err="1"/>
              <a:t>vTEE</a:t>
            </a:r>
            <a:r>
              <a:rPr kumimoji="1" lang="en-US" altLang="zh-CN" dirty="0"/>
              <a:t>.</a:t>
            </a:r>
          </a:p>
          <a:p>
            <a:r>
              <a:rPr kumimoji="1" lang="en-US" altLang="zh-CN" dirty="0"/>
              <a:t>It</a:t>
            </a:r>
            <a:r>
              <a:rPr kumimoji="1" lang="zh-CN" altLang="en-US" dirty="0"/>
              <a:t> </a:t>
            </a:r>
            <a:r>
              <a:rPr kumimoji="1" lang="en-US" altLang="zh-CN" dirty="0"/>
              <a:t>is</a:t>
            </a:r>
            <a:r>
              <a:rPr kumimoji="1" lang="zh-CN" altLang="en-US" dirty="0"/>
              <a:t> </a:t>
            </a:r>
            <a:r>
              <a:rPr kumimoji="1" lang="en-US" altLang="zh-CN" dirty="0"/>
              <a:t>suitable</a:t>
            </a:r>
            <a:r>
              <a:rPr kumimoji="1" lang="zh-CN" altLang="en-US" dirty="0"/>
              <a:t> </a:t>
            </a:r>
            <a:r>
              <a:rPr kumimoji="1" lang="en-US" altLang="zh-CN" dirty="0"/>
              <a:t>for</a:t>
            </a:r>
            <a:r>
              <a:rPr kumimoji="1" lang="zh-CN" altLang="en-US" dirty="0"/>
              <a:t> </a:t>
            </a:r>
            <a:r>
              <a:rPr kumimoji="1" lang="en-US" altLang="zh-CN" dirty="0"/>
              <a:t>peripherals</a:t>
            </a:r>
            <a:r>
              <a:rPr kumimoji="1" lang="zh-CN" altLang="en-US" dirty="0"/>
              <a:t> </a:t>
            </a:r>
            <a:r>
              <a:rPr kumimoji="1" lang="en-US" altLang="zh-CN" dirty="0"/>
              <a:t>like</a:t>
            </a:r>
            <a:r>
              <a:rPr kumimoji="1" lang="zh-CN" altLang="en-US" dirty="0"/>
              <a:t> </a:t>
            </a:r>
            <a:r>
              <a:rPr kumimoji="1" lang="en-US" altLang="zh-CN" dirty="0"/>
              <a:t>camera.</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92</a:t>
            </a:fld>
            <a:endParaRPr lang="zh-CN" altLang="en-US"/>
          </a:p>
        </p:txBody>
      </p:sp>
    </p:spTree>
    <p:extLst>
      <p:ext uri="{BB962C8B-B14F-4D97-AF65-F5344CB8AC3E}">
        <p14:creationId xmlns:p14="http://schemas.microsoft.com/office/powerpoint/2010/main" val="6015227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a:t>
            </a:r>
            <a:r>
              <a:rPr kumimoji="1" lang="zh-CN" altLang="en-US" dirty="0"/>
              <a:t> </a:t>
            </a:r>
            <a:r>
              <a:rPr kumimoji="1" lang="en-US" altLang="zh-CN" dirty="0"/>
              <a:t>third</a:t>
            </a:r>
            <a:r>
              <a:rPr kumimoji="1" lang="zh-CN" altLang="en-US" dirty="0"/>
              <a:t> </a:t>
            </a:r>
            <a:r>
              <a:rPr kumimoji="1" lang="en-US" altLang="zh-CN" dirty="0"/>
              <a:t>mode</a:t>
            </a:r>
            <a:r>
              <a:rPr kumimoji="1" lang="zh-CN" altLang="en-US" dirty="0"/>
              <a:t> </a:t>
            </a:r>
            <a:r>
              <a:rPr kumimoji="1" lang="en-US" altLang="zh-CN" dirty="0"/>
              <a:t>is</a:t>
            </a:r>
            <a:r>
              <a:rPr kumimoji="1" lang="zh-CN" altLang="en-US" dirty="0"/>
              <a:t> </a:t>
            </a:r>
            <a:r>
              <a:rPr kumimoji="1" lang="en-US" altLang="zh-CN" dirty="0"/>
              <a:t>passthrough</a:t>
            </a:r>
            <a:r>
              <a:rPr kumimoji="1" lang="zh-CN" altLang="en-US" dirty="0"/>
              <a:t> </a:t>
            </a:r>
            <a:r>
              <a:rPr kumimoji="1" lang="en-US" altLang="zh-CN" dirty="0"/>
              <a:t>mode.</a:t>
            </a:r>
          </a:p>
          <a:p>
            <a:r>
              <a:rPr kumimoji="1" lang="en-US" altLang="zh-CN" dirty="0"/>
              <a:t>In</a:t>
            </a:r>
            <a:r>
              <a:rPr kumimoji="1" lang="zh-CN" altLang="en-US" dirty="0"/>
              <a:t> </a:t>
            </a:r>
            <a:r>
              <a:rPr kumimoji="1" lang="en-US" altLang="zh-CN" dirty="0"/>
              <a:t>this</a:t>
            </a:r>
            <a:r>
              <a:rPr kumimoji="1" lang="zh-CN" altLang="en-US" dirty="0"/>
              <a:t> </a:t>
            </a:r>
            <a:r>
              <a:rPr kumimoji="1" lang="en-US" altLang="zh-CN" dirty="0"/>
              <a:t>mode,</a:t>
            </a:r>
            <a:r>
              <a:rPr kumimoji="1" lang="zh-CN" altLang="en-US" dirty="0"/>
              <a:t> </a:t>
            </a:r>
            <a:r>
              <a:rPr kumimoji="1" lang="en-US" altLang="zh-CN" dirty="0"/>
              <a:t>the</a:t>
            </a:r>
            <a:r>
              <a:rPr kumimoji="1" lang="zh-CN" altLang="en-US" dirty="0"/>
              <a:t> </a:t>
            </a:r>
            <a:r>
              <a:rPr kumimoji="1" lang="en-US" altLang="zh-CN" dirty="0"/>
              <a:t>device</a:t>
            </a:r>
            <a:r>
              <a:rPr kumimoji="1" lang="zh-CN" altLang="en-US" dirty="0"/>
              <a:t> </a:t>
            </a:r>
            <a:r>
              <a:rPr kumimoji="1" lang="en-US" altLang="zh-CN" dirty="0"/>
              <a:t>is</a:t>
            </a:r>
            <a:r>
              <a:rPr kumimoji="1" lang="zh-CN" altLang="en-US" dirty="0"/>
              <a:t> </a:t>
            </a:r>
            <a:r>
              <a:rPr kumimoji="1" lang="en-US" altLang="zh-CN" dirty="0"/>
              <a:t>controlled</a:t>
            </a:r>
            <a:r>
              <a:rPr kumimoji="1" lang="zh-CN" altLang="en-US" dirty="0"/>
              <a:t> </a:t>
            </a:r>
            <a:r>
              <a:rPr kumimoji="1" lang="en-US" altLang="zh-CN" dirty="0"/>
              <a:t>exclusively</a:t>
            </a:r>
            <a:r>
              <a:rPr kumimoji="1" lang="zh-CN" altLang="en-US" dirty="0"/>
              <a:t> </a:t>
            </a:r>
            <a:r>
              <a:rPr kumimoji="1" lang="en-US" altLang="zh-CN" dirty="0"/>
              <a:t>by</a:t>
            </a:r>
            <a:r>
              <a:rPr kumimoji="1" lang="zh-CN" altLang="en-US" dirty="0"/>
              <a:t> </a:t>
            </a:r>
            <a:r>
              <a:rPr kumimoji="1" lang="en-US" altLang="zh-CN" dirty="0"/>
              <a:t>the</a:t>
            </a:r>
            <a:r>
              <a:rPr kumimoji="1" lang="zh-CN" altLang="en-US" dirty="0"/>
              <a:t> </a:t>
            </a:r>
            <a:r>
              <a:rPr kumimoji="1" lang="en-US" altLang="zh-CN" dirty="0" err="1"/>
              <a:t>vTEE</a:t>
            </a:r>
            <a:r>
              <a:rPr kumimoji="1" lang="en-US" altLang="zh-CN" dirty="0"/>
              <a:t>.</a:t>
            </a:r>
          </a:p>
          <a:p>
            <a:r>
              <a:rPr kumimoji="1" lang="en-US" altLang="zh-CN" dirty="0"/>
              <a:t>It</a:t>
            </a:r>
            <a:r>
              <a:rPr kumimoji="1" lang="zh-CN" altLang="en-US" dirty="0"/>
              <a:t> </a:t>
            </a:r>
            <a:r>
              <a:rPr kumimoji="1" lang="en-US" altLang="zh-CN" dirty="0"/>
              <a:t>has</a:t>
            </a:r>
            <a:r>
              <a:rPr kumimoji="1" lang="zh-CN" altLang="en-US" dirty="0"/>
              <a:t> </a:t>
            </a:r>
            <a:r>
              <a:rPr kumimoji="1" lang="en-US" altLang="zh-CN" dirty="0"/>
              <a:t>no</a:t>
            </a:r>
            <a:r>
              <a:rPr kumimoji="1" lang="zh-CN" altLang="en-US" dirty="0"/>
              <a:t> </a:t>
            </a:r>
            <a:r>
              <a:rPr kumimoji="1" lang="en-US" altLang="zh-CN" dirty="0"/>
              <a:t>dependence</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system-</a:t>
            </a:r>
            <a:r>
              <a:rPr kumimoji="1" lang="en-US" altLang="zh-CN" dirty="0" err="1"/>
              <a:t>vTEE</a:t>
            </a:r>
            <a:r>
              <a:rPr kumimoji="1" lang="en-US" altLang="zh-CN" dirty="0"/>
              <a:t>,</a:t>
            </a:r>
            <a:r>
              <a:rPr kumimoji="1" lang="zh-CN" altLang="en-US" dirty="0"/>
              <a:t> </a:t>
            </a:r>
            <a:r>
              <a:rPr kumimoji="1" lang="en-US" altLang="zh-CN" dirty="0"/>
              <a:t>and</a:t>
            </a:r>
            <a:r>
              <a:rPr kumimoji="1" lang="zh-CN" altLang="en-US" dirty="0"/>
              <a:t> </a:t>
            </a:r>
            <a:r>
              <a:rPr kumimoji="1" lang="en-US" altLang="zh-CN" dirty="0"/>
              <a:t>is</a:t>
            </a:r>
            <a:r>
              <a:rPr kumimoji="1" lang="zh-CN" altLang="en-US" dirty="0"/>
              <a:t> </a:t>
            </a:r>
            <a:r>
              <a:rPr kumimoji="1" lang="en-US" altLang="zh-CN" dirty="0"/>
              <a:t>suitable</a:t>
            </a:r>
            <a:r>
              <a:rPr kumimoji="1" lang="zh-CN" altLang="en-US" dirty="0"/>
              <a:t> </a:t>
            </a:r>
            <a:r>
              <a:rPr kumimoji="1" lang="en-US" altLang="zh-CN" dirty="0"/>
              <a:t>for</a:t>
            </a:r>
            <a:r>
              <a:rPr kumimoji="1" lang="zh-CN" altLang="en-US" dirty="0"/>
              <a:t> </a:t>
            </a:r>
            <a:r>
              <a:rPr kumimoji="1" lang="en-US" altLang="zh-CN" dirty="0"/>
              <a:t>simple</a:t>
            </a:r>
            <a:r>
              <a:rPr kumimoji="1" lang="zh-CN" altLang="en-US" dirty="0"/>
              <a:t> </a:t>
            </a:r>
            <a:r>
              <a:rPr kumimoji="1" lang="en-US" altLang="zh-CN" dirty="0"/>
              <a:t>devices</a:t>
            </a:r>
            <a:r>
              <a:rPr kumimoji="1" lang="zh-CN" altLang="en-US" dirty="0"/>
              <a:t> </a:t>
            </a:r>
            <a:r>
              <a:rPr kumimoji="1" lang="en-US" altLang="zh-CN" dirty="0"/>
              <a:t>like</a:t>
            </a:r>
            <a:r>
              <a:rPr kumimoji="1" lang="zh-CN" altLang="en-US" dirty="0"/>
              <a:t> </a:t>
            </a:r>
            <a:r>
              <a:rPr kumimoji="1" lang="en-US" altLang="zh-CN" dirty="0"/>
              <a:t>RNG,</a:t>
            </a:r>
            <a:r>
              <a:rPr kumimoji="1" lang="zh-CN" altLang="en-US" dirty="0"/>
              <a:t> </a:t>
            </a:r>
            <a:r>
              <a:rPr kumimoji="1" lang="en-US" altLang="zh-CN" dirty="0"/>
              <a:t>since</a:t>
            </a:r>
            <a:r>
              <a:rPr kumimoji="1" lang="zh-CN" altLang="en-US" dirty="0"/>
              <a:t> </a:t>
            </a:r>
            <a:r>
              <a:rPr kumimoji="1" lang="en-US" altLang="zh-CN" dirty="0"/>
              <a:t>it</a:t>
            </a:r>
            <a:r>
              <a:rPr kumimoji="1" lang="zh-CN" altLang="en-US" dirty="0"/>
              <a:t> </a:t>
            </a:r>
            <a:r>
              <a:rPr kumimoji="1" lang="en-US" altLang="zh-CN" dirty="0"/>
              <a:t>requires</a:t>
            </a:r>
            <a:r>
              <a:rPr kumimoji="1" lang="zh-CN" altLang="en-US" dirty="0"/>
              <a:t> </a:t>
            </a:r>
            <a:r>
              <a:rPr kumimoji="1" lang="en-US" altLang="zh-CN" dirty="0"/>
              <a:t>the</a:t>
            </a:r>
            <a:r>
              <a:rPr kumimoji="1" lang="zh-CN" altLang="en-US" dirty="0"/>
              <a:t> </a:t>
            </a:r>
            <a:r>
              <a:rPr kumimoji="1" lang="en-US" altLang="zh-CN" dirty="0" err="1"/>
              <a:t>vTEE</a:t>
            </a:r>
            <a:r>
              <a:rPr kumimoji="1" lang="zh-CN" altLang="en-US" dirty="0"/>
              <a:t> </a:t>
            </a:r>
            <a:r>
              <a:rPr kumimoji="1" lang="en-US" altLang="zh-CN" dirty="0"/>
              <a:t>instance</a:t>
            </a:r>
            <a:r>
              <a:rPr kumimoji="1" lang="zh-CN" altLang="en-US" dirty="0"/>
              <a:t> </a:t>
            </a:r>
            <a:r>
              <a:rPr kumimoji="1" lang="en-US" altLang="zh-CN" dirty="0"/>
              <a:t>has</a:t>
            </a:r>
            <a:r>
              <a:rPr kumimoji="1" lang="zh-CN" altLang="en-US" dirty="0"/>
              <a:t> </a:t>
            </a:r>
            <a:r>
              <a:rPr kumimoji="1" lang="en-US" altLang="zh-CN" dirty="0"/>
              <a:t>the</a:t>
            </a:r>
            <a:r>
              <a:rPr kumimoji="1" lang="zh-CN" altLang="en-US" dirty="0"/>
              <a:t> </a:t>
            </a:r>
            <a:r>
              <a:rPr kumimoji="1" lang="en-US" altLang="zh-CN" dirty="0"/>
              <a:t>driver.</a:t>
            </a:r>
          </a:p>
          <a:p>
            <a:endParaRPr kumimoji="1" lang="en-US" altLang="zh-CN" dirty="0"/>
          </a:p>
          <a:p>
            <a:r>
              <a:rPr kumimoji="1" lang="en-US" altLang="zh-CN" dirty="0"/>
              <a:t>Here,</a:t>
            </a:r>
            <a:r>
              <a:rPr kumimoji="1" lang="zh-CN" altLang="en-US" dirty="0"/>
              <a:t> </a:t>
            </a:r>
            <a:r>
              <a:rPr kumimoji="1" lang="en-US" altLang="zh-CN" dirty="0"/>
              <a:t>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tradeoff</a:t>
            </a:r>
            <a:r>
              <a:rPr kumimoji="1" lang="zh-CN" altLang="en-US" dirty="0"/>
              <a:t> </a:t>
            </a:r>
            <a:r>
              <a:rPr kumimoji="1" lang="en-US" altLang="zh-CN" dirty="0"/>
              <a:t>between</a:t>
            </a:r>
            <a:r>
              <a:rPr kumimoji="1" lang="zh-CN" altLang="en-US" dirty="0"/>
              <a:t> </a:t>
            </a:r>
            <a:r>
              <a:rPr kumimoji="1" lang="en-US" altLang="zh-CN" dirty="0"/>
              <a:t>xxx.</a:t>
            </a:r>
          </a:p>
          <a:p>
            <a:r>
              <a:rPr kumimoji="1" lang="en-US" altLang="zh-CN" dirty="0"/>
              <a:t>The</a:t>
            </a:r>
            <a:r>
              <a:rPr kumimoji="1" lang="zh-CN" altLang="en-US" dirty="0"/>
              <a:t> </a:t>
            </a:r>
            <a:r>
              <a:rPr kumimoji="1" lang="en-US" altLang="zh-CN" dirty="0"/>
              <a:t>less</a:t>
            </a:r>
            <a:r>
              <a:rPr kumimoji="1" lang="zh-CN" altLang="en-US" dirty="0"/>
              <a:t> </a:t>
            </a:r>
            <a:r>
              <a:rPr kumimoji="1" lang="en-US" altLang="zh-CN" dirty="0"/>
              <a:t>dependency</a:t>
            </a:r>
            <a:r>
              <a:rPr kumimoji="1" lang="zh-CN" altLang="en-US" dirty="0"/>
              <a:t> </a:t>
            </a:r>
            <a:r>
              <a:rPr kumimoji="1" lang="en-US" altLang="zh-CN" dirty="0"/>
              <a:t>on</a:t>
            </a:r>
            <a:r>
              <a:rPr kumimoji="1" lang="zh-CN" altLang="en-US" dirty="0"/>
              <a:t> </a:t>
            </a:r>
            <a:r>
              <a:rPr kumimoji="1" lang="en-US" altLang="zh-CN" dirty="0"/>
              <a:t>system-</a:t>
            </a:r>
            <a:r>
              <a:rPr kumimoji="1" lang="en-US" altLang="zh-CN" dirty="0" err="1"/>
              <a:t>vTEE</a:t>
            </a:r>
            <a:r>
              <a:rPr kumimoji="1" lang="en-US" altLang="zh-CN" dirty="0"/>
              <a:t>,</a:t>
            </a:r>
            <a:r>
              <a:rPr kumimoji="1" lang="zh-CN" altLang="en-US" dirty="0"/>
              <a:t> </a:t>
            </a:r>
            <a:r>
              <a:rPr kumimoji="1" lang="en-US" altLang="zh-CN" dirty="0"/>
              <a:t>the</a:t>
            </a:r>
            <a:r>
              <a:rPr kumimoji="1" lang="zh-CN" altLang="en-US" dirty="0"/>
              <a:t> </a:t>
            </a:r>
            <a:r>
              <a:rPr kumimoji="1" lang="en-US" altLang="zh-CN" dirty="0"/>
              <a:t>more</a:t>
            </a:r>
            <a:r>
              <a:rPr kumimoji="1" lang="zh-CN" altLang="en-US" dirty="0"/>
              <a:t> </a:t>
            </a:r>
            <a:r>
              <a:rPr kumimoji="1" lang="en-US" altLang="zh-CN" dirty="0"/>
              <a:t>secure</a:t>
            </a:r>
            <a:r>
              <a:rPr kumimoji="1" lang="zh-CN" altLang="en-US" dirty="0"/>
              <a:t> </a:t>
            </a:r>
            <a:r>
              <a:rPr kumimoji="1" lang="en-US" altLang="zh-CN" dirty="0"/>
              <a:t>the</a:t>
            </a:r>
            <a:r>
              <a:rPr kumimoji="1" lang="zh-CN" altLang="en-US" dirty="0"/>
              <a:t> </a:t>
            </a:r>
            <a:r>
              <a:rPr kumimoji="1" lang="en-US" altLang="zh-CN" dirty="0"/>
              <a:t>system</a:t>
            </a:r>
            <a:r>
              <a:rPr kumimoji="1" lang="zh-CN" altLang="en-US" dirty="0"/>
              <a:t> </a:t>
            </a:r>
            <a:r>
              <a:rPr kumimoji="1" lang="en-US" altLang="zh-CN" dirty="0"/>
              <a:t>will</a:t>
            </a:r>
            <a:r>
              <a:rPr kumimoji="1" lang="zh-CN" altLang="en-US" dirty="0"/>
              <a:t> </a:t>
            </a:r>
            <a:r>
              <a:rPr kumimoji="1" lang="en-US" altLang="zh-CN" dirty="0"/>
              <a:t>be.</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93</a:t>
            </a:fld>
            <a:endParaRPr lang="zh-CN" altLang="en-US"/>
          </a:p>
        </p:txBody>
      </p:sp>
    </p:spTree>
    <p:extLst>
      <p:ext uri="{BB962C8B-B14F-4D97-AF65-F5344CB8AC3E}">
        <p14:creationId xmlns:p14="http://schemas.microsoft.com/office/powerpoint/2010/main" val="15219550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We</a:t>
            </a:r>
            <a:r>
              <a:rPr kumimoji="1" lang="zh-CN" altLang="en-US" dirty="0"/>
              <a:t> </a:t>
            </a:r>
            <a:r>
              <a:rPr kumimoji="1" lang="en-US" altLang="zh-CN" dirty="0"/>
              <a:t>have</a:t>
            </a:r>
            <a:r>
              <a:rPr kumimoji="1" lang="zh-CN" altLang="en-US" dirty="0"/>
              <a:t> </a:t>
            </a:r>
            <a:r>
              <a:rPr kumimoji="1" lang="en-US" altLang="zh-CN" dirty="0"/>
              <a:t>implemented</a:t>
            </a:r>
            <a:r>
              <a:rPr kumimoji="1" lang="zh-CN" altLang="en-US" dirty="0"/>
              <a:t> </a:t>
            </a:r>
            <a:r>
              <a:rPr kumimoji="1" lang="en-US" altLang="zh-CN" dirty="0" err="1"/>
              <a:t>TEEv</a:t>
            </a:r>
            <a:r>
              <a:rPr kumimoji="1" lang="zh-CN" altLang="en-US" dirty="0"/>
              <a:t> </a:t>
            </a:r>
            <a:r>
              <a:rPr kumimoji="1" lang="en-US" altLang="zh-CN" dirty="0"/>
              <a:t>on</a:t>
            </a:r>
            <a:r>
              <a:rPr kumimoji="1" lang="zh-CN" altLang="en-US" dirty="0"/>
              <a:t> </a:t>
            </a:r>
            <a:r>
              <a:rPr kumimoji="1" lang="en-US" altLang="zh-CN" dirty="0"/>
              <a:t>two</a:t>
            </a:r>
            <a:r>
              <a:rPr kumimoji="1" lang="zh-CN" altLang="en-US" dirty="0"/>
              <a:t> </a:t>
            </a:r>
            <a:r>
              <a:rPr kumimoji="1" lang="en-US" altLang="zh-CN" dirty="0"/>
              <a:t>platforms,</a:t>
            </a:r>
            <a:r>
              <a:rPr kumimoji="1" lang="zh-CN" altLang="en-US" dirty="0"/>
              <a:t> </a:t>
            </a:r>
            <a:r>
              <a:rPr kumimoji="1" lang="en-US" altLang="zh-CN" dirty="0"/>
              <a:t>one</a:t>
            </a:r>
            <a:r>
              <a:rPr kumimoji="1" lang="zh-CN" altLang="en-US" dirty="0"/>
              <a:t> </a:t>
            </a:r>
            <a:r>
              <a:rPr kumimoji="1" lang="en-US" altLang="zh-CN" dirty="0"/>
              <a:t>is</a:t>
            </a:r>
            <a:r>
              <a:rPr kumimoji="1" lang="zh-CN" altLang="en-US" dirty="0"/>
              <a:t> </a:t>
            </a:r>
            <a:r>
              <a:rPr kumimoji="1" lang="en-US" altLang="zh-CN" dirty="0"/>
              <a:t>xxx,</a:t>
            </a:r>
            <a:r>
              <a:rPr kumimoji="1" lang="zh-CN" altLang="en-US" dirty="0"/>
              <a:t> </a:t>
            </a:r>
            <a:r>
              <a:rPr kumimoji="1" lang="en-US" altLang="zh-CN" dirty="0"/>
              <a:t>the</a:t>
            </a:r>
            <a:r>
              <a:rPr kumimoji="1" lang="zh-CN" altLang="en-US" dirty="0"/>
              <a:t> </a:t>
            </a:r>
            <a:r>
              <a:rPr kumimoji="1" lang="en-US" altLang="zh-CN" dirty="0"/>
              <a:t>other</a:t>
            </a:r>
            <a:r>
              <a:rPr kumimoji="1" lang="zh-CN" altLang="en-US" dirty="0"/>
              <a:t> </a:t>
            </a:r>
            <a:r>
              <a:rPr kumimoji="1" lang="en-US" altLang="zh-CN" dirty="0"/>
              <a:t>is</a:t>
            </a:r>
            <a:r>
              <a:rPr kumimoji="1" lang="zh-CN" altLang="en-US" dirty="0"/>
              <a:t> </a:t>
            </a:r>
            <a:r>
              <a:rPr kumimoji="1" lang="en-US" altLang="zh-CN" dirty="0"/>
              <a:t>xxx.</a:t>
            </a:r>
          </a:p>
          <a:p>
            <a:r>
              <a:rPr kumimoji="1" lang="en-US" altLang="zh-CN" dirty="0"/>
              <a:t>The</a:t>
            </a:r>
            <a:r>
              <a:rPr kumimoji="1" lang="zh-CN" altLang="en-US" dirty="0"/>
              <a:t> </a:t>
            </a:r>
            <a:r>
              <a:rPr kumimoji="1" lang="en-US" altLang="zh-CN" dirty="0"/>
              <a:t>size</a:t>
            </a:r>
            <a:r>
              <a:rPr kumimoji="1" lang="zh-CN" altLang="en-US" dirty="0"/>
              <a:t> </a:t>
            </a:r>
            <a:r>
              <a:rPr kumimoji="1" lang="en-US" altLang="zh-CN" dirty="0"/>
              <a:t>of</a:t>
            </a:r>
            <a:r>
              <a:rPr kumimoji="1" lang="zh-CN" altLang="en-US" dirty="0"/>
              <a:t> </a:t>
            </a:r>
            <a:r>
              <a:rPr kumimoji="1" lang="en-US" altLang="zh-CN" dirty="0"/>
              <a:t>TEE-visor</a:t>
            </a:r>
            <a:r>
              <a:rPr kumimoji="1" lang="zh-CN" altLang="en-US" dirty="0"/>
              <a:t> </a:t>
            </a:r>
            <a:r>
              <a:rPr kumimoji="1" lang="en-US" altLang="zh-CN" dirty="0"/>
              <a:t>is</a:t>
            </a:r>
            <a:r>
              <a:rPr kumimoji="1" lang="zh-CN" altLang="en-US" dirty="0"/>
              <a:t> </a:t>
            </a:r>
            <a:r>
              <a:rPr kumimoji="1" lang="en-US" altLang="zh-CN" dirty="0"/>
              <a:t>around</a:t>
            </a:r>
            <a:r>
              <a:rPr kumimoji="1" lang="zh-CN" altLang="en-US" dirty="0"/>
              <a:t> </a:t>
            </a:r>
            <a:r>
              <a:rPr kumimoji="1" lang="en-US" altLang="zh-CN" dirty="0"/>
              <a:t>4200</a:t>
            </a:r>
            <a:r>
              <a:rPr kumimoji="1" lang="zh-CN" altLang="en-US" dirty="0"/>
              <a:t> </a:t>
            </a:r>
            <a:r>
              <a:rPr kumimoji="1" lang="en-US" altLang="zh-CN" dirty="0"/>
              <a:t>lines</a:t>
            </a:r>
            <a:r>
              <a:rPr kumimoji="1" lang="zh-CN" altLang="en-US" dirty="0"/>
              <a:t> </a:t>
            </a:r>
            <a:r>
              <a:rPr kumimoji="1" lang="en-US" altLang="zh-CN" dirty="0"/>
              <a:t>of</a:t>
            </a:r>
            <a:r>
              <a:rPr kumimoji="1" lang="zh-CN" altLang="en-US" dirty="0"/>
              <a:t> </a:t>
            </a:r>
            <a:r>
              <a:rPr kumimoji="1" lang="en-US" altLang="zh-CN" dirty="0"/>
              <a:t>code.</a:t>
            </a:r>
          </a:p>
          <a:p>
            <a:r>
              <a:rPr kumimoji="1" lang="en-US" altLang="zh-CN" dirty="0"/>
              <a:t>The</a:t>
            </a:r>
            <a:r>
              <a:rPr kumimoji="1" lang="zh-CN" altLang="en-US" dirty="0"/>
              <a:t> </a:t>
            </a:r>
            <a:r>
              <a:rPr kumimoji="1" lang="en-US" altLang="zh-CN" dirty="0"/>
              <a:t>TCB</a:t>
            </a:r>
            <a:r>
              <a:rPr kumimoji="1" lang="zh-CN" altLang="en-US" dirty="0"/>
              <a:t> </a:t>
            </a:r>
            <a:r>
              <a:rPr kumimoji="1" lang="en-US" altLang="zh-CN" dirty="0"/>
              <a:t>also</a:t>
            </a:r>
            <a:r>
              <a:rPr kumimoji="1" lang="zh-CN" altLang="en-US" dirty="0"/>
              <a:t> </a:t>
            </a:r>
            <a:r>
              <a:rPr kumimoji="1" lang="en-US" altLang="zh-CN" dirty="0"/>
              <a:t>includes</a:t>
            </a:r>
            <a:r>
              <a:rPr kumimoji="1" lang="zh-CN" altLang="en-US" dirty="0"/>
              <a:t> </a:t>
            </a:r>
            <a:r>
              <a:rPr kumimoji="1" lang="en-US" altLang="zh-CN" dirty="0"/>
              <a:t>system-</a:t>
            </a:r>
            <a:r>
              <a:rPr kumimoji="1" lang="en-US" altLang="zh-CN" dirty="0" err="1"/>
              <a:t>vTEE</a:t>
            </a:r>
            <a:r>
              <a:rPr kumimoji="1" lang="en-US" altLang="zh-CN" dirty="0"/>
              <a:t>,</a:t>
            </a:r>
            <a:r>
              <a:rPr kumimoji="1" lang="zh-CN" altLang="en-US" dirty="0"/>
              <a:t> </a:t>
            </a:r>
            <a:r>
              <a:rPr kumimoji="1" lang="en-US" altLang="zh-CN" dirty="0"/>
              <a:t>if</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used.</a:t>
            </a:r>
          </a:p>
          <a:p>
            <a:r>
              <a:rPr kumimoji="1" lang="en-US" altLang="zh-CN" dirty="0"/>
              <a:t>The</a:t>
            </a:r>
            <a:r>
              <a:rPr kumimoji="1" lang="zh-CN" altLang="en-US" dirty="0"/>
              <a:t> </a:t>
            </a:r>
            <a:r>
              <a:rPr kumimoji="1" lang="en-US" altLang="zh-CN" dirty="0"/>
              <a:t>porting</a:t>
            </a:r>
            <a:r>
              <a:rPr kumimoji="1" lang="zh-CN" altLang="en-US" dirty="0"/>
              <a:t> </a:t>
            </a:r>
            <a:r>
              <a:rPr kumimoji="1" lang="en-US" altLang="zh-CN" dirty="0"/>
              <a:t>effort</a:t>
            </a:r>
            <a:r>
              <a:rPr kumimoji="1" lang="zh-CN" altLang="en-US" dirty="0"/>
              <a:t> </a:t>
            </a:r>
            <a:r>
              <a:rPr kumimoji="1" lang="en-US" altLang="zh-CN" dirty="0"/>
              <a:t>is</a:t>
            </a:r>
            <a:r>
              <a:rPr kumimoji="1" lang="zh-CN" altLang="en-US" dirty="0"/>
              <a:t> </a:t>
            </a:r>
            <a:r>
              <a:rPr kumimoji="1" lang="en-US" altLang="zh-CN" dirty="0"/>
              <a:t>small.</a:t>
            </a:r>
          </a:p>
          <a:p>
            <a:r>
              <a:rPr kumimoji="1" lang="en-US" altLang="zh-CN" dirty="0"/>
              <a:t>It</a:t>
            </a:r>
            <a:r>
              <a:rPr kumimoji="1" lang="zh-CN" altLang="en-US" dirty="0"/>
              <a:t> </a:t>
            </a:r>
            <a:r>
              <a:rPr kumimoji="1" lang="en-US" altLang="zh-CN" dirty="0"/>
              <a:t>takes</a:t>
            </a:r>
            <a:r>
              <a:rPr kumimoji="1" lang="zh-CN" altLang="en-US" dirty="0"/>
              <a:t> </a:t>
            </a:r>
            <a:r>
              <a:rPr kumimoji="1" lang="en-US" altLang="zh-CN" dirty="0"/>
              <a:t>one</a:t>
            </a:r>
            <a:r>
              <a:rPr kumimoji="1" lang="zh-CN" altLang="en-US" dirty="0"/>
              <a:t> </a:t>
            </a:r>
            <a:r>
              <a:rPr kumimoji="1" lang="en-US" altLang="zh-CN" dirty="0"/>
              <a:t>developer</a:t>
            </a:r>
            <a:r>
              <a:rPr kumimoji="1" lang="zh-CN" altLang="en-US" dirty="0"/>
              <a:t> </a:t>
            </a:r>
            <a:r>
              <a:rPr kumimoji="1" lang="en-US" altLang="zh-CN" dirty="0"/>
              <a:t>3</a:t>
            </a:r>
            <a:r>
              <a:rPr kumimoji="1" lang="zh-CN" altLang="en-US" dirty="0"/>
              <a:t> </a:t>
            </a:r>
            <a:r>
              <a:rPr kumimoji="1" lang="en-US" altLang="zh-CN" dirty="0"/>
              <a:t>days</a:t>
            </a:r>
            <a:r>
              <a:rPr kumimoji="1" lang="zh-CN" altLang="en-US" dirty="0"/>
              <a:t> </a:t>
            </a:r>
            <a:r>
              <a:rPr kumimoji="1" lang="en-US" altLang="zh-CN" dirty="0"/>
              <a:t>to</a:t>
            </a:r>
            <a:r>
              <a:rPr kumimoji="1" lang="zh-CN" altLang="en-US" dirty="0"/>
              <a:t> </a:t>
            </a:r>
            <a:r>
              <a:rPr kumimoji="1" lang="en-US" altLang="zh-CN" dirty="0"/>
              <a:t>port</a:t>
            </a:r>
            <a:r>
              <a:rPr kumimoji="1" lang="zh-CN" altLang="en-US" dirty="0"/>
              <a:t> </a:t>
            </a:r>
            <a:r>
              <a:rPr kumimoji="1" lang="en-US" altLang="zh-CN" dirty="0"/>
              <a:t>each</a:t>
            </a:r>
            <a:r>
              <a:rPr kumimoji="1" lang="zh-CN" altLang="en-US" dirty="0"/>
              <a:t> </a:t>
            </a:r>
            <a:r>
              <a:rPr kumimoji="1" lang="en-US" altLang="zh-CN" dirty="0"/>
              <a:t>OS</a:t>
            </a:r>
            <a:r>
              <a:rPr kumimoji="1" lang="zh-CN" altLang="en-US" dirty="0"/>
              <a:t> </a:t>
            </a:r>
            <a:r>
              <a:rPr kumimoji="1" lang="en-US" altLang="zh-CN" dirty="0"/>
              <a:t>and</a:t>
            </a:r>
            <a:r>
              <a:rPr kumimoji="1" lang="zh-CN" altLang="en-US" dirty="0"/>
              <a:t> </a:t>
            </a:r>
            <a:r>
              <a:rPr kumimoji="1" lang="en-US" altLang="zh-CN" dirty="0"/>
              <a:t>change</a:t>
            </a:r>
            <a:r>
              <a:rPr kumimoji="1" lang="zh-CN" altLang="en-US" dirty="0"/>
              <a:t> </a:t>
            </a:r>
            <a:r>
              <a:rPr kumimoji="1" lang="en-US" altLang="zh-CN" dirty="0"/>
              <a:t>around</a:t>
            </a:r>
            <a:r>
              <a:rPr kumimoji="1" lang="zh-CN" altLang="en-US" dirty="0"/>
              <a:t> </a:t>
            </a:r>
            <a:r>
              <a:rPr kumimoji="1" lang="en-US" altLang="zh-CN" dirty="0"/>
              <a:t>300</a:t>
            </a:r>
            <a:r>
              <a:rPr kumimoji="1" lang="zh-CN" altLang="en-US" dirty="0"/>
              <a:t> </a:t>
            </a:r>
            <a:r>
              <a:rPr kumimoji="1" lang="en-US" altLang="zh-CN" dirty="0"/>
              <a:t>lines</a:t>
            </a:r>
            <a:r>
              <a:rPr kumimoji="1" lang="zh-CN" altLang="en-US" dirty="0"/>
              <a:t> </a:t>
            </a:r>
            <a:r>
              <a:rPr kumimoji="1" lang="en-US" altLang="zh-CN" dirty="0"/>
              <a:t>of</a:t>
            </a:r>
            <a:r>
              <a:rPr kumimoji="1" lang="zh-CN" altLang="en-US" dirty="0"/>
              <a:t> </a:t>
            </a:r>
            <a:r>
              <a:rPr kumimoji="1" lang="en-US" altLang="zh-CN" dirty="0"/>
              <a:t>code.</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94</a:t>
            </a:fld>
            <a:endParaRPr lang="zh-CN" altLang="en-US"/>
          </a:p>
        </p:txBody>
      </p:sp>
    </p:spTree>
    <p:extLst>
      <p:ext uri="{BB962C8B-B14F-4D97-AF65-F5344CB8AC3E}">
        <p14:creationId xmlns:p14="http://schemas.microsoft.com/office/powerpoint/2010/main" val="36774081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We</a:t>
            </a:r>
            <a:r>
              <a:rPr kumimoji="1" lang="zh-CN" altLang="en-US" dirty="0"/>
              <a:t> </a:t>
            </a:r>
            <a:r>
              <a:rPr kumimoji="1" lang="en-US" altLang="zh-CN" dirty="0"/>
              <a:t>evaluate</a:t>
            </a:r>
            <a:r>
              <a:rPr kumimoji="1" lang="zh-CN" altLang="en-US" dirty="0"/>
              <a:t> </a:t>
            </a:r>
            <a:r>
              <a:rPr kumimoji="1" lang="en-US" altLang="zh-CN" dirty="0"/>
              <a:t>the</a:t>
            </a:r>
            <a:r>
              <a:rPr kumimoji="1" lang="zh-CN" altLang="en-US" dirty="0"/>
              <a:t> </a:t>
            </a:r>
            <a:r>
              <a:rPr kumimoji="1" lang="en-US" altLang="zh-CN" dirty="0"/>
              <a:t>latency</a:t>
            </a:r>
            <a:r>
              <a:rPr kumimoji="1" lang="zh-CN" altLang="en-US" dirty="0"/>
              <a:t> </a:t>
            </a:r>
            <a:r>
              <a:rPr kumimoji="1" lang="en-US" altLang="zh-CN" dirty="0"/>
              <a:t>of</a:t>
            </a:r>
            <a:r>
              <a:rPr kumimoji="1" lang="zh-CN" altLang="en-US" dirty="0"/>
              <a:t> </a:t>
            </a:r>
            <a:r>
              <a:rPr kumimoji="1" lang="en-US" altLang="zh-CN" dirty="0"/>
              <a:t>TEE's</a:t>
            </a:r>
            <a:r>
              <a:rPr kumimoji="1" lang="zh-CN" altLang="en-US" dirty="0"/>
              <a:t> </a:t>
            </a:r>
            <a:r>
              <a:rPr kumimoji="1" lang="en-US" altLang="zh-CN" dirty="0"/>
              <a:t>service</a:t>
            </a:r>
            <a:r>
              <a:rPr kumimoji="1" lang="zh-CN" altLang="en-US" dirty="0"/>
              <a:t> </a:t>
            </a:r>
            <a:r>
              <a:rPr kumimoji="1" lang="en-US" altLang="zh-CN" dirty="0"/>
              <a:t>invocation.</a:t>
            </a:r>
          </a:p>
          <a:p>
            <a:r>
              <a:rPr kumimoji="1" lang="en-US" altLang="zh-CN" dirty="0"/>
              <a:t>Using</a:t>
            </a:r>
            <a:r>
              <a:rPr kumimoji="1" lang="zh-CN" altLang="en-US" dirty="0"/>
              <a:t> </a:t>
            </a:r>
            <a:r>
              <a:rPr kumimoji="1" lang="en-US" altLang="zh-CN" dirty="0" err="1"/>
              <a:t>TEEv</a:t>
            </a:r>
            <a:r>
              <a:rPr kumimoji="1" lang="en-US" altLang="zh-CN" dirty="0"/>
              <a:t>,</a:t>
            </a:r>
            <a:r>
              <a:rPr kumimoji="1" lang="zh-CN" altLang="en-US" dirty="0"/>
              <a:t> </a:t>
            </a:r>
            <a:r>
              <a:rPr kumimoji="1" lang="en-US" altLang="zh-CN" dirty="0"/>
              <a:t>if</a:t>
            </a:r>
            <a:r>
              <a:rPr kumimoji="1" lang="zh-CN" altLang="en-US" dirty="0"/>
              <a:t> </a:t>
            </a:r>
            <a:r>
              <a:rPr kumimoji="1" lang="en-US" altLang="zh-CN" dirty="0"/>
              <a:t>the</a:t>
            </a:r>
            <a:r>
              <a:rPr kumimoji="1" lang="zh-CN" altLang="en-US" dirty="0"/>
              <a:t> </a:t>
            </a:r>
            <a:r>
              <a:rPr kumimoji="1" lang="en-US" altLang="zh-CN" dirty="0"/>
              <a:t>TA</a:t>
            </a:r>
            <a:r>
              <a:rPr kumimoji="1" lang="zh-CN" altLang="en-US" dirty="0"/>
              <a:t> </a:t>
            </a:r>
            <a:r>
              <a:rPr kumimoji="1" lang="en-US" altLang="zh-CN" dirty="0"/>
              <a:t>has</a:t>
            </a:r>
            <a:r>
              <a:rPr kumimoji="1" lang="zh-CN" altLang="en-US" dirty="0"/>
              <a:t> </a:t>
            </a:r>
            <a:r>
              <a:rPr kumimoji="1" lang="en-US" altLang="zh-CN" dirty="0"/>
              <a:t>been</a:t>
            </a:r>
            <a:r>
              <a:rPr kumimoji="1" lang="zh-CN" altLang="en-US" dirty="0"/>
              <a:t> </a:t>
            </a:r>
            <a:r>
              <a:rPr kumimoji="1" lang="en-US" altLang="zh-CN" dirty="0"/>
              <a:t>loaded</a:t>
            </a:r>
            <a:r>
              <a:rPr kumimoji="1" lang="zh-CN" altLang="en-US" dirty="0"/>
              <a:t> </a:t>
            </a:r>
            <a:r>
              <a:rPr kumimoji="1" lang="en-US" altLang="zh-CN" dirty="0"/>
              <a:t>into</a:t>
            </a:r>
            <a:r>
              <a:rPr kumimoji="1" lang="zh-CN" altLang="en-US" dirty="0"/>
              <a:t> </a:t>
            </a:r>
            <a:r>
              <a:rPr kumimoji="1" lang="en-US" altLang="zh-CN" dirty="0"/>
              <a:t>memory,</a:t>
            </a:r>
            <a:r>
              <a:rPr kumimoji="1" lang="zh-CN" altLang="en-US" dirty="0"/>
              <a:t> </a:t>
            </a:r>
            <a:r>
              <a:rPr kumimoji="1" lang="en-US" altLang="zh-CN" dirty="0" err="1"/>
              <a:t>TEEv</a:t>
            </a:r>
            <a:r>
              <a:rPr kumimoji="1" lang="zh-CN" altLang="en-US" dirty="0"/>
              <a:t> </a:t>
            </a:r>
            <a:r>
              <a:rPr kumimoji="1" lang="en-US" altLang="zh-CN" dirty="0"/>
              <a:t>will</a:t>
            </a:r>
            <a:r>
              <a:rPr kumimoji="1" lang="zh-CN" altLang="en-US" dirty="0"/>
              <a:t> </a:t>
            </a:r>
            <a:r>
              <a:rPr kumimoji="1" lang="en-US" altLang="zh-CN" dirty="0"/>
              <a:t>add</a:t>
            </a:r>
            <a:r>
              <a:rPr kumimoji="1" lang="zh-CN" altLang="en-US" dirty="0"/>
              <a:t> </a:t>
            </a:r>
            <a:r>
              <a:rPr kumimoji="1" lang="en-US" altLang="zh-CN" dirty="0"/>
              <a:t>around</a:t>
            </a:r>
            <a:r>
              <a:rPr kumimoji="1" lang="zh-CN" altLang="en-US" dirty="0"/>
              <a:t> </a:t>
            </a:r>
            <a:r>
              <a:rPr kumimoji="1" lang="en-US" altLang="zh-CN" dirty="0"/>
              <a:t>100</a:t>
            </a:r>
            <a:r>
              <a:rPr kumimoji="1" lang="zh-CN" altLang="en-US" dirty="0"/>
              <a:t> </a:t>
            </a:r>
            <a:r>
              <a:rPr kumimoji="1" lang="en-US" altLang="zh-CN" dirty="0" err="1"/>
              <a:t>ms</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latency.</a:t>
            </a:r>
          </a:p>
          <a:p>
            <a:r>
              <a:rPr kumimoji="1" lang="en-US" altLang="zh-CN" dirty="0"/>
              <a:t>If</a:t>
            </a:r>
            <a:r>
              <a:rPr kumimoji="1" lang="zh-CN" altLang="en-US" dirty="0"/>
              <a:t> </a:t>
            </a:r>
            <a:r>
              <a:rPr kumimoji="1" lang="en-US" altLang="zh-CN" dirty="0"/>
              <a:t>the</a:t>
            </a:r>
            <a:r>
              <a:rPr kumimoji="1" lang="zh-CN" altLang="en-US" dirty="0"/>
              <a:t> </a:t>
            </a:r>
            <a:r>
              <a:rPr kumimoji="1" lang="en-US" altLang="zh-CN" dirty="0"/>
              <a:t>TA</a:t>
            </a:r>
            <a:r>
              <a:rPr kumimoji="1" lang="zh-CN" altLang="en-US" dirty="0"/>
              <a:t> </a:t>
            </a:r>
            <a:r>
              <a:rPr kumimoji="1" lang="en-US" altLang="zh-CN" dirty="0"/>
              <a:t>is</a:t>
            </a:r>
            <a:r>
              <a:rPr kumimoji="1" lang="zh-CN" altLang="en-US" dirty="0"/>
              <a:t> </a:t>
            </a:r>
            <a:r>
              <a:rPr kumimoji="1" lang="en-US" altLang="zh-CN" dirty="0"/>
              <a:t>on</a:t>
            </a:r>
            <a:r>
              <a:rPr kumimoji="1" lang="zh-CN" altLang="en-US" dirty="0"/>
              <a:t> </a:t>
            </a:r>
            <a:r>
              <a:rPr kumimoji="1" lang="en-US" altLang="zh-CN" dirty="0"/>
              <a:t>disk,</a:t>
            </a:r>
            <a:r>
              <a:rPr kumimoji="1" lang="zh-CN" altLang="en-US" dirty="0"/>
              <a:t> </a:t>
            </a:r>
            <a:r>
              <a:rPr kumimoji="1" lang="en-US" altLang="zh-CN" dirty="0" err="1"/>
              <a:t>TEEv</a:t>
            </a:r>
            <a:r>
              <a:rPr kumimoji="1" lang="zh-CN" altLang="en-US" dirty="0"/>
              <a:t> </a:t>
            </a:r>
            <a:r>
              <a:rPr kumimoji="1" lang="en-US" altLang="zh-CN" dirty="0"/>
              <a:t>will</a:t>
            </a:r>
            <a:r>
              <a:rPr kumimoji="1" lang="zh-CN" altLang="en-US" dirty="0"/>
              <a:t> </a:t>
            </a:r>
            <a:r>
              <a:rPr kumimoji="1" lang="en-US" altLang="zh-CN" dirty="0"/>
              <a:t>add</a:t>
            </a:r>
            <a:r>
              <a:rPr kumimoji="1" lang="zh-CN" altLang="en-US" dirty="0"/>
              <a:t> </a:t>
            </a:r>
            <a:r>
              <a:rPr kumimoji="1" lang="en-US" altLang="zh-CN" dirty="0"/>
              <a:t>around</a:t>
            </a:r>
            <a:r>
              <a:rPr kumimoji="1" lang="zh-CN" altLang="en-US" dirty="0"/>
              <a:t> </a:t>
            </a:r>
            <a:r>
              <a:rPr kumimoji="1" lang="en-US" altLang="zh-CN" dirty="0"/>
              <a:t>150</a:t>
            </a:r>
            <a:r>
              <a:rPr kumimoji="1" lang="zh-CN" altLang="en-US" dirty="0"/>
              <a:t> </a:t>
            </a:r>
            <a:r>
              <a:rPr kumimoji="1" lang="en-US" altLang="zh-CN" dirty="0" err="1"/>
              <a:t>ms.</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95</a:t>
            </a:fld>
            <a:endParaRPr lang="zh-CN" altLang="en-US"/>
          </a:p>
        </p:txBody>
      </p:sp>
    </p:spTree>
    <p:extLst>
      <p:ext uri="{BB962C8B-B14F-4D97-AF65-F5344CB8AC3E}">
        <p14:creationId xmlns:p14="http://schemas.microsoft.com/office/powerpoint/2010/main" val="29322728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We</a:t>
            </a:r>
            <a:r>
              <a:rPr kumimoji="1" lang="zh-CN" altLang="en-US" dirty="0"/>
              <a:t> </a:t>
            </a:r>
            <a:r>
              <a:rPr kumimoji="1" lang="en-US" altLang="zh-CN" dirty="0"/>
              <a:t>also</a:t>
            </a:r>
            <a:r>
              <a:rPr kumimoji="1" lang="zh-CN" altLang="en-US" dirty="0"/>
              <a:t> </a:t>
            </a:r>
            <a:r>
              <a:rPr kumimoji="1" lang="en-US" altLang="zh-CN" dirty="0"/>
              <a:t>evaluate</a:t>
            </a:r>
            <a:r>
              <a:rPr kumimoji="1" lang="zh-CN" altLang="en-US" dirty="0"/>
              <a:t> </a:t>
            </a:r>
            <a:r>
              <a:rPr kumimoji="1" lang="en-US" altLang="zh-CN" dirty="0"/>
              <a:t>the</a:t>
            </a:r>
            <a:r>
              <a:rPr kumimoji="1" lang="zh-CN" altLang="en-US" dirty="0"/>
              <a:t> </a:t>
            </a:r>
            <a:r>
              <a:rPr kumimoji="1" lang="en-US" altLang="zh-CN" dirty="0"/>
              <a:t>context</a:t>
            </a:r>
            <a:r>
              <a:rPr kumimoji="1" lang="zh-CN" altLang="en-US" dirty="0"/>
              <a:t> </a:t>
            </a:r>
            <a:r>
              <a:rPr kumimoji="1" lang="en-US" altLang="zh-CN" dirty="0"/>
              <a:t>switch</a:t>
            </a:r>
            <a:r>
              <a:rPr kumimoji="1" lang="zh-CN" altLang="en-US" dirty="0"/>
              <a:t> </a:t>
            </a:r>
            <a:r>
              <a:rPr kumimoji="1" lang="en-US" altLang="zh-CN" dirty="0"/>
              <a:t>latency.</a:t>
            </a:r>
          </a:p>
          <a:p>
            <a:r>
              <a:rPr kumimoji="1" lang="en-US" altLang="zh-CN" dirty="0"/>
              <a:t>It</a:t>
            </a:r>
            <a:r>
              <a:rPr kumimoji="1" lang="zh-CN" altLang="en-US" dirty="0"/>
              <a:t> </a:t>
            </a:r>
            <a:r>
              <a:rPr kumimoji="1" lang="en-US" altLang="zh-CN" dirty="0"/>
              <a:t>takes</a:t>
            </a:r>
            <a:r>
              <a:rPr kumimoji="1" lang="zh-CN" altLang="en-US" dirty="0"/>
              <a:t> </a:t>
            </a:r>
            <a:r>
              <a:rPr kumimoji="1" lang="en-US" altLang="zh-CN" dirty="0"/>
              <a:t>around</a:t>
            </a:r>
            <a:r>
              <a:rPr kumimoji="1" lang="zh-CN" altLang="en-US" dirty="0"/>
              <a:t> </a:t>
            </a:r>
            <a:r>
              <a:rPr kumimoji="1" lang="en-US" altLang="zh-CN" dirty="0"/>
              <a:t>10</a:t>
            </a:r>
            <a:r>
              <a:rPr kumimoji="1" lang="zh-CN" altLang="en-US" dirty="0"/>
              <a:t> </a:t>
            </a:r>
            <a:r>
              <a:rPr kumimoji="1" lang="en-US" altLang="zh-CN" dirty="0" err="1"/>
              <a:t>ms</a:t>
            </a:r>
            <a:r>
              <a:rPr kumimoji="1" lang="zh-CN" altLang="en-US" dirty="0"/>
              <a:t> </a:t>
            </a:r>
            <a:r>
              <a:rPr kumimoji="1" lang="en-US" altLang="zh-CN" dirty="0"/>
              <a:t>to</a:t>
            </a:r>
            <a:r>
              <a:rPr kumimoji="1" lang="zh-CN" altLang="en-US" dirty="0"/>
              <a:t> </a:t>
            </a:r>
            <a:r>
              <a:rPr kumimoji="1" lang="en-US" altLang="zh-CN" dirty="0"/>
              <a:t>switch</a:t>
            </a:r>
            <a:r>
              <a:rPr kumimoji="1" lang="zh-CN" altLang="en-US" dirty="0"/>
              <a:t> </a:t>
            </a:r>
            <a:r>
              <a:rPr kumimoji="1" lang="en-US" altLang="zh-CN" dirty="0"/>
              <a:t>between</a:t>
            </a:r>
            <a:r>
              <a:rPr kumimoji="1" lang="zh-CN" altLang="en-US" dirty="0"/>
              <a:t> </a:t>
            </a:r>
            <a:r>
              <a:rPr kumimoji="1" lang="en-US" altLang="zh-CN" dirty="0"/>
              <a:t>TAs</a:t>
            </a:r>
            <a:r>
              <a:rPr kumimoji="1" lang="zh-CN" altLang="en-US" dirty="0"/>
              <a:t> </a:t>
            </a:r>
            <a:r>
              <a:rPr kumimoji="1" lang="en-US" altLang="zh-CN" dirty="0"/>
              <a:t>within</a:t>
            </a:r>
            <a:r>
              <a:rPr kumimoji="1" lang="zh-CN" altLang="en-US" dirty="0"/>
              <a:t> </a:t>
            </a:r>
            <a:r>
              <a:rPr kumimoji="1" lang="en-US" altLang="zh-CN" dirty="0"/>
              <a:t>the</a:t>
            </a:r>
            <a:r>
              <a:rPr kumimoji="1" lang="zh-CN" altLang="en-US" dirty="0"/>
              <a:t> </a:t>
            </a:r>
            <a:r>
              <a:rPr kumimoji="1" lang="en-US" altLang="zh-CN" dirty="0"/>
              <a:t>same</a:t>
            </a:r>
            <a:r>
              <a:rPr kumimoji="1" lang="zh-CN" altLang="en-US" dirty="0"/>
              <a:t> </a:t>
            </a:r>
            <a:r>
              <a:rPr kumimoji="1" lang="en-US" altLang="zh-CN" dirty="0" err="1"/>
              <a:t>vTEE</a:t>
            </a:r>
            <a:r>
              <a:rPr kumimoji="1" lang="en-US" altLang="zh-CN" dirty="0"/>
              <a:t>,</a:t>
            </a:r>
            <a:r>
              <a:rPr kumimoji="1" lang="zh-CN" altLang="en-US" dirty="0"/>
              <a:t> </a:t>
            </a:r>
            <a:r>
              <a:rPr kumimoji="1" lang="en-US" altLang="zh-CN" dirty="0"/>
              <a:t>and</a:t>
            </a:r>
            <a:r>
              <a:rPr kumimoji="1" lang="zh-CN" altLang="en-US" dirty="0"/>
              <a:t> </a:t>
            </a:r>
            <a:r>
              <a:rPr kumimoji="1" lang="en-US" altLang="zh-CN" dirty="0"/>
              <a:t>16ms</a:t>
            </a:r>
            <a:r>
              <a:rPr kumimoji="1" lang="zh-CN" altLang="en-US" dirty="0"/>
              <a:t> </a:t>
            </a:r>
            <a:r>
              <a:rPr kumimoji="1" lang="en-US" altLang="zh-CN" dirty="0"/>
              <a:t>between</a:t>
            </a:r>
            <a:r>
              <a:rPr kumimoji="1" lang="zh-CN" altLang="en-US" dirty="0"/>
              <a:t> </a:t>
            </a:r>
            <a:r>
              <a:rPr kumimoji="1" lang="en-US" altLang="zh-CN" dirty="0"/>
              <a:t>TAs</a:t>
            </a:r>
            <a:r>
              <a:rPr kumimoji="1" lang="zh-CN" altLang="en-US" dirty="0"/>
              <a:t> </a:t>
            </a:r>
            <a:r>
              <a:rPr kumimoji="1" lang="en-US" altLang="zh-CN" dirty="0"/>
              <a:t>on</a:t>
            </a:r>
            <a:r>
              <a:rPr kumimoji="1" lang="zh-CN" altLang="en-US" dirty="0"/>
              <a:t> </a:t>
            </a:r>
            <a:r>
              <a:rPr kumimoji="1" lang="en-US" altLang="zh-CN" dirty="0"/>
              <a:t>different</a:t>
            </a:r>
            <a:r>
              <a:rPr kumimoji="1" lang="zh-CN" altLang="en-US" dirty="0"/>
              <a:t> </a:t>
            </a:r>
            <a:r>
              <a:rPr kumimoji="1" lang="en-US" altLang="zh-CN" dirty="0" err="1"/>
              <a:t>vTEE</a:t>
            </a:r>
            <a:r>
              <a:rPr kumimoji="1" lang="en-US" altLang="zh-CN" dirty="0"/>
              <a:t>.</a:t>
            </a:r>
          </a:p>
          <a:p>
            <a:r>
              <a:rPr kumimoji="1" lang="en-US" altLang="zh-CN" dirty="0"/>
              <a:t>The</a:t>
            </a:r>
            <a:r>
              <a:rPr kumimoji="1" lang="zh-CN" altLang="en-US" dirty="0"/>
              <a:t> </a:t>
            </a:r>
            <a:r>
              <a:rPr kumimoji="1" lang="en-US" altLang="zh-CN" dirty="0"/>
              <a:t>switch</a:t>
            </a:r>
            <a:r>
              <a:rPr kumimoji="1" lang="zh-CN" altLang="en-US" dirty="0"/>
              <a:t> </a:t>
            </a:r>
            <a:r>
              <a:rPr kumimoji="1" lang="en-US" altLang="zh-CN" dirty="0"/>
              <a:t>between</a:t>
            </a:r>
            <a:r>
              <a:rPr kumimoji="1" lang="zh-CN" altLang="en-US" dirty="0"/>
              <a:t> </a:t>
            </a:r>
            <a:r>
              <a:rPr kumimoji="1" lang="en-US" altLang="zh-CN" dirty="0" err="1"/>
              <a:t>vTEE</a:t>
            </a:r>
            <a:r>
              <a:rPr kumimoji="1" lang="zh-CN" altLang="en-US" dirty="0"/>
              <a:t> </a:t>
            </a:r>
            <a:r>
              <a:rPr kumimoji="1" lang="en-US" altLang="zh-CN" dirty="0"/>
              <a:t>and</a:t>
            </a:r>
            <a:r>
              <a:rPr kumimoji="1" lang="zh-CN" altLang="en-US" dirty="0"/>
              <a:t> </a:t>
            </a:r>
            <a:r>
              <a:rPr kumimoji="1" lang="en-US" altLang="zh-CN" dirty="0"/>
              <a:t>TEE-visor</a:t>
            </a:r>
            <a:r>
              <a:rPr kumimoji="1" lang="zh-CN" altLang="en-US" dirty="0"/>
              <a:t> </a:t>
            </a:r>
            <a:r>
              <a:rPr kumimoji="1" lang="en-US" altLang="zh-CN" dirty="0"/>
              <a:t>is</a:t>
            </a:r>
            <a:r>
              <a:rPr kumimoji="1" lang="zh-CN" altLang="en-US" dirty="0"/>
              <a:t> </a:t>
            </a:r>
            <a:r>
              <a:rPr kumimoji="1" lang="en-US" altLang="zh-CN" dirty="0"/>
              <a:t>around</a:t>
            </a:r>
            <a:r>
              <a:rPr kumimoji="1" lang="zh-CN" altLang="en-US" dirty="0"/>
              <a:t> </a:t>
            </a:r>
            <a:r>
              <a:rPr kumimoji="1" lang="en-US" altLang="zh-CN" dirty="0"/>
              <a:t>0.2ms.</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96</a:t>
            </a:fld>
            <a:endParaRPr lang="zh-CN" altLang="en-US"/>
          </a:p>
        </p:txBody>
      </p:sp>
    </p:spTree>
    <p:extLst>
      <p:ext uri="{BB962C8B-B14F-4D97-AF65-F5344CB8AC3E}">
        <p14:creationId xmlns:p14="http://schemas.microsoft.com/office/powerpoint/2010/main" val="7569543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We</a:t>
            </a:r>
            <a:r>
              <a:rPr kumimoji="1" lang="zh-CN" altLang="en-US" dirty="0"/>
              <a:t> </a:t>
            </a:r>
            <a:r>
              <a:rPr kumimoji="1" lang="en-US" altLang="zh-CN" dirty="0"/>
              <a:t>also</a:t>
            </a:r>
            <a:r>
              <a:rPr kumimoji="1" lang="zh-CN" altLang="en-US" dirty="0"/>
              <a:t> </a:t>
            </a:r>
            <a:r>
              <a:rPr kumimoji="1" lang="en-US" altLang="zh-CN" dirty="0"/>
              <a:t>did</a:t>
            </a:r>
            <a:r>
              <a:rPr kumimoji="1" lang="zh-CN" altLang="en-US" dirty="0"/>
              <a:t> </a:t>
            </a:r>
            <a:r>
              <a:rPr kumimoji="1" lang="en-US" altLang="zh-CN" dirty="0"/>
              <a:t>a</a:t>
            </a:r>
            <a:r>
              <a:rPr kumimoji="1" lang="zh-CN" altLang="en-US" dirty="0"/>
              <a:t> </a:t>
            </a:r>
            <a:r>
              <a:rPr kumimoji="1" lang="en-US" altLang="zh-CN" dirty="0"/>
              <a:t>macro</a:t>
            </a:r>
            <a:r>
              <a:rPr kumimoji="1" lang="zh-CN" altLang="en-US" dirty="0"/>
              <a:t> </a:t>
            </a:r>
            <a:r>
              <a:rPr kumimoji="1" lang="en-US" altLang="zh-CN" dirty="0"/>
              <a:t>benchmark,</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a</a:t>
            </a:r>
            <a:r>
              <a:rPr kumimoji="1" lang="zh-CN" altLang="en-US" dirty="0"/>
              <a:t> </a:t>
            </a:r>
            <a:r>
              <a:rPr kumimoji="1" lang="en-US" altLang="zh-CN" dirty="0"/>
              <a:t>case</a:t>
            </a:r>
            <a:r>
              <a:rPr kumimoji="1" lang="zh-CN" altLang="en-US" dirty="0"/>
              <a:t> </a:t>
            </a:r>
            <a:r>
              <a:rPr kumimoji="1" lang="en-US" altLang="zh-CN" dirty="0"/>
              <a:t>study.</a:t>
            </a:r>
          </a:p>
          <a:p>
            <a:r>
              <a:rPr kumimoji="1" lang="en-US" altLang="zh-CN" dirty="0"/>
              <a:t>We</a:t>
            </a:r>
            <a:r>
              <a:rPr kumimoji="1" lang="zh-CN" altLang="en-US" dirty="0"/>
              <a:t> </a:t>
            </a:r>
            <a:r>
              <a:rPr kumimoji="1" lang="en-US" altLang="zh-CN" dirty="0"/>
              <a:t>deploy</a:t>
            </a:r>
            <a:r>
              <a:rPr kumimoji="1" lang="zh-CN" altLang="en-US" dirty="0"/>
              <a:t> </a:t>
            </a:r>
            <a:r>
              <a:rPr kumimoji="1" lang="en-US" altLang="zh-CN" dirty="0"/>
              <a:t>6</a:t>
            </a:r>
            <a:r>
              <a:rPr kumimoji="1" lang="zh-CN" altLang="en-US" dirty="0"/>
              <a:t> </a:t>
            </a:r>
            <a:r>
              <a:rPr kumimoji="1" lang="en-US" altLang="zh-CN" dirty="0"/>
              <a:t>TAs</a:t>
            </a:r>
            <a:r>
              <a:rPr kumimoji="1" lang="zh-CN" altLang="en-US" dirty="0"/>
              <a:t> </a:t>
            </a:r>
            <a:r>
              <a:rPr kumimoji="1" lang="en-US" altLang="zh-CN" dirty="0"/>
              <a:t>in</a:t>
            </a:r>
            <a:r>
              <a:rPr kumimoji="1" lang="zh-CN" altLang="en-US" dirty="0"/>
              <a:t> </a:t>
            </a:r>
            <a:r>
              <a:rPr kumimoji="1" lang="en-US" altLang="zh-CN" dirty="0"/>
              <a:t>3</a:t>
            </a:r>
            <a:r>
              <a:rPr kumimoji="1" lang="zh-CN" altLang="en-US" dirty="0"/>
              <a:t> </a:t>
            </a:r>
            <a:r>
              <a:rPr kumimoji="1" lang="en-US" altLang="zh-CN" dirty="0" err="1"/>
              <a:t>vTEE</a:t>
            </a:r>
            <a:r>
              <a:rPr kumimoji="1" lang="zh-CN" altLang="en-US" dirty="0"/>
              <a:t> </a:t>
            </a:r>
            <a:r>
              <a:rPr kumimoji="1" lang="en-US" altLang="zh-CN" dirty="0"/>
              <a:t>instances.</a:t>
            </a:r>
          </a:p>
          <a:p>
            <a:r>
              <a:rPr kumimoji="1" lang="en-US" altLang="zh-CN" dirty="0"/>
              <a:t>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FP</a:t>
            </a:r>
            <a:r>
              <a:rPr kumimoji="1" lang="zh-CN" altLang="en-US" dirty="0"/>
              <a:t> </a:t>
            </a:r>
            <a:r>
              <a:rPr kumimoji="1" lang="en-US" altLang="zh-CN" dirty="0" err="1"/>
              <a:t>auth</a:t>
            </a:r>
            <a:r>
              <a:rPr kumimoji="1" lang="zh-CN" altLang="en-US" dirty="0"/>
              <a:t> </a:t>
            </a:r>
            <a:r>
              <a:rPr kumimoji="1" lang="en-US" altLang="zh-CN" dirty="0"/>
              <a:t>TA</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system</a:t>
            </a:r>
            <a:r>
              <a:rPr kumimoji="1" lang="zh-CN" altLang="en-US" dirty="0"/>
              <a:t> </a:t>
            </a:r>
            <a:r>
              <a:rPr kumimoji="1" lang="en-US" altLang="zh-CN" dirty="0" err="1"/>
              <a:t>vTEE</a:t>
            </a:r>
            <a:r>
              <a:rPr kumimoji="1" lang="en-US" altLang="zh-CN" dirty="0"/>
              <a:t>,</a:t>
            </a:r>
            <a:r>
              <a:rPr kumimoji="1" lang="zh-CN" altLang="en-US" dirty="0"/>
              <a:t> </a:t>
            </a:r>
            <a:r>
              <a:rPr kumimoji="1" lang="en-US" altLang="zh-CN" dirty="0"/>
              <a:t>one</a:t>
            </a:r>
            <a:r>
              <a:rPr kumimoji="1" lang="zh-CN" altLang="en-US" dirty="0"/>
              <a:t> </a:t>
            </a:r>
            <a:r>
              <a:rPr kumimoji="1" lang="en-US" altLang="zh-CN" dirty="0"/>
              <a:t>payment</a:t>
            </a:r>
            <a:r>
              <a:rPr kumimoji="1" lang="zh-CN" altLang="en-US" dirty="0"/>
              <a:t> </a:t>
            </a:r>
            <a:r>
              <a:rPr kumimoji="1" lang="en-US" altLang="zh-CN" dirty="0"/>
              <a:t>TA</a:t>
            </a:r>
            <a:r>
              <a:rPr kumimoji="1" lang="zh-CN" altLang="en-US" dirty="0"/>
              <a:t> </a:t>
            </a:r>
            <a:r>
              <a:rPr kumimoji="1" lang="en-US" altLang="zh-CN" dirty="0"/>
              <a:t>in</a:t>
            </a:r>
            <a:r>
              <a:rPr kumimoji="1" lang="zh-CN" altLang="en-US" dirty="0"/>
              <a:t> </a:t>
            </a:r>
            <a:r>
              <a:rPr kumimoji="1" lang="en-US" altLang="zh-CN" dirty="0"/>
              <a:t>ta-</a:t>
            </a:r>
            <a:r>
              <a:rPr kumimoji="1" lang="en-US" altLang="zh-CN" dirty="0" err="1"/>
              <a:t>vTEE</a:t>
            </a:r>
            <a:r>
              <a:rPr kumimoji="1" lang="en-US" altLang="zh-CN" dirty="0"/>
              <a:t>,</a:t>
            </a:r>
            <a:r>
              <a:rPr kumimoji="1" lang="zh-CN" altLang="en-US" dirty="0"/>
              <a:t> </a:t>
            </a:r>
            <a:r>
              <a:rPr kumimoji="1" lang="en-US" altLang="zh-CN" dirty="0"/>
              <a:t>and</a:t>
            </a:r>
            <a:r>
              <a:rPr kumimoji="1" lang="zh-CN" altLang="en-US" dirty="0"/>
              <a:t> </a:t>
            </a:r>
            <a:r>
              <a:rPr kumimoji="1" lang="en-US" altLang="zh-CN" dirty="0"/>
              <a:t>three</a:t>
            </a:r>
            <a:r>
              <a:rPr kumimoji="1" lang="zh-CN" altLang="en-US" dirty="0"/>
              <a:t> </a:t>
            </a:r>
            <a:r>
              <a:rPr kumimoji="1" lang="en-US" altLang="zh-CN" dirty="0"/>
              <a:t>TA</a:t>
            </a:r>
            <a:r>
              <a:rPr kumimoji="1" lang="zh-CN" altLang="en-US" dirty="0"/>
              <a:t> </a:t>
            </a:r>
            <a:r>
              <a:rPr kumimoji="1" lang="en-US" altLang="zh-CN" dirty="0"/>
              <a:t>in</a:t>
            </a:r>
            <a:r>
              <a:rPr kumimoji="1" lang="zh-CN" altLang="en-US" dirty="0"/>
              <a:t> </a:t>
            </a:r>
            <a:r>
              <a:rPr kumimoji="1" lang="en-US" altLang="zh-CN" dirty="0"/>
              <a:t>pay-</a:t>
            </a:r>
            <a:r>
              <a:rPr kumimoji="1" lang="en-US" altLang="zh-CN" dirty="0" err="1"/>
              <a:t>vTEE</a:t>
            </a:r>
            <a:r>
              <a:rPr kumimoji="1" lang="en-US" altLang="zh-CN" dirty="0"/>
              <a:t>,</a:t>
            </a:r>
            <a:r>
              <a:rPr kumimoji="1" lang="zh-CN" altLang="en-US" dirty="0"/>
              <a:t> </a:t>
            </a:r>
            <a:r>
              <a:rPr kumimoji="1" lang="en-US" altLang="zh-CN" dirty="0"/>
              <a:t>which</a:t>
            </a:r>
            <a:r>
              <a:rPr kumimoji="1" lang="zh-CN" altLang="en-US" dirty="0"/>
              <a:t> </a:t>
            </a:r>
            <a:r>
              <a:rPr kumimoji="1" lang="en-US" altLang="zh-CN" dirty="0"/>
              <a:t>are</a:t>
            </a:r>
            <a:r>
              <a:rPr kumimoji="1" lang="zh-CN" altLang="en-US" dirty="0"/>
              <a:t> </a:t>
            </a:r>
            <a:r>
              <a:rPr kumimoji="1" lang="en-US" altLang="zh-CN" dirty="0" err="1"/>
              <a:t>alipay</a:t>
            </a:r>
            <a:r>
              <a:rPr kumimoji="1" lang="en-US" altLang="zh-CN" dirty="0"/>
              <a:t>,</a:t>
            </a:r>
            <a:r>
              <a:rPr kumimoji="1" lang="zh-CN" altLang="en-US" dirty="0"/>
              <a:t> </a:t>
            </a:r>
            <a:r>
              <a:rPr kumimoji="1" lang="en-US" altLang="zh-CN" dirty="0"/>
              <a:t>facial</a:t>
            </a:r>
            <a:r>
              <a:rPr kumimoji="1" lang="zh-CN" altLang="en-US" dirty="0"/>
              <a:t> </a:t>
            </a:r>
            <a:r>
              <a:rPr kumimoji="1" lang="en-US" altLang="zh-CN" dirty="0" err="1"/>
              <a:t>recogonization</a:t>
            </a:r>
            <a:r>
              <a:rPr kumimoji="1" lang="en-US" altLang="zh-CN" dirty="0"/>
              <a:t>,</a:t>
            </a:r>
            <a:r>
              <a:rPr kumimoji="1" lang="zh-CN" altLang="en-US" dirty="0"/>
              <a:t> </a:t>
            </a:r>
            <a:r>
              <a:rPr kumimoji="1" lang="en-US" altLang="zh-CN" dirty="0"/>
              <a:t>risk</a:t>
            </a:r>
            <a:r>
              <a:rPr kumimoji="1" lang="zh-CN" altLang="en-US" dirty="0"/>
              <a:t> </a:t>
            </a:r>
            <a:r>
              <a:rPr kumimoji="1" lang="en-US" altLang="zh-CN" dirty="0"/>
              <a:t>control.</a:t>
            </a:r>
          </a:p>
          <a:p>
            <a:r>
              <a:rPr kumimoji="1" lang="en-US" altLang="zh-CN" dirty="0"/>
              <a:t>We</a:t>
            </a:r>
            <a:r>
              <a:rPr kumimoji="1" lang="zh-CN" altLang="en-US" dirty="0"/>
              <a:t> </a:t>
            </a:r>
            <a:r>
              <a:rPr kumimoji="1" lang="en-US" altLang="zh-CN" dirty="0"/>
              <a:t>measure</a:t>
            </a:r>
            <a:r>
              <a:rPr kumimoji="1" lang="zh-CN" altLang="en-US" dirty="0"/>
              <a:t> </a:t>
            </a:r>
            <a:r>
              <a:rPr kumimoji="1" lang="en-US" altLang="zh-CN" dirty="0"/>
              <a:t>the</a:t>
            </a:r>
            <a:r>
              <a:rPr kumimoji="1" lang="zh-CN" altLang="en-US" dirty="0"/>
              <a:t> </a:t>
            </a:r>
            <a:r>
              <a:rPr kumimoji="1" lang="en-US" altLang="zh-CN" dirty="0"/>
              <a:t>latency</a:t>
            </a:r>
            <a:r>
              <a:rPr kumimoji="1" lang="zh-CN" altLang="en-US" dirty="0"/>
              <a:t> </a:t>
            </a:r>
            <a:r>
              <a:rPr kumimoji="1" lang="en-US" altLang="zh-CN" dirty="0"/>
              <a:t>of</a:t>
            </a:r>
            <a:r>
              <a:rPr kumimoji="1" lang="zh-CN" altLang="en-US" dirty="0"/>
              <a:t> </a:t>
            </a:r>
            <a:r>
              <a:rPr kumimoji="1" lang="en-US" altLang="zh-CN" dirty="0"/>
              <a:t>device</a:t>
            </a:r>
            <a:r>
              <a:rPr kumimoji="1" lang="zh-CN" altLang="en-US" dirty="0"/>
              <a:t> </a:t>
            </a:r>
            <a:r>
              <a:rPr kumimoji="1" lang="en-US" altLang="zh-CN" dirty="0"/>
              <a:t>unlocking</a:t>
            </a:r>
            <a:r>
              <a:rPr kumimoji="1" lang="zh-CN" altLang="en-US" dirty="0"/>
              <a:t> </a:t>
            </a:r>
            <a:r>
              <a:rPr kumimoji="1" lang="en-US" altLang="zh-CN" dirty="0"/>
              <a:t>using</a:t>
            </a:r>
            <a:r>
              <a:rPr kumimoji="1" lang="zh-CN" altLang="en-US" dirty="0"/>
              <a:t> </a:t>
            </a:r>
            <a:r>
              <a:rPr kumimoji="1" lang="en-US" altLang="zh-CN" dirty="0" err="1"/>
              <a:t>fignerprint</a:t>
            </a:r>
            <a:r>
              <a:rPr kumimoji="1" lang="en-US" altLang="zh-CN" dirty="0"/>
              <a:t>,</a:t>
            </a:r>
            <a:r>
              <a:rPr kumimoji="1" lang="zh-CN" altLang="en-US" dirty="0"/>
              <a:t> </a:t>
            </a:r>
            <a:r>
              <a:rPr kumimoji="1" lang="en-US" altLang="zh-CN" dirty="0"/>
              <a:t>using</a:t>
            </a:r>
            <a:r>
              <a:rPr kumimoji="1" lang="zh-CN" altLang="en-US" dirty="0"/>
              <a:t> </a:t>
            </a:r>
            <a:r>
              <a:rPr kumimoji="1" lang="en-US" altLang="zh-CN" dirty="0"/>
              <a:t>PIN</a:t>
            </a:r>
            <a:r>
              <a:rPr kumimoji="1" lang="zh-CN" altLang="en-US" dirty="0"/>
              <a:t> </a:t>
            </a:r>
            <a:r>
              <a:rPr kumimoji="1" lang="en-US" altLang="zh-CN" dirty="0"/>
              <a:t>code</a:t>
            </a:r>
            <a:r>
              <a:rPr kumimoji="1" lang="zh-CN" altLang="en-US" dirty="0"/>
              <a:t> </a:t>
            </a:r>
            <a:r>
              <a:rPr kumimoji="1" lang="en-US" altLang="zh-CN" dirty="0"/>
              <a:t>and</a:t>
            </a:r>
            <a:r>
              <a:rPr kumimoji="1" lang="zh-CN" altLang="en-US" dirty="0"/>
              <a:t> </a:t>
            </a:r>
            <a:r>
              <a:rPr kumimoji="1" lang="en-US" altLang="zh-CN" dirty="0"/>
              <a:t>secure</a:t>
            </a:r>
            <a:r>
              <a:rPr kumimoji="1" lang="zh-CN" altLang="en-US" dirty="0"/>
              <a:t> </a:t>
            </a:r>
            <a:r>
              <a:rPr kumimoji="1" lang="en-US" altLang="zh-CN" dirty="0"/>
              <a:t>payment.</a:t>
            </a:r>
            <a:r>
              <a:rPr kumimoji="1" lang="zh-CN" altLang="en-US" dirty="0"/>
              <a:t> </a:t>
            </a:r>
            <a:r>
              <a:rPr kumimoji="1" lang="en-US" altLang="zh-CN" dirty="0"/>
              <a:t>The</a:t>
            </a:r>
            <a:r>
              <a:rPr kumimoji="1" lang="zh-CN" altLang="en-US" dirty="0"/>
              <a:t> </a:t>
            </a:r>
            <a:r>
              <a:rPr kumimoji="1" lang="en-US" altLang="zh-CN" dirty="0"/>
              <a:t>overhead</a:t>
            </a:r>
            <a:r>
              <a:rPr kumimoji="1" lang="zh-CN" altLang="en-US" dirty="0"/>
              <a:t> </a:t>
            </a:r>
            <a:r>
              <a:rPr kumimoji="1" lang="en-US" altLang="zh-CN" dirty="0"/>
              <a:t>are</a:t>
            </a:r>
            <a:r>
              <a:rPr kumimoji="1" lang="zh-CN" altLang="en-US" dirty="0"/>
              <a:t> </a:t>
            </a:r>
            <a:r>
              <a:rPr kumimoji="1" lang="en-US" altLang="zh-CN" dirty="0"/>
              <a:t>all</a:t>
            </a:r>
            <a:r>
              <a:rPr kumimoji="1" lang="zh-CN" altLang="en-US" dirty="0"/>
              <a:t> </a:t>
            </a:r>
            <a:r>
              <a:rPr kumimoji="1" lang="en-US" altLang="zh-CN" dirty="0"/>
              <a:t>less</a:t>
            </a:r>
            <a:r>
              <a:rPr kumimoji="1" lang="zh-CN" altLang="en-US" dirty="0"/>
              <a:t> </a:t>
            </a:r>
            <a:r>
              <a:rPr kumimoji="1" lang="en-US" altLang="zh-CN" dirty="0"/>
              <a:t>than</a:t>
            </a:r>
            <a:r>
              <a:rPr kumimoji="1" lang="zh-CN" altLang="en-US" dirty="0"/>
              <a:t> </a:t>
            </a:r>
            <a:r>
              <a:rPr kumimoji="1" lang="en-US" altLang="zh-CN" dirty="0"/>
              <a:t>19%.</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97</a:t>
            </a:fld>
            <a:endParaRPr lang="zh-CN" altLang="en-US"/>
          </a:p>
        </p:txBody>
      </p:sp>
    </p:spTree>
    <p:extLst>
      <p:ext uri="{BB962C8B-B14F-4D97-AF65-F5344CB8AC3E}">
        <p14:creationId xmlns:p14="http://schemas.microsoft.com/office/powerpoint/2010/main" val="1486887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2020/11/24</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marL="742950" indent="-285750">
              <a:lnSpc>
                <a:spcPct val="120000"/>
              </a:lnSpc>
              <a:buFont typeface="Arial" charset="0"/>
              <a:buChar char="•"/>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i="0" dirty="0">
              <a:ea typeface="DengXian" panose="02010600030101010101" pitchFamily="2" charset="-122"/>
            </a:endParaRPr>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solidFill>
                  <a:schemeClr val="accent2"/>
                </a:solidFill>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i="0" dirty="0">
              <a:ea typeface="DengXian" panose="02010600030101010101" pitchFamily="2" charset="-122"/>
            </a:endParaRPr>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2020/11/24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2020/11/24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2020/11/24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2020/11/24</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tiff"/></Relationships>
</file>

<file path=ppt/slides/_rels/slide19.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7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DengXian" panose="02010600030101010101" pitchFamily="2" charset="-122"/>
            </a:endParaRPr>
          </a:p>
        </p:txBody>
      </p:sp>
      <p:sp>
        <p:nvSpPr>
          <p:cNvPr id="5" name="标题 4"/>
          <p:cNvSpPr>
            <a:spLocks noGrp="1"/>
          </p:cNvSpPr>
          <p:nvPr>
            <p:ph type="ctrTitle"/>
          </p:nvPr>
        </p:nvSpPr>
        <p:spPr>
          <a:xfrm>
            <a:off x="683568" y="2497460"/>
            <a:ext cx="8280920" cy="1225021"/>
          </a:xfrm>
        </p:spPr>
        <p:txBody>
          <a:bodyPr>
            <a:normAutofit/>
          </a:bodyPr>
          <a:lstStyle/>
          <a:p>
            <a:r>
              <a:rPr kumimoji="1" lang="en-US" altLang="zh-CN" sz="3200" dirty="0">
                <a:solidFill>
                  <a:schemeClr val="bg1"/>
                </a:solidFill>
                <a:latin typeface="Microsoft YaHei" charset="0"/>
                <a:ea typeface="Microsoft YaHei" charset="0"/>
                <a:cs typeface="Microsoft YaHei" charset="0"/>
              </a:rPr>
              <a:t>Hardware</a:t>
            </a:r>
            <a:r>
              <a:rPr kumimoji="1" lang="zh-CN" altLang="en-US" sz="3200" dirty="0">
                <a:solidFill>
                  <a:schemeClr val="bg1"/>
                </a:solidFill>
                <a:latin typeface="Microsoft YaHei" charset="0"/>
                <a:ea typeface="Microsoft YaHei" charset="0"/>
                <a:cs typeface="Microsoft YaHei" charset="0"/>
              </a:rPr>
              <a:t> </a:t>
            </a:r>
            <a:r>
              <a:rPr kumimoji="1" lang="en-US" altLang="zh-CN" sz="3200" dirty="0">
                <a:solidFill>
                  <a:schemeClr val="bg1"/>
                </a:solidFill>
                <a:latin typeface="Microsoft YaHei" charset="0"/>
                <a:ea typeface="Microsoft YaHei" charset="0"/>
                <a:cs typeface="Microsoft YaHei" charset="0"/>
              </a:rPr>
              <a:t>Enclave</a:t>
            </a:r>
            <a:endParaRPr kumimoji="1" lang="zh-CN" altLang="en-US" sz="3200" dirty="0">
              <a:solidFill>
                <a:schemeClr val="bg1"/>
              </a:solidFill>
              <a:latin typeface="Microsoft YaHei" charset="0"/>
              <a:ea typeface="Microsoft YaHei" charset="0"/>
              <a:cs typeface="Microsoft YaHei" charset="0"/>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b="1" dirty="0">
                <a:solidFill>
                  <a:schemeClr val="bg1"/>
                </a:solidFill>
              </a:rPr>
              <a:t>C</a:t>
            </a:r>
            <a:r>
              <a:rPr lang="en-US" altLang="zh-CN" sz="1600" dirty="0">
                <a:solidFill>
                  <a:schemeClr val="accent2">
                    <a:lumMod val="20000"/>
                    <a:lumOff val="80000"/>
                  </a:schemeClr>
                </a:solidFill>
              </a:rPr>
              <a:t>omputer</a:t>
            </a:r>
            <a:r>
              <a:rPr lang="zh-CN" altLang="en-US" sz="1600" dirty="0">
                <a:solidFill>
                  <a:schemeClr val="accent2">
                    <a:lumMod val="20000"/>
                    <a:lumOff val="80000"/>
                  </a:schemeClr>
                </a:solidFill>
              </a:rPr>
              <a:t> </a:t>
            </a:r>
            <a:r>
              <a:rPr lang="en-US" altLang="zh-CN" sz="1600" b="1" dirty="0">
                <a:solidFill>
                  <a:schemeClr val="bg1"/>
                </a:solidFill>
              </a:rPr>
              <a:t>S</a:t>
            </a:r>
            <a:r>
              <a:rPr lang="en-US" altLang="zh-CN" sz="1600" dirty="0">
                <a:solidFill>
                  <a:schemeClr val="accent2">
                    <a:lumMod val="20000"/>
                    <a:lumOff val="80000"/>
                  </a:schemeClr>
                </a:solidFill>
              </a:rPr>
              <a:t>ystem</a:t>
            </a:r>
            <a:r>
              <a:rPr lang="zh-CN" altLang="en-US" sz="1600" dirty="0">
                <a:solidFill>
                  <a:schemeClr val="accent2">
                    <a:lumMod val="20000"/>
                    <a:lumOff val="80000"/>
                  </a:schemeClr>
                </a:solidFill>
              </a:rPr>
              <a:t> </a:t>
            </a:r>
            <a:r>
              <a:rPr lang="en-US" altLang="zh-CN" sz="1600" b="1" dirty="0">
                <a:solidFill>
                  <a:schemeClr val="bg1"/>
                </a:solidFill>
              </a:rPr>
              <a:t>P</a:t>
            </a:r>
            <a:r>
              <a:rPr lang="en-US" altLang="zh-CN" sz="1600" dirty="0">
                <a:solidFill>
                  <a:schemeClr val="accent2">
                    <a:lumMod val="20000"/>
                    <a:lumOff val="80000"/>
                  </a:schemeClr>
                </a:solidFill>
              </a:rPr>
              <a:t>rinciples,</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Fall</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2020</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(IPADS,</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SJTU)</a:t>
            </a:r>
            <a:endParaRPr lang="zh-CN" altLang="en-US" sz="1600" dirty="0">
              <a:solidFill>
                <a:schemeClr val="accent2">
                  <a:lumMod val="20000"/>
                  <a:lumOff val="80000"/>
                </a:schemeClr>
              </a:solidFill>
            </a:endParaRPr>
          </a:p>
        </p:txBody>
      </p:sp>
      <p:sp>
        <p:nvSpPr>
          <p:cNvPr id="7" name="标题 4"/>
          <p:cNvSpPr txBox="1">
            <a:spLocks/>
          </p:cNvSpPr>
          <p:nvPr/>
        </p:nvSpPr>
        <p:spPr>
          <a:xfrm>
            <a:off x="4652736" y="4441676"/>
            <a:ext cx="4090388" cy="122502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pPr algn="r"/>
            <a:endParaRPr kumimoji="1" lang="zh-CN" altLang="en-US" sz="1800" dirty="0">
              <a:solidFill>
                <a:schemeClr val="accent4">
                  <a:lumMod val="50000"/>
                </a:schemeClr>
              </a:solidFill>
              <a:latin typeface="DengXian" charset="0"/>
              <a:ea typeface="DengXian" charset="0"/>
              <a:cs typeface="DengXian" charset="0"/>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DengXian" charset="0"/>
              <a:ea typeface="DengXian" charset="0"/>
              <a:cs typeface="DengXian" charset="0"/>
            </a:endParaRPr>
          </a:p>
        </p:txBody>
      </p:sp>
      <p:sp>
        <p:nvSpPr>
          <p:cNvPr id="2" name="矩形 1"/>
          <p:cNvSpPr/>
          <p:nvPr/>
        </p:nvSpPr>
        <p:spPr>
          <a:xfrm>
            <a:off x="683567" y="3892766"/>
            <a:ext cx="7920881" cy="583493"/>
          </a:xfrm>
          <a:prstGeom prst="rect">
            <a:avLst/>
          </a:prstGeom>
        </p:spPr>
        <p:txBody>
          <a:bodyPr wrap="square">
            <a:spAutoFit/>
          </a:bodyPr>
          <a:lstStyle/>
          <a:p>
            <a:pPr>
              <a:lnSpc>
                <a:spcPct val="150000"/>
              </a:lnSpc>
            </a:pPr>
            <a:r>
              <a:rPr lang="en-US" altLang="zh-CN" sz="2400" dirty="0">
                <a:solidFill>
                  <a:schemeClr val="accent2"/>
                </a:solidFill>
                <a:latin typeface="Microsoft YaHei Light" charset="0"/>
                <a:ea typeface="Microsoft YaHei Light" charset="0"/>
                <a:cs typeface="Microsoft YaHei Light" charset="0"/>
              </a:rPr>
              <a:t>Live</a:t>
            </a:r>
            <a:r>
              <a:rPr lang="zh-CN" altLang="en-US" sz="2400" dirty="0">
                <a:solidFill>
                  <a:schemeClr val="accent2"/>
                </a:solidFill>
                <a:latin typeface="Microsoft YaHei Light" charset="0"/>
                <a:ea typeface="Microsoft YaHei Light" charset="0"/>
                <a:cs typeface="Microsoft YaHei Light" charset="0"/>
              </a:rPr>
              <a:t> </a:t>
            </a:r>
            <a:r>
              <a:rPr lang="en-US" altLang="zh-CN" sz="2400" dirty="0">
                <a:solidFill>
                  <a:schemeClr val="accent2"/>
                </a:solidFill>
                <a:latin typeface="Microsoft YaHei Light" charset="0"/>
                <a:ea typeface="Microsoft YaHei Light" charset="0"/>
                <a:cs typeface="Microsoft YaHei Light" charset="0"/>
              </a:rPr>
              <a:t>with</a:t>
            </a:r>
            <a:r>
              <a:rPr lang="zh-CN" altLang="en-US" sz="2400" dirty="0">
                <a:solidFill>
                  <a:schemeClr val="accent2"/>
                </a:solidFill>
                <a:latin typeface="Microsoft YaHei Light" charset="0"/>
                <a:ea typeface="Microsoft YaHei Light" charset="0"/>
                <a:cs typeface="Microsoft YaHei Light" charset="0"/>
              </a:rPr>
              <a:t> </a:t>
            </a:r>
            <a:r>
              <a:rPr lang="en-US" altLang="zh-CN" sz="2400" dirty="0">
                <a:solidFill>
                  <a:schemeClr val="accent2"/>
                </a:solidFill>
                <a:latin typeface="Microsoft YaHei Light" charset="0"/>
                <a:ea typeface="Microsoft YaHei Light" charset="0"/>
                <a:cs typeface="Microsoft YaHei Light" charset="0"/>
              </a:rPr>
              <a:t>bugs</a:t>
            </a:r>
            <a:endParaRPr lang="en-US" altLang="zh-CN" sz="2000" dirty="0">
              <a:solidFill>
                <a:schemeClr val="accent2"/>
              </a:solidFill>
              <a:latin typeface="Microsoft YaHei Light" charset="0"/>
              <a:ea typeface="Microsoft YaHei Light" charset="0"/>
              <a:cs typeface="Microsoft YaHei Light" charset="0"/>
            </a:endParaRPr>
          </a:p>
        </p:txBody>
      </p:sp>
      <p:sp>
        <p:nvSpPr>
          <p:cNvPr id="3" name="矩形 2"/>
          <p:cNvSpPr/>
          <p:nvPr/>
        </p:nvSpPr>
        <p:spPr>
          <a:xfrm>
            <a:off x="683566" y="4645601"/>
            <a:ext cx="1134734" cy="507831"/>
          </a:xfrm>
          <a:prstGeom prst="rect">
            <a:avLst/>
          </a:prstGeom>
        </p:spPr>
        <p:txBody>
          <a:bodyPr wrap="none">
            <a:spAutoFit/>
          </a:bodyPr>
          <a:lstStyle/>
          <a:p>
            <a:pPr>
              <a:lnSpc>
                <a:spcPct val="150000"/>
              </a:lnSpc>
            </a:pPr>
            <a:r>
              <a:rPr lang="en-US" altLang="zh-CN" dirty="0">
                <a:solidFill>
                  <a:schemeClr val="accent2"/>
                </a:solidFill>
                <a:latin typeface="Microsoft YaHei Light" charset="0"/>
                <a:ea typeface="Microsoft YaHei Light" charset="0"/>
                <a:cs typeface="Microsoft YaHei Light" charset="0"/>
              </a:rPr>
              <a:t>Yubin Xia</a:t>
            </a:r>
            <a:endParaRPr lang="sk-SK" altLang="zh-CN" dirty="0">
              <a:solidFill>
                <a:schemeClr val="accent2"/>
              </a:solidFill>
              <a:latin typeface="Microsoft YaHei Light" charset="0"/>
              <a:ea typeface="Microsoft YaHei Light" charset="0"/>
              <a:cs typeface="Microsoft YaHei Light" charset="0"/>
            </a:endParaRP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Background</a:t>
            </a:r>
            <a:endParaRPr kumimoji="1" lang="zh-CN" altLang="en-US" sz="2800" dirty="0">
              <a:cs typeface="Arial Black" charset="0"/>
            </a:endParaRPr>
          </a:p>
        </p:txBody>
      </p:sp>
      <p:sp>
        <p:nvSpPr>
          <p:cNvPr id="4" name="文本框 3">
            <a:extLst>
              <a:ext uri="{FF2B5EF4-FFF2-40B4-BE49-F238E27FC236}">
                <a16:creationId xmlns:a16="http://schemas.microsoft.com/office/drawing/2014/main" id="{939A1A92-8BBB-4F4E-AB40-E73D05EC146F}"/>
              </a:ext>
            </a:extLst>
          </p:cNvPr>
          <p:cNvSpPr txBox="1"/>
          <p:nvPr/>
        </p:nvSpPr>
        <p:spPr>
          <a:xfrm>
            <a:off x="457200" y="1129308"/>
            <a:ext cx="8003232" cy="61555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OS/Hypervisor has too much code as TCB</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zh-CN" altLang="en-US" sz="1800" b="0" i="0" u="none" strike="noStrike" kern="1200" cap="none" spc="0" normalizeH="0" baseline="0" noProof="0" dirty="0">
              <a:ln>
                <a:noFill/>
              </a:ln>
              <a:solidFill>
                <a:srgbClr val="000000"/>
              </a:solidFill>
              <a:effectLst/>
              <a:uLnTx/>
              <a:uFillTx/>
              <a:latin typeface="微软雅黑"/>
              <a:ea typeface="微软雅黑"/>
              <a:cs typeface="+mn-cs"/>
            </a:endParaRPr>
          </a:p>
        </p:txBody>
      </p:sp>
      <p:pic>
        <p:nvPicPr>
          <p:cNvPr id="6" name="图片 5">
            <a:extLst>
              <a:ext uri="{FF2B5EF4-FFF2-40B4-BE49-F238E27FC236}">
                <a16:creationId xmlns:a16="http://schemas.microsoft.com/office/drawing/2014/main" id="{B3F4CB2C-987F-A442-9FB7-E9E1B00727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849388"/>
            <a:ext cx="6513799" cy="2880320"/>
          </a:xfrm>
          <a:prstGeom prst="rect">
            <a:avLst/>
          </a:prstGeom>
        </p:spPr>
      </p:pic>
      <p:sp>
        <p:nvSpPr>
          <p:cNvPr id="5" name="文本框 4">
            <a:extLst>
              <a:ext uri="{FF2B5EF4-FFF2-40B4-BE49-F238E27FC236}">
                <a16:creationId xmlns:a16="http://schemas.microsoft.com/office/drawing/2014/main" id="{05DDDA1B-120C-1543-BE3F-008E9D5CDED7}"/>
              </a:ext>
            </a:extLst>
          </p:cNvPr>
          <p:cNvSpPr txBox="1"/>
          <p:nvPr/>
        </p:nvSpPr>
        <p:spPr>
          <a:xfrm>
            <a:off x="3075221" y="4875465"/>
            <a:ext cx="327846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000000"/>
                </a:solidFill>
                <a:effectLst/>
                <a:uLnTx/>
                <a:uFillTx/>
                <a:latin typeface="微软雅黑"/>
                <a:ea typeface="微软雅黑"/>
                <a:cs typeface="+mn-cs"/>
              </a:rPr>
              <a:t>Lines of code in different versions of Linux</a:t>
            </a:r>
            <a:endParaRPr kumimoji="1" lang="zh-CN" altLang="en-US" sz="1200" b="0" i="0" u="none" strike="noStrike" kern="1200" cap="none" spc="0" normalizeH="0" baseline="0" noProof="0" dirty="0">
              <a:ln>
                <a:noFill/>
              </a:ln>
              <a:solidFill>
                <a:srgbClr val="000000"/>
              </a:solidFill>
              <a:effectLst/>
              <a:uLnTx/>
              <a:uFillTx/>
              <a:latin typeface="微软雅黑"/>
              <a:ea typeface="微软雅黑"/>
              <a:cs typeface="+mn-cs"/>
            </a:endParaRPr>
          </a:p>
        </p:txBody>
      </p:sp>
    </p:spTree>
    <p:extLst>
      <p:ext uri="{BB962C8B-B14F-4D97-AF65-F5344CB8AC3E}">
        <p14:creationId xmlns:p14="http://schemas.microsoft.com/office/powerpoint/2010/main" val="3831896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Background</a:t>
            </a:r>
            <a:endParaRPr kumimoji="1" lang="zh-CN" altLang="en-US" sz="2800" dirty="0">
              <a:cs typeface="Arial Black" charset="0"/>
            </a:endParaRPr>
          </a:p>
        </p:txBody>
      </p:sp>
      <p:sp>
        <p:nvSpPr>
          <p:cNvPr id="4" name="文本框 3">
            <a:extLst>
              <a:ext uri="{FF2B5EF4-FFF2-40B4-BE49-F238E27FC236}">
                <a16:creationId xmlns:a16="http://schemas.microsoft.com/office/drawing/2014/main" id="{939A1A92-8BBB-4F4E-AB40-E73D05EC146F}"/>
              </a:ext>
            </a:extLst>
          </p:cNvPr>
          <p:cNvSpPr txBox="1"/>
          <p:nvPr/>
        </p:nvSpPr>
        <p:spPr>
          <a:xfrm>
            <a:off x="457200" y="1129308"/>
            <a:ext cx="8003232" cy="4262705"/>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OS/Hypervisor has too much code as TCB</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1" lang="en-US" altLang="zh-CN" sz="1000" b="0" i="0" u="none" strike="noStrike" kern="1200" cap="none" spc="0" normalizeH="0" baseline="0" noProof="0" dirty="0">
              <a:ln>
                <a:noFill/>
              </a:ln>
              <a:solidFill>
                <a:srgbClr val="000000"/>
              </a:solidFill>
              <a:effectLst/>
              <a:uLnTx/>
              <a:uFillTx/>
              <a:latin typeface="微软雅黑"/>
              <a:ea typeface="微软雅黑"/>
              <a:cs typeface="+mn-cs"/>
            </a:endParaRP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微软雅黑"/>
                <a:ea typeface="微软雅黑"/>
                <a:cs typeface="Arial" charset="0"/>
              </a:rPr>
              <a:t>More and more bugs are founded and make OS/hypervisor vulnerable</a:t>
            </a:r>
          </a:p>
          <a:p>
            <a:pPr marL="1200150" marR="0" lvl="2"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200" b="0" i="0" u="none" strike="noStrike" kern="1200" cap="none" spc="0" normalizeH="0" baseline="0" noProof="0" dirty="0">
                <a:ln>
                  <a:noFill/>
                </a:ln>
                <a:solidFill>
                  <a:srgbClr val="000000"/>
                </a:solidFill>
                <a:effectLst/>
                <a:uLnTx/>
                <a:uFillTx/>
                <a:latin typeface="微软雅黑"/>
                <a:ea typeface="微软雅黑"/>
                <a:cs typeface="+mn-cs"/>
              </a:rPr>
              <a:t>CVE-2016-5195: user application can write read-only memory via the vulnerability in copy-on-write mechanism and thus get root privilege</a:t>
            </a:r>
          </a:p>
          <a:p>
            <a:pPr marL="1200150" marR="0" lvl="2"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200" b="0" i="0" u="none" strike="noStrike" kern="1200" cap="none" spc="0" normalizeH="0" baseline="0" noProof="0" dirty="0">
                <a:ln>
                  <a:noFill/>
                </a:ln>
                <a:solidFill>
                  <a:srgbClr val="000000"/>
                </a:solidFill>
                <a:effectLst/>
                <a:uLnTx/>
                <a:uFillTx/>
                <a:latin typeface="微软雅黑"/>
                <a:ea typeface="微软雅黑"/>
                <a:cs typeface="+mn-cs"/>
              </a:rPr>
              <a:t>CVE-2018-16597: user application can modify underlying database he is not supposed to access via incorrect permission check logic in kernel</a:t>
            </a:r>
          </a:p>
          <a:p>
            <a:pPr marL="1200150" marR="0" lvl="2"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200" b="0" i="0" u="none" strike="noStrike" kern="1200" cap="none" spc="0" normalizeH="0" baseline="0" noProof="0" dirty="0">
                <a:ln>
                  <a:noFill/>
                </a:ln>
                <a:solidFill>
                  <a:srgbClr val="000000"/>
                </a:solidFill>
                <a:effectLst/>
                <a:uLnTx/>
                <a:uFillTx/>
                <a:latin typeface="微软雅黑"/>
                <a:ea typeface="微软雅黑"/>
                <a:cs typeface="+mn-cs"/>
              </a:rPr>
              <a:t>Etc.</a:t>
            </a:r>
          </a:p>
          <a:p>
            <a:pPr marL="1200150" marR="0" lvl="2"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1"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微软雅黑"/>
                <a:ea typeface="微软雅黑"/>
                <a:cs typeface="Arial" charset="0"/>
              </a:rPr>
              <a:t>Malicious application can compromise OS/hypervisor via its vulnerability to attack other application</a:t>
            </a:r>
          </a:p>
          <a:p>
            <a:pPr marL="1200150" marR="0" lvl="2"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200" b="0" i="0" u="none" strike="noStrike" kern="1200" cap="none" spc="0" normalizeH="0" baseline="0" noProof="0" dirty="0">
                <a:ln>
                  <a:noFill/>
                </a:ln>
                <a:solidFill>
                  <a:srgbClr val="000000"/>
                </a:solidFill>
                <a:effectLst/>
                <a:uLnTx/>
                <a:uFillTx/>
                <a:latin typeface="微软雅黑"/>
                <a:ea typeface="微软雅黑"/>
                <a:cs typeface="Arial" charset="0"/>
              </a:rPr>
              <a:t>Things get worse in cloud environment where applications of multiple clients execute on the same machine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n-cs"/>
            </a:endParaRPr>
          </a:p>
        </p:txBody>
      </p:sp>
    </p:spTree>
    <p:extLst>
      <p:ext uri="{BB962C8B-B14F-4D97-AF65-F5344CB8AC3E}">
        <p14:creationId xmlns:p14="http://schemas.microsoft.com/office/powerpoint/2010/main" val="364468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Background</a:t>
            </a:r>
            <a:endParaRPr kumimoji="1" lang="zh-CN" altLang="en-US" sz="2800" dirty="0">
              <a:cs typeface="Arial Black" charset="0"/>
            </a:endParaRPr>
          </a:p>
        </p:txBody>
      </p:sp>
      <p:sp>
        <p:nvSpPr>
          <p:cNvPr id="4" name="文本框 3">
            <a:extLst>
              <a:ext uri="{FF2B5EF4-FFF2-40B4-BE49-F238E27FC236}">
                <a16:creationId xmlns:a16="http://schemas.microsoft.com/office/drawing/2014/main" id="{939A1A92-8BBB-4F4E-AB40-E73D05EC146F}"/>
              </a:ext>
            </a:extLst>
          </p:cNvPr>
          <p:cNvSpPr txBox="1"/>
          <p:nvPr/>
        </p:nvSpPr>
        <p:spPr>
          <a:xfrm>
            <a:off x="457200" y="1273324"/>
            <a:ext cx="8003232" cy="40589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2000" b="0" i="0" u="none" strike="noStrike" kern="1200" cap="none" spc="0" normalizeH="0" baseline="0" noProof="0" dirty="0">
                <a:ln>
                  <a:noFill/>
                </a:ln>
                <a:solidFill>
                  <a:srgbClr val="000000"/>
                </a:solidFill>
                <a:effectLst/>
                <a:uLnTx/>
                <a:uFillTx/>
                <a:latin typeface="微软雅黑"/>
                <a:ea typeface="微软雅黑"/>
                <a:cs typeface="+mn-cs"/>
              </a:rPr>
              <a:t>Moreover, cloud vendors may not be trusted by very security-sensitive clients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zh-CN" sz="2400" b="0" i="0" u="none" strike="noStrike" kern="1200" cap="none" spc="0" normalizeH="0" baseline="0" noProof="0" dirty="0">
              <a:ln>
                <a:noFill/>
              </a:ln>
              <a:solidFill>
                <a:srgbClr val="000000"/>
              </a:solidFill>
              <a:effectLst/>
              <a:uLnTx/>
              <a:uFillTx/>
              <a:latin typeface="微软雅黑"/>
              <a:ea typeface="微软雅黑"/>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Security-sensitive clients want to use cloud vendors' computing resource</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Whereas they do not allow cloud vendor to get the plain text of their data(confidentiality)</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Neither</a:t>
            </a:r>
            <a:r>
              <a:rPr kumimoji="1" lang="zh-CN" altLang="en-US" sz="1800" b="0" i="0" u="none" strike="noStrike" kern="1200" cap="none" spc="0" normalizeH="0" baseline="0" noProof="0" dirty="0">
                <a:ln>
                  <a:noFill/>
                </a:ln>
                <a:solidFill>
                  <a:srgbClr val="000000"/>
                </a:solidFill>
                <a:effectLst/>
                <a:uLnTx/>
                <a:uFillTx/>
                <a:latin typeface="微软雅黑"/>
                <a:ea typeface="微软雅黑"/>
                <a:cs typeface="+mn-cs"/>
              </a:rPr>
              <a:t> </a:t>
            </a: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do they allow cloud vendor to casually modify their data</a:t>
            </a:r>
            <a:r>
              <a:rPr kumimoji="1" lang="zh-CN" altLang="en-US" sz="1800" b="0" i="0" u="none" strike="noStrike" kern="1200" cap="none" spc="0" normalizeH="0" baseline="0" noProof="0" dirty="0">
                <a:ln>
                  <a:noFill/>
                </a:ln>
                <a:solidFill>
                  <a:srgbClr val="000000"/>
                </a:solidFill>
                <a:effectLst/>
                <a:uLnTx/>
                <a:uFillTx/>
                <a:latin typeface="微软雅黑"/>
                <a:ea typeface="微软雅黑"/>
                <a:cs typeface="+mn-cs"/>
              </a:rPr>
              <a:t> </a:t>
            </a: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(integrity)</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1" lang="en-US" altLang="zh-CN" sz="2400" b="0" i="0" u="none" strike="noStrike" kern="1200" cap="none" spc="0" normalizeH="0" baseline="0" noProof="0" dirty="0">
              <a:ln>
                <a:noFill/>
              </a:ln>
              <a:solidFill>
                <a:srgbClr val="000000"/>
              </a:solidFill>
              <a:effectLst/>
              <a:uLnTx/>
              <a:uFillTx/>
              <a:latin typeface="微软雅黑"/>
              <a:ea typeface="微软雅黑"/>
              <a:cs typeface="+mn-cs"/>
            </a:endParaRPr>
          </a:p>
        </p:txBody>
      </p:sp>
    </p:spTree>
    <p:extLst>
      <p:ext uri="{BB962C8B-B14F-4D97-AF65-F5344CB8AC3E}">
        <p14:creationId xmlns:p14="http://schemas.microsoft.com/office/powerpoint/2010/main" val="321931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Background</a:t>
            </a:r>
            <a:endParaRPr kumimoji="1" lang="zh-CN" altLang="en-US" sz="2800" dirty="0">
              <a:cs typeface="Arial Black" charset="0"/>
            </a:endParaRPr>
          </a:p>
        </p:txBody>
      </p:sp>
      <p:sp>
        <p:nvSpPr>
          <p:cNvPr id="4" name="文本框 3">
            <a:extLst>
              <a:ext uri="{FF2B5EF4-FFF2-40B4-BE49-F238E27FC236}">
                <a16:creationId xmlns:a16="http://schemas.microsoft.com/office/drawing/2014/main" id="{939A1A92-8BBB-4F4E-AB40-E73D05EC146F}"/>
              </a:ext>
            </a:extLst>
          </p:cNvPr>
          <p:cNvSpPr txBox="1"/>
          <p:nvPr/>
        </p:nvSpPr>
        <p:spPr>
          <a:xfrm>
            <a:off x="457200" y="1273324"/>
            <a:ext cx="8003232" cy="298543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2000" b="0" i="0" u="none" strike="noStrike" kern="1200" cap="none" spc="0" normalizeH="0" baseline="0" noProof="0" dirty="0">
                <a:ln>
                  <a:noFill/>
                </a:ln>
                <a:solidFill>
                  <a:srgbClr val="000000"/>
                </a:solidFill>
                <a:effectLst/>
                <a:uLnTx/>
                <a:uFillTx/>
                <a:latin typeface="微软雅黑"/>
                <a:ea typeface="微软雅黑"/>
                <a:cs typeface="+mn-cs"/>
              </a:rPr>
              <a:t>Thus we have </a:t>
            </a:r>
            <a:r>
              <a:rPr kumimoji="1" lang="en-US" altLang="zh-CN" sz="2000" b="0" i="1" u="none" strike="noStrike" kern="1200" cap="none" spc="0" normalizeH="0" baseline="0" noProof="0" dirty="0">
                <a:ln>
                  <a:noFill/>
                </a:ln>
                <a:solidFill>
                  <a:srgbClr val="000000"/>
                </a:solidFill>
                <a:effectLst/>
                <a:uLnTx/>
                <a:uFillTx/>
                <a:latin typeface="微软雅黑"/>
                <a:ea typeface="微软雅黑"/>
                <a:cs typeface="+mn-cs"/>
              </a:rPr>
              <a:t>enclave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zh-CN" sz="2400" b="0" i="0" u="none" strike="noStrike" kern="1200" cap="none" spc="0" normalizeH="0" baseline="0" noProof="0" dirty="0">
              <a:ln>
                <a:noFill/>
              </a:ln>
              <a:solidFill>
                <a:srgbClr val="000000"/>
              </a:solidFill>
              <a:effectLst/>
              <a:uLnTx/>
              <a:uFillTx/>
              <a:latin typeface="微软雅黑"/>
              <a:ea typeface="微软雅黑"/>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Technology to provide secure execution environment</a:t>
            </a:r>
            <a:r>
              <a:rPr kumimoji="1" lang="zh-CN" altLang="en-US" sz="1800" b="0" i="0" u="none" strike="noStrike" kern="1200" cap="none" spc="0" normalizeH="0" baseline="0" noProof="0" dirty="0">
                <a:ln>
                  <a:noFill/>
                </a:ln>
                <a:solidFill>
                  <a:srgbClr val="000000"/>
                </a:solidFill>
                <a:effectLst/>
                <a:uLnTx/>
                <a:uFillTx/>
                <a:latin typeface="微软雅黑"/>
                <a:ea typeface="微软雅黑"/>
                <a:cs typeface="+mn-cs"/>
              </a:rPr>
              <a:t> </a:t>
            </a: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(aka enclave)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Only have a small TCB</a:t>
            </a:r>
            <a:r>
              <a:rPr kumimoji="1" lang="zh-CN" altLang="en-US" sz="1800" b="0" i="0" u="none" strike="noStrike" kern="1200" cap="none" spc="0" normalizeH="0" baseline="0" noProof="0" dirty="0">
                <a:ln>
                  <a:noFill/>
                </a:ln>
                <a:solidFill>
                  <a:srgbClr val="000000"/>
                </a:solidFill>
                <a:effectLst/>
                <a:uLnTx/>
                <a:uFillTx/>
                <a:latin typeface="微软雅黑"/>
                <a:ea typeface="微软雅黑"/>
                <a:cs typeface="+mn-cs"/>
              </a:rPr>
              <a:t> </a:t>
            </a: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(hardware feature, CPU microcode, or small privileged software)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Use TCB to provide confidentiality, integrity and freshness guarantees for application executing in enclave environment</a:t>
            </a:r>
          </a:p>
        </p:txBody>
      </p:sp>
    </p:spTree>
    <p:extLst>
      <p:ext uri="{BB962C8B-B14F-4D97-AF65-F5344CB8AC3E}">
        <p14:creationId xmlns:p14="http://schemas.microsoft.com/office/powerpoint/2010/main" val="2815664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Background</a:t>
            </a:r>
            <a:endParaRPr kumimoji="1" lang="zh-CN" altLang="en-US" sz="2800" dirty="0">
              <a:cs typeface="Arial Black" charset="0"/>
            </a:endParaRPr>
          </a:p>
        </p:txBody>
      </p:sp>
      <p:sp>
        <p:nvSpPr>
          <p:cNvPr id="4" name="文本框 3">
            <a:extLst>
              <a:ext uri="{FF2B5EF4-FFF2-40B4-BE49-F238E27FC236}">
                <a16:creationId xmlns:a16="http://schemas.microsoft.com/office/drawing/2014/main" id="{939A1A92-8BBB-4F4E-AB40-E73D05EC146F}"/>
              </a:ext>
            </a:extLst>
          </p:cNvPr>
          <p:cNvSpPr txBox="1"/>
          <p:nvPr/>
        </p:nvSpPr>
        <p:spPr>
          <a:xfrm>
            <a:off x="457200" y="1273324"/>
            <a:ext cx="8229600" cy="349589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2000" b="0" i="0" u="none" strike="noStrike" kern="1200" cap="none" spc="0" normalizeH="0" baseline="0" noProof="0" dirty="0">
                <a:ln>
                  <a:noFill/>
                </a:ln>
                <a:solidFill>
                  <a:srgbClr val="000000"/>
                </a:solidFill>
                <a:effectLst/>
                <a:uLnTx/>
                <a:uFillTx/>
                <a:latin typeface="微软雅黑"/>
                <a:ea typeface="微软雅黑"/>
                <a:cs typeface="+mn-cs"/>
              </a:rPr>
              <a:t>Attacks need to be considered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zh-CN" sz="2400" b="0" i="0" u="none" strike="noStrike" kern="1200" cap="none" spc="0" normalizeH="0" baseline="0" noProof="0" dirty="0">
              <a:ln>
                <a:noFill/>
              </a:ln>
              <a:solidFill>
                <a:srgbClr val="000000"/>
              </a:solidFill>
              <a:effectLst/>
              <a:uLnTx/>
              <a:uFillTx/>
              <a:latin typeface="微软雅黑"/>
              <a:ea typeface="微软雅黑"/>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Privileged software attack from compromised OS/hypervisor</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Side channel attacks applied by malicious application executing </a:t>
            </a:r>
            <a:b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b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on the same machine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Physical attacks applied by cloud vendor</a:t>
            </a:r>
          </a:p>
          <a:p>
            <a:pPr marL="1200150" marR="0" lvl="2"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Memory bus snooping</a:t>
            </a:r>
          </a:p>
          <a:p>
            <a:pPr marL="1200150" marR="0" lvl="2"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Cold boot attack</a:t>
            </a: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n-cs"/>
              </a:rPr>
              <a:t> </a:t>
            </a: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a:t>
            </a:r>
            <a:r>
              <a:rPr kumimoji="1" lang="zh-CN" altLang="en-US" sz="1600" b="0" i="0" u="none" strike="noStrike" kern="1200" cap="none" spc="0" normalizeH="0" baseline="0" noProof="0" dirty="0">
                <a:ln>
                  <a:noFill/>
                </a:ln>
                <a:solidFill>
                  <a:srgbClr val="000000"/>
                </a:solidFill>
                <a:effectLst/>
                <a:uLnTx/>
                <a:uFillTx/>
                <a:latin typeface="微软雅黑"/>
                <a:ea typeface="微软雅黑"/>
                <a:cs typeface="+mn-cs"/>
              </a:rPr>
              <a:t> </a:t>
            </a: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NVM</a:t>
            </a:r>
          </a:p>
          <a:p>
            <a:pPr marL="1200150" marR="0" lvl="2"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Etc.</a:t>
            </a:r>
          </a:p>
        </p:txBody>
      </p:sp>
    </p:spTree>
    <p:extLst>
      <p:ext uri="{BB962C8B-B14F-4D97-AF65-F5344CB8AC3E}">
        <p14:creationId xmlns:p14="http://schemas.microsoft.com/office/powerpoint/2010/main" val="3832727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8FA06F-8ACC-1A48-9444-C8F4117F5325}"/>
              </a:ext>
            </a:extLst>
          </p:cNvPr>
          <p:cNvSpPr>
            <a:spLocks noGrp="1"/>
          </p:cNvSpPr>
          <p:nvPr>
            <p:ph type="title"/>
          </p:nvPr>
        </p:nvSpPr>
        <p:spPr>
          <a:xfrm>
            <a:off x="457200" y="228866"/>
            <a:ext cx="8229600" cy="900442"/>
          </a:xfrm>
        </p:spPr>
        <p:txBody>
          <a:bodyPr>
            <a:normAutofit/>
          </a:bodyPr>
          <a:lstStyle/>
          <a:p>
            <a:r>
              <a:rPr kumimoji="1" lang="en-US" altLang="zh-CN" dirty="0">
                <a:latin typeface="DengXian" panose="02010600030101010101" pitchFamily="2" charset="-122"/>
                <a:cs typeface="Arial Black" charset="0"/>
                <a:sym typeface="+mn-lt"/>
              </a:rPr>
              <a:t>What</a:t>
            </a:r>
            <a:r>
              <a:rPr kumimoji="1" lang="zh-CN" altLang="en-US" dirty="0">
                <a:latin typeface="DengXian" panose="02010600030101010101" pitchFamily="2" charset="-122"/>
                <a:cs typeface="Arial Black" charset="0"/>
                <a:sym typeface="+mn-lt"/>
              </a:rPr>
              <a:t> </a:t>
            </a:r>
            <a:r>
              <a:rPr kumimoji="1" lang="en-US" altLang="zh-CN" dirty="0">
                <a:latin typeface="DengXian" panose="02010600030101010101" pitchFamily="2" charset="-122"/>
                <a:cs typeface="Arial Black" charset="0"/>
                <a:sym typeface="+mn-lt"/>
              </a:rPr>
              <a:t>is</a:t>
            </a:r>
            <a:r>
              <a:rPr kumimoji="1" lang="zh-CN" altLang="en-US" dirty="0">
                <a:latin typeface="DengXian" panose="02010600030101010101" pitchFamily="2" charset="-122"/>
                <a:cs typeface="Arial Black" charset="0"/>
                <a:sym typeface="+mn-lt"/>
              </a:rPr>
              <a:t> </a:t>
            </a:r>
            <a:r>
              <a:rPr kumimoji="1" lang="en-US" altLang="zh-CN" dirty="0">
                <a:latin typeface="DengXian" panose="02010600030101010101" pitchFamily="2" charset="-122"/>
                <a:cs typeface="Arial Black" charset="0"/>
                <a:sym typeface="+mn-lt"/>
              </a:rPr>
              <a:t>an</a:t>
            </a:r>
            <a:r>
              <a:rPr kumimoji="1" lang="zh-CN" altLang="en-US" dirty="0">
                <a:latin typeface="DengXian" panose="02010600030101010101" pitchFamily="2" charset="-122"/>
                <a:cs typeface="Arial Black" charset="0"/>
                <a:sym typeface="+mn-lt"/>
              </a:rPr>
              <a:t> </a:t>
            </a:r>
            <a:r>
              <a:rPr kumimoji="1" lang="en-US" altLang="zh-CN" dirty="0">
                <a:latin typeface="DengXian" panose="02010600030101010101" pitchFamily="2" charset="-122"/>
                <a:cs typeface="Arial Black" charset="0"/>
              </a:rPr>
              <a:t>Enclave</a:t>
            </a:r>
            <a:r>
              <a:rPr kumimoji="1" lang="en-US" altLang="zh-CN" dirty="0">
                <a:latin typeface="DengXian" panose="02010600030101010101" pitchFamily="2" charset="-122"/>
                <a:cs typeface="Arial Black" charset="0"/>
                <a:sym typeface="+mn-lt"/>
              </a:rPr>
              <a:t>?</a:t>
            </a:r>
            <a:endParaRPr kumimoji="1" lang="zh-CN" altLang="en-US" dirty="0">
              <a:latin typeface="DengXian" panose="02010600030101010101" pitchFamily="2" charset="-122"/>
              <a:cs typeface="Arial Black" charset="0"/>
            </a:endParaRPr>
          </a:p>
        </p:txBody>
      </p:sp>
      <p:sp>
        <p:nvSpPr>
          <p:cNvPr id="4" name="灯片编号占位符 3">
            <a:extLst>
              <a:ext uri="{FF2B5EF4-FFF2-40B4-BE49-F238E27FC236}">
                <a16:creationId xmlns:a16="http://schemas.microsoft.com/office/drawing/2014/main" id="{27DC15E9-BE1F-3B4D-B84F-06B9ADD2E626}"/>
              </a:ext>
            </a:extLst>
          </p:cNvPr>
          <p:cNvSpPr>
            <a:spLocks noGrp="1"/>
          </p:cNvSpPr>
          <p:nvPr>
            <p:ph type="sldNum" sz="quarter" idx="12"/>
          </p:nvPr>
        </p:nvSpPr>
        <p:spPr/>
        <p:txBody>
          <a:bodyPr/>
          <a:lstStyle/>
          <a:p>
            <a:fld id="{ADE361C3-C043-4A6E-BDCE-8DA1E7D90A3B}" type="slidenum">
              <a:rPr lang="zh-CN" altLang="en-US" smtClean="0">
                <a:solidFill>
                  <a:srgbClr val="000000">
                    <a:tint val="75000"/>
                  </a:srgbClr>
                </a:solidFill>
                <a:latin typeface="+mn-lt"/>
              </a:rPr>
              <a:pPr/>
              <a:t>7</a:t>
            </a:fld>
            <a:endParaRPr lang="zh-CN" altLang="en-US">
              <a:solidFill>
                <a:srgbClr val="000000">
                  <a:tint val="75000"/>
                </a:srgbClr>
              </a:solidFill>
              <a:latin typeface="+mn-lt"/>
            </a:endParaRPr>
          </a:p>
        </p:txBody>
      </p:sp>
      <p:sp>
        <p:nvSpPr>
          <p:cNvPr id="40" name="矩形 39">
            <a:extLst>
              <a:ext uri="{FF2B5EF4-FFF2-40B4-BE49-F238E27FC236}">
                <a16:creationId xmlns:a16="http://schemas.microsoft.com/office/drawing/2014/main" id="{7F4B9397-444B-174A-8490-EDE39B89E5C6}"/>
              </a:ext>
            </a:extLst>
          </p:cNvPr>
          <p:cNvSpPr/>
          <p:nvPr/>
        </p:nvSpPr>
        <p:spPr>
          <a:xfrm>
            <a:off x="3658036" y="1057405"/>
            <a:ext cx="5422446" cy="369332"/>
          </a:xfrm>
          <a:prstGeom prst="rect">
            <a:avLst/>
          </a:prstGeom>
        </p:spPr>
        <p:txBody>
          <a:bodyPr wrap="none">
            <a:spAutoFit/>
          </a:bodyPr>
          <a:lstStyle/>
          <a:p>
            <a:r>
              <a:rPr lang="en-US" altLang="zh-CN" dirty="0">
                <a:solidFill>
                  <a:srgbClr val="000000">
                    <a:lumMod val="65000"/>
                    <a:lumOff val="35000"/>
                  </a:srgbClr>
                </a:solidFill>
                <a:ea typeface="DengXian" panose="02010600030101010101" pitchFamily="2" charset="-122"/>
              </a:rPr>
              <a:t>Hardware-assisted</a:t>
            </a:r>
            <a:r>
              <a:rPr lang="zh-CN" altLang="en-US" dirty="0">
                <a:solidFill>
                  <a:srgbClr val="000000">
                    <a:lumMod val="65000"/>
                    <a:lumOff val="35000"/>
                  </a:srgbClr>
                </a:solidFill>
                <a:ea typeface="DengXian" panose="02010600030101010101" pitchFamily="2" charset="-122"/>
              </a:rPr>
              <a:t> </a:t>
            </a:r>
            <a:r>
              <a:rPr lang="en-US" altLang="zh-CN" dirty="0">
                <a:solidFill>
                  <a:srgbClr val="000000">
                    <a:lumMod val="65000"/>
                    <a:lumOff val="35000"/>
                  </a:srgbClr>
                </a:solidFill>
                <a:ea typeface="DengXian" panose="02010600030101010101" pitchFamily="2" charset="-122"/>
              </a:rPr>
              <a:t>Trusted</a:t>
            </a:r>
            <a:r>
              <a:rPr lang="zh-CN" altLang="en-US" dirty="0">
                <a:solidFill>
                  <a:srgbClr val="000000">
                    <a:lumMod val="65000"/>
                    <a:lumOff val="35000"/>
                  </a:srgbClr>
                </a:solidFill>
                <a:ea typeface="DengXian" panose="02010600030101010101" pitchFamily="2" charset="-122"/>
              </a:rPr>
              <a:t> </a:t>
            </a:r>
            <a:r>
              <a:rPr lang="en-US" altLang="zh-CN" dirty="0">
                <a:solidFill>
                  <a:srgbClr val="000000">
                    <a:lumMod val="65000"/>
                    <a:lumOff val="35000"/>
                  </a:srgbClr>
                </a:solidFill>
                <a:ea typeface="DengXian" panose="02010600030101010101" pitchFamily="2" charset="-122"/>
              </a:rPr>
              <a:t>Execution</a:t>
            </a:r>
            <a:r>
              <a:rPr lang="zh-CN" altLang="en-US" dirty="0">
                <a:solidFill>
                  <a:srgbClr val="000000">
                    <a:lumMod val="65000"/>
                    <a:lumOff val="35000"/>
                  </a:srgbClr>
                </a:solidFill>
                <a:ea typeface="DengXian" panose="02010600030101010101" pitchFamily="2" charset="-122"/>
              </a:rPr>
              <a:t> </a:t>
            </a:r>
            <a:r>
              <a:rPr lang="en-US" altLang="zh-CN" dirty="0">
                <a:solidFill>
                  <a:srgbClr val="000000">
                    <a:lumMod val="65000"/>
                    <a:lumOff val="35000"/>
                  </a:srgbClr>
                </a:solidFill>
                <a:ea typeface="DengXian" panose="02010600030101010101" pitchFamily="2" charset="-122"/>
              </a:rPr>
              <a:t>Environment</a:t>
            </a:r>
            <a:r>
              <a:rPr lang="zh-CN" altLang="en-US" dirty="0">
                <a:solidFill>
                  <a:srgbClr val="000000">
                    <a:lumMod val="65000"/>
                    <a:lumOff val="35000"/>
                  </a:srgbClr>
                </a:solidFill>
                <a:ea typeface="DengXian" panose="02010600030101010101" pitchFamily="2" charset="-122"/>
              </a:rPr>
              <a:t> </a:t>
            </a:r>
            <a:r>
              <a:rPr lang="en-US" altLang="zh-CN" dirty="0">
                <a:solidFill>
                  <a:srgbClr val="000000">
                    <a:lumMod val="65000"/>
                    <a:lumOff val="35000"/>
                  </a:srgbClr>
                </a:solidFill>
                <a:ea typeface="DengXian" panose="02010600030101010101" pitchFamily="2" charset="-122"/>
              </a:rPr>
              <a:t>(TEE)</a:t>
            </a:r>
            <a:endParaRPr lang="en-US" altLang="zh-CN" sz="1600" dirty="0">
              <a:solidFill>
                <a:srgbClr val="000000">
                  <a:lumMod val="65000"/>
                  <a:lumOff val="35000"/>
                </a:srgbClr>
              </a:solidFill>
              <a:ea typeface="DengXian" panose="02010600030101010101" pitchFamily="2" charset="-122"/>
            </a:endParaRPr>
          </a:p>
        </p:txBody>
      </p:sp>
      <p:cxnSp>
        <p:nvCxnSpPr>
          <p:cNvPr id="43" name="直线连接符 42">
            <a:extLst>
              <a:ext uri="{FF2B5EF4-FFF2-40B4-BE49-F238E27FC236}">
                <a16:creationId xmlns:a16="http://schemas.microsoft.com/office/drawing/2014/main" id="{9C872497-1BC2-5046-BD68-6D2A2C5A23F5}"/>
              </a:ext>
            </a:extLst>
          </p:cNvPr>
          <p:cNvCxnSpPr>
            <a:cxnSpLocks/>
          </p:cNvCxnSpPr>
          <p:nvPr/>
        </p:nvCxnSpPr>
        <p:spPr>
          <a:xfrm>
            <a:off x="2555776" y="912378"/>
            <a:ext cx="1871457" cy="0"/>
          </a:xfrm>
          <a:prstGeom prst="line">
            <a:avLst/>
          </a:prstGeom>
          <a:ln>
            <a:solidFill>
              <a:srgbClr val="FF2F92"/>
            </a:solidFill>
          </a:ln>
        </p:spPr>
        <p:style>
          <a:lnRef idx="1">
            <a:schemeClr val="accent1"/>
          </a:lnRef>
          <a:fillRef idx="0">
            <a:schemeClr val="accent1"/>
          </a:fillRef>
          <a:effectRef idx="0">
            <a:schemeClr val="accent1"/>
          </a:effectRef>
          <a:fontRef idx="minor">
            <a:schemeClr val="tx1"/>
          </a:fontRef>
        </p:style>
      </p:cxnSp>
      <p:cxnSp>
        <p:nvCxnSpPr>
          <p:cNvPr id="48" name="直线连接符 47">
            <a:extLst>
              <a:ext uri="{FF2B5EF4-FFF2-40B4-BE49-F238E27FC236}">
                <a16:creationId xmlns:a16="http://schemas.microsoft.com/office/drawing/2014/main" id="{A0E6C7C8-D5F7-5D44-A7AD-FEB8B77D8CE9}"/>
              </a:ext>
            </a:extLst>
          </p:cNvPr>
          <p:cNvCxnSpPr>
            <a:cxnSpLocks/>
            <a:endCxn id="40" idx="1"/>
          </p:cNvCxnSpPr>
          <p:nvPr/>
        </p:nvCxnSpPr>
        <p:spPr>
          <a:xfrm>
            <a:off x="3436840" y="913389"/>
            <a:ext cx="221196" cy="32868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a:extLst>
              <a:ext uri="{FF2B5EF4-FFF2-40B4-BE49-F238E27FC236}">
                <a16:creationId xmlns:a16="http://schemas.microsoft.com/office/drawing/2014/main" id="{AA7E2258-C894-3A44-A97E-5A2C9B8B1280}"/>
              </a:ext>
            </a:extLst>
          </p:cNvPr>
          <p:cNvGrpSpPr/>
          <p:nvPr/>
        </p:nvGrpSpPr>
        <p:grpSpPr>
          <a:xfrm>
            <a:off x="1763451" y="1416648"/>
            <a:ext cx="5617098" cy="4215145"/>
            <a:chOff x="462359" y="1814837"/>
            <a:chExt cx="4605346" cy="3299941"/>
          </a:xfrm>
        </p:grpSpPr>
        <p:sp>
          <p:nvSpPr>
            <p:cNvPr id="87" name="矩形 86">
              <a:extLst>
                <a:ext uri="{FF2B5EF4-FFF2-40B4-BE49-F238E27FC236}">
                  <a16:creationId xmlns:a16="http://schemas.microsoft.com/office/drawing/2014/main" id="{EC8A3F03-5969-0B42-A369-E9FC1D211A4D}"/>
                </a:ext>
              </a:extLst>
            </p:cNvPr>
            <p:cNvSpPr/>
            <p:nvPr/>
          </p:nvSpPr>
          <p:spPr>
            <a:xfrm>
              <a:off x="472895" y="2231827"/>
              <a:ext cx="4475025" cy="1029730"/>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2400" dirty="0">
                <a:ea typeface="DengXian" panose="02010600030101010101" pitchFamily="2" charset="-122"/>
              </a:endParaRPr>
            </a:p>
          </p:txBody>
        </p:sp>
        <p:sp>
          <p:nvSpPr>
            <p:cNvPr id="88" name="矩形 87">
              <a:extLst>
                <a:ext uri="{FF2B5EF4-FFF2-40B4-BE49-F238E27FC236}">
                  <a16:creationId xmlns:a16="http://schemas.microsoft.com/office/drawing/2014/main" id="{EB738767-F1B2-9C48-AE8E-B7B23FF23401}"/>
                </a:ext>
              </a:extLst>
            </p:cNvPr>
            <p:cNvSpPr/>
            <p:nvPr/>
          </p:nvSpPr>
          <p:spPr>
            <a:xfrm>
              <a:off x="505009" y="2383267"/>
              <a:ext cx="2194863" cy="776268"/>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2400" dirty="0">
                <a:ea typeface="DengXian" panose="02010600030101010101" pitchFamily="2" charset="-122"/>
              </a:endParaRPr>
            </a:p>
          </p:txBody>
        </p:sp>
        <p:sp>
          <p:nvSpPr>
            <p:cNvPr id="89" name="矩形 88">
              <a:extLst>
                <a:ext uri="{FF2B5EF4-FFF2-40B4-BE49-F238E27FC236}">
                  <a16:creationId xmlns:a16="http://schemas.microsoft.com/office/drawing/2014/main" id="{894BF3BE-9270-8147-B3BA-0664E2DA8EED}"/>
                </a:ext>
              </a:extLst>
            </p:cNvPr>
            <p:cNvSpPr/>
            <p:nvPr/>
          </p:nvSpPr>
          <p:spPr>
            <a:xfrm>
              <a:off x="635354" y="2750668"/>
              <a:ext cx="1938401" cy="345261"/>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600" dirty="0">
                  <a:ea typeface="DengXian" panose="02010600030101010101" pitchFamily="2" charset="-122"/>
                </a:rPr>
                <a:t>Non-sensitive code/data</a:t>
              </a:r>
              <a:endParaRPr kumimoji="1" lang="zh-CN" altLang="en-US" sz="1600" dirty="0">
                <a:ea typeface="DengXian" panose="02010600030101010101" pitchFamily="2" charset="-122"/>
              </a:endParaRPr>
            </a:p>
          </p:txBody>
        </p:sp>
        <p:sp>
          <p:nvSpPr>
            <p:cNvPr id="90" name="文本框 89">
              <a:extLst>
                <a:ext uri="{FF2B5EF4-FFF2-40B4-BE49-F238E27FC236}">
                  <a16:creationId xmlns:a16="http://schemas.microsoft.com/office/drawing/2014/main" id="{7EC623A9-9192-A642-83EF-9CD76FA2A53C}"/>
                </a:ext>
              </a:extLst>
            </p:cNvPr>
            <p:cNvSpPr txBox="1"/>
            <p:nvPr/>
          </p:nvSpPr>
          <p:spPr>
            <a:xfrm>
              <a:off x="472897" y="2391620"/>
              <a:ext cx="983860" cy="289142"/>
            </a:xfrm>
            <a:prstGeom prst="rect">
              <a:avLst/>
            </a:prstGeom>
            <a:noFill/>
          </p:spPr>
          <p:txBody>
            <a:bodyPr wrap="square" rtlCol="0">
              <a:spAutoFit/>
            </a:bodyPr>
            <a:lstStyle/>
            <a:p>
              <a:r>
                <a:rPr kumimoji="1" lang="en-US" altLang="zh-CN" dirty="0">
                  <a:ea typeface="DengXian" panose="02010600030101010101" pitchFamily="2" charset="-122"/>
                </a:rPr>
                <a:t>Host App</a:t>
              </a:r>
              <a:endParaRPr kumimoji="1" lang="zh-CN" altLang="en-US" dirty="0">
                <a:ea typeface="DengXian" panose="02010600030101010101" pitchFamily="2" charset="-122"/>
              </a:endParaRPr>
            </a:p>
          </p:txBody>
        </p:sp>
        <p:sp>
          <p:nvSpPr>
            <p:cNvPr id="91" name="文本框 90">
              <a:extLst>
                <a:ext uri="{FF2B5EF4-FFF2-40B4-BE49-F238E27FC236}">
                  <a16:creationId xmlns:a16="http://schemas.microsoft.com/office/drawing/2014/main" id="{BD5776FC-B2C2-4946-81E9-9A8F8EEB596F}"/>
                </a:ext>
              </a:extLst>
            </p:cNvPr>
            <p:cNvSpPr txBox="1"/>
            <p:nvPr/>
          </p:nvSpPr>
          <p:spPr>
            <a:xfrm>
              <a:off x="4144539" y="2662610"/>
              <a:ext cx="702636" cy="289142"/>
            </a:xfrm>
            <a:prstGeom prst="rect">
              <a:avLst/>
            </a:prstGeom>
            <a:noFill/>
          </p:spPr>
          <p:txBody>
            <a:bodyPr wrap="square" rtlCol="0">
              <a:spAutoFit/>
            </a:bodyPr>
            <a:lstStyle/>
            <a:p>
              <a:pPr algn="ctr"/>
              <a:r>
                <a:rPr kumimoji="1" lang="en-US" altLang="zh-CN" dirty="0">
                  <a:ea typeface="DengXian" panose="02010600030101010101" pitchFamily="2" charset="-122"/>
                </a:rPr>
                <a:t>User</a:t>
              </a:r>
              <a:endParaRPr kumimoji="1" lang="zh-CN" altLang="en-US" dirty="0">
                <a:ea typeface="DengXian" panose="02010600030101010101" pitchFamily="2" charset="-122"/>
              </a:endParaRPr>
            </a:p>
          </p:txBody>
        </p:sp>
        <p:sp>
          <p:nvSpPr>
            <p:cNvPr id="92" name="矩形 91">
              <a:extLst>
                <a:ext uri="{FF2B5EF4-FFF2-40B4-BE49-F238E27FC236}">
                  <a16:creationId xmlns:a16="http://schemas.microsoft.com/office/drawing/2014/main" id="{FFDB70D5-98DB-7B4D-82E7-79513A68D49B}"/>
                </a:ext>
              </a:extLst>
            </p:cNvPr>
            <p:cNvSpPr/>
            <p:nvPr/>
          </p:nvSpPr>
          <p:spPr>
            <a:xfrm>
              <a:off x="2927324" y="2382792"/>
              <a:ext cx="1299740" cy="776268"/>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2400" dirty="0">
                <a:ea typeface="DengXian" panose="02010600030101010101" pitchFamily="2" charset="-122"/>
              </a:endParaRPr>
            </a:p>
          </p:txBody>
        </p:sp>
        <p:sp>
          <p:nvSpPr>
            <p:cNvPr id="93" name="矩形 92">
              <a:extLst>
                <a:ext uri="{FF2B5EF4-FFF2-40B4-BE49-F238E27FC236}">
                  <a16:creationId xmlns:a16="http://schemas.microsoft.com/office/drawing/2014/main" id="{9FAC9915-D76C-B546-AEBB-117A2941287A}"/>
                </a:ext>
              </a:extLst>
            </p:cNvPr>
            <p:cNvSpPr/>
            <p:nvPr/>
          </p:nvSpPr>
          <p:spPr>
            <a:xfrm>
              <a:off x="3069670" y="2751828"/>
              <a:ext cx="1070363" cy="345261"/>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600" dirty="0">
                  <a:ea typeface="DengXian" panose="02010600030101010101" pitchFamily="2" charset="-122"/>
                </a:rPr>
                <a:t>Sensitive code/data</a:t>
              </a:r>
              <a:endParaRPr kumimoji="1" lang="zh-CN" altLang="en-US" sz="1600" dirty="0">
                <a:ea typeface="DengXian" panose="02010600030101010101" pitchFamily="2" charset="-122"/>
              </a:endParaRPr>
            </a:p>
          </p:txBody>
        </p:sp>
        <p:sp>
          <p:nvSpPr>
            <p:cNvPr id="94" name="文本框 93">
              <a:extLst>
                <a:ext uri="{FF2B5EF4-FFF2-40B4-BE49-F238E27FC236}">
                  <a16:creationId xmlns:a16="http://schemas.microsoft.com/office/drawing/2014/main" id="{42F2818E-AFA1-934C-B1F6-385E0F90BEE4}"/>
                </a:ext>
              </a:extLst>
            </p:cNvPr>
            <p:cNvSpPr txBox="1"/>
            <p:nvPr/>
          </p:nvSpPr>
          <p:spPr>
            <a:xfrm>
              <a:off x="2907748" y="2385179"/>
              <a:ext cx="1299740" cy="289142"/>
            </a:xfrm>
            <a:prstGeom prst="rect">
              <a:avLst/>
            </a:prstGeom>
            <a:noFill/>
          </p:spPr>
          <p:txBody>
            <a:bodyPr wrap="square" rtlCol="0">
              <a:spAutoFit/>
            </a:bodyPr>
            <a:lstStyle/>
            <a:p>
              <a:r>
                <a:rPr kumimoji="1" lang="en-US" altLang="zh-CN" dirty="0">
                  <a:ea typeface="DengXian" panose="02010600030101010101" pitchFamily="2" charset="-122"/>
                </a:rPr>
                <a:t>Enclave App</a:t>
              </a:r>
              <a:endParaRPr kumimoji="1" lang="zh-CN" altLang="en-US" dirty="0">
                <a:ea typeface="DengXian" panose="02010600030101010101" pitchFamily="2" charset="-122"/>
              </a:endParaRPr>
            </a:p>
          </p:txBody>
        </p:sp>
        <p:sp>
          <p:nvSpPr>
            <p:cNvPr id="95" name="矩形 94">
              <a:extLst>
                <a:ext uri="{FF2B5EF4-FFF2-40B4-BE49-F238E27FC236}">
                  <a16:creationId xmlns:a16="http://schemas.microsoft.com/office/drawing/2014/main" id="{85C25889-40F1-8549-96FB-23BD0B9A0C10}"/>
                </a:ext>
              </a:extLst>
            </p:cNvPr>
            <p:cNvSpPr/>
            <p:nvPr/>
          </p:nvSpPr>
          <p:spPr>
            <a:xfrm>
              <a:off x="462359" y="4465332"/>
              <a:ext cx="4475026" cy="649446"/>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2400" dirty="0">
                <a:ea typeface="DengXian" panose="02010600030101010101" pitchFamily="2" charset="-122"/>
              </a:endParaRPr>
            </a:p>
          </p:txBody>
        </p:sp>
        <p:sp>
          <p:nvSpPr>
            <p:cNvPr id="96" name="矩形 95">
              <a:extLst>
                <a:ext uri="{FF2B5EF4-FFF2-40B4-BE49-F238E27FC236}">
                  <a16:creationId xmlns:a16="http://schemas.microsoft.com/office/drawing/2014/main" id="{F71C48CF-85E6-684B-9CD9-AFD02C2FD16A}"/>
                </a:ext>
              </a:extLst>
            </p:cNvPr>
            <p:cNvSpPr/>
            <p:nvPr/>
          </p:nvSpPr>
          <p:spPr>
            <a:xfrm>
              <a:off x="533013" y="4657595"/>
              <a:ext cx="3435119" cy="376435"/>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dirty="0">
                  <a:ea typeface="DengXian" panose="02010600030101010101" pitchFamily="2" charset="-122"/>
                </a:rPr>
                <a:t>TEE/Enclave</a:t>
              </a:r>
              <a:r>
                <a:rPr kumimoji="1" lang="zh-CN" altLang="en-US" dirty="0">
                  <a:ea typeface="DengXian" panose="02010600030101010101" pitchFamily="2" charset="-122"/>
                </a:rPr>
                <a:t> </a:t>
              </a:r>
              <a:r>
                <a:rPr kumimoji="1" lang="en-US" altLang="zh-CN" dirty="0">
                  <a:ea typeface="DengXian" panose="02010600030101010101" pitchFamily="2" charset="-122"/>
                </a:rPr>
                <a:t>extension</a:t>
              </a:r>
              <a:endParaRPr kumimoji="1" lang="zh-CN" altLang="en-US" dirty="0">
                <a:ea typeface="DengXian" panose="02010600030101010101" pitchFamily="2" charset="-122"/>
              </a:endParaRPr>
            </a:p>
          </p:txBody>
        </p:sp>
        <p:sp>
          <p:nvSpPr>
            <p:cNvPr id="97" name="矩形 96">
              <a:extLst>
                <a:ext uri="{FF2B5EF4-FFF2-40B4-BE49-F238E27FC236}">
                  <a16:creationId xmlns:a16="http://schemas.microsoft.com/office/drawing/2014/main" id="{29DF049C-1BE6-7F40-BE68-D4000880B9CE}"/>
                </a:ext>
              </a:extLst>
            </p:cNvPr>
            <p:cNvSpPr/>
            <p:nvPr/>
          </p:nvSpPr>
          <p:spPr>
            <a:xfrm>
              <a:off x="472897" y="3859983"/>
              <a:ext cx="4475024" cy="610858"/>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2400" dirty="0">
                <a:ea typeface="DengXian" panose="02010600030101010101" pitchFamily="2" charset="-122"/>
              </a:endParaRPr>
            </a:p>
          </p:txBody>
        </p:sp>
        <p:sp>
          <p:nvSpPr>
            <p:cNvPr id="98" name="矩形 97">
              <a:extLst>
                <a:ext uri="{FF2B5EF4-FFF2-40B4-BE49-F238E27FC236}">
                  <a16:creationId xmlns:a16="http://schemas.microsoft.com/office/drawing/2014/main" id="{DC341B01-D4C0-8949-856E-BAFF4521C158}"/>
                </a:ext>
              </a:extLst>
            </p:cNvPr>
            <p:cNvSpPr/>
            <p:nvPr/>
          </p:nvSpPr>
          <p:spPr>
            <a:xfrm>
              <a:off x="532680" y="4052109"/>
              <a:ext cx="2167193" cy="355755"/>
            </a:xfrm>
            <a:prstGeom prst="rect">
              <a:avLst/>
            </a:prstGeom>
            <a:solidFill>
              <a:schemeClr val="bg1"/>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2400" dirty="0">
                <a:ea typeface="DengXian" panose="02010600030101010101" pitchFamily="2" charset="-122"/>
              </a:endParaRPr>
            </a:p>
          </p:txBody>
        </p:sp>
        <p:sp>
          <p:nvSpPr>
            <p:cNvPr id="99" name="文本框 98">
              <a:extLst>
                <a:ext uri="{FF2B5EF4-FFF2-40B4-BE49-F238E27FC236}">
                  <a16:creationId xmlns:a16="http://schemas.microsoft.com/office/drawing/2014/main" id="{4947DEE5-42DA-0F41-9FE9-D8E3943B4ED7}"/>
                </a:ext>
              </a:extLst>
            </p:cNvPr>
            <p:cNvSpPr txBox="1"/>
            <p:nvPr/>
          </p:nvSpPr>
          <p:spPr>
            <a:xfrm>
              <a:off x="720562" y="4073340"/>
              <a:ext cx="1626150" cy="289142"/>
            </a:xfrm>
            <a:prstGeom prst="rect">
              <a:avLst/>
            </a:prstGeom>
            <a:noFill/>
          </p:spPr>
          <p:txBody>
            <a:bodyPr wrap="square" rtlCol="0">
              <a:spAutoFit/>
            </a:bodyPr>
            <a:lstStyle/>
            <a:p>
              <a:pPr algn="ctr"/>
              <a:r>
                <a:rPr kumimoji="1" lang="en-US" altLang="zh-CN" dirty="0">
                  <a:ea typeface="DengXian" panose="02010600030101010101" pitchFamily="2" charset="-122"/>
                </a:rPr>
                <a:t>Hypervisor</a:t>
              </a:r>
              <a:endParaRPr kumimoji="1" lang="zh-CN" altLang="en-US" dirty="0">
                <a:ea typeface="DengXian" panose="02010600030101010101" pitchFamily="2" charset="-122"/>
              </a:endParaRPr>
            </a:p>
          </p:txBody>
        </p:sp>
        <p:sp>
          <p:nvSpPr>
            <p:cNvPr id="100" name="文本框 99">
              <a:extLst>
                <a:ext uri="{FF2B5EF4-FFF2-40B4-BE49-F238E27FC236}">
                  <a16:creationId xmlns:a16="http://schemas.microsoft.com/office/drawing/2014/main" id="{F94296CE-FD5B-F543-A9BD-CE2FAADA8325}"/>
                </a:ext>
              </a:extLst>
            </p:cNvPr>
            <p:cNvSpPr txBox="1"/>
            <p:nvPr/>
          </p:nvSpPr>
          <p:spPr>
            <a:xfrm>
              <a:off x="3938089" y="4157555"/>
              <a:ext cx="1080119" cy="289142"/>
            </a:xfrm>
            <a:prstGeom prst="rect">
              <a:avLst/>
            </a:prstGeom>
            <a:noFill/>
          </p:spPr>
          <p:txBody>
            <a:bodyPr wrap="square" rtlCol="0">
              <a:spAutoFit/>
            </a:bodyPr>
            <a:lstStyle/>
            <a:p>
              <a:pPr algn="ctr"/>
              <a:r>
                <a:rPr kumimoji="1" lang="en-US" altLang="zh-CN" dirty="0">
                  <a:ea typeface="DengXian" panose="02010600030101010101" pitchFamily="2" charset="-122"/>
                </a:rPr>
                <a:t>Hypervisor</a:t>
              </a:r>
              <a:endParaRPr kumimoji="1" lang="zh-CN" altLang="en-US" dirty="0">
                <a:ea typeface="DengXian" panose="02010600030101010101" pitchFamily="2" charset="-122"/>
              </a:endParaRPr>
            </a:p>
          </p:txBody>
        </p:sp>
        <p:sp>
          <p:nvSpPr>
            <p:cNvPr id="101" name="矩形 100">
              <a:extLst>
                <a:ext uri="{FF2B5EF4-FFF2-40B4-BE49-F238E27FC236}">
                  <a16:creationId xmlns:a16="http://schemas.microsoft.com/office/drawing/2014/main" id="{2D94999D-606F-2A48-A3C1-2B0D2FBF2264}"/>
                </a:ext>
              </a:extLst>
            </p:cNvPr>
            <p:cNvSpPr/>
            <p:nvPr/>
          </p:nvSpPr>
          <p:spPr>
            <a:xfrm>
              <a:off x="472897" y="3260396"/>
              <a:ext cx="4475024" cy="649446"/>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2400" dirty="0">
                <a:ea typeface="DengXian" panose="02010600030101010101" pitchFamily="2" charset="-122"/>
              </a:endParaRPr>
            </a:p>
          </p:txBody>
        </p:sp>
        <p:sp>
          <p:nvSpPr>
            <p:cNvPr id="102" name="矩形 101">
              <a:extLst>
                <a:ext uri="{FF2B5EF4-FFF2-40B4-BE49-F238E27FC236}">
                  <a16:creationId xmlns:a16="http://schemas.microsoft.com/office/drawing/2014/main" id="{B37A77D0-686B-5543-8ED4-BA48759629F6}"/>
                </a:ext>
              </a:extLst>
            </p:cNvPr>
            <p:cNvSpPr/>
            <p:nvPr/>
          </p:nvSpPr>
          <p:spPr>
            <a:xfrm>
              <a:off x="532680" y="3379865"/>
              <a:ext cx="2167192" cy="354499"/>
            </a:xfrm>
            <a:prstGeom prst="rect">
              <a:avLst/>
            </a:prstGeom>
            <a:solidFill>
              <a:schemeClr val="bg1"/>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2400" dirty="0">
                <a:ea typeface="DengXian" panose="02010600030101010101" pitchFamily="2" charset="-122"/>
              </a:endParaRPr>
            </a:p>
          </p:txBody>
        </p:sp>
        <p:sp>
          <p:nvSpPr>
            <p:cNvPr id="103" name="文本框 102">
              <a:extLst>
                <a:ext uri="{FF2B5EF4-FFF2-40B4-BE49-F238E27FC236}">
                  <a16:creationId xmlns:a16="http://schemas.microsoft.com/office/drawing/2014/main" id="{5906E881-4A4E-4144-9A5D-1A852571067D}"/>
                </a:ext>
              </a:extLst>
            </p:cNvPr>
            <p:cNvSpPr txBox="1"/>
            <p:nvPr/>
          </p:nvSpPr>
          <p:spPr>
            <a:xfrm>
              <a:off x="720562" y="3429235"/>
              <a:ext cx="1626150" cy="289142"/>
            </a:xfrm>
            <a:prstGeom prst="rect">
              <a:avLst/>
            </a:prstGeom>
            <a:noFill/>
          </p:spPr>
          <p:txBody>
            <a:bodyPr wrap="square" rtlCol="0">
              <a:spAutoFit/>
            </a:bodyPr>
            <a:lstStyle/>
            <a:p>
              <a:pPr algn="ctr"/>
              <a:r>
                <a:rPr kumimoji="1" lang="en-US" altLang="zh-CN" dirty="0">
                  <a:ea typeface="DengXian" panose="02010600030101010101" pitchFamily="2" charset="-122"/>
                </a:rPr>
                <a:t>OS</a:t>
              </a:r>
              <a:endParaRPr kumimoji="1" lang="zh-CN" altLang="en-US" dirty="0">
                <a:ea typeface="DengXian" panose="02010600030101010101" pitchFamily="2" charset="-122"/>
              </a:endParaRPr>
            </a:p>
          </p:txBody>
        </p:sp>
        <p:sp>
          <p:nvSpPr>
            <p:cNvPr id="104" name="文本框 103">
              <a:extLst>
                <a:ext uri="{FF2B5EF4-FFF2-40B4-BE49-F238E27FC236}">
                  <a16:creationId xmlns:a16="http://schemas.microsoft.com/office/drawing/2014/main" id="{1D162A0A-CC6D-6C42-82EC-63A78A1DC450}"/>
                </a:ext>
              </a:extLst>
            </p:cNvPr>
            <p:cNvSpPr txBox="1"/>
            <p:nvPr/>
          </p:nvSpPr>
          <p:spPr>
            <a:xfrm>
              <a:off x="3924008" y="3403225"/>
              <a:ext cx="1143697" cy="289142"/>
            </a:xfrm>
            <a:prstGeom prst="rect">
              <a:avLst/>
            </a:prstGeom>
            <a:noFill/>
          </p:spPr>
          <p:txBody>
            <a:bodyPr wrap="square" rtlCol="0">
              <a:spAutoFit/>
            </a:bodyPr>
            <a:lstStyle/>
            <a:p>
              <a:pPr algn="ctr"/>
              <a:r>
                <a:rPr kumimoji="1" lang="en-US" altLang="zh-CN" dirty="0">
                  <a:ea typeface="DengXian" panose="02010600030101010101" pitchFamily="2" charset="-122"/>
                </a:rPr>
                <a:t>Supervisor</a:t>
              </a:r>
              <a:endParaRPr kumimoji="1" lang="zh-CN" altLang="en-US" dirty="0">
                <a:ea typeface="DengXian" panose="02010600030101010101" pitchFamily="2" charset="-122"/>
              </a:endParaRPr>
            </a:p>
          </p:txBody>
        </p:sp>
        <p:cxnSp>
          <p:nvCxnSpPr>
            <p:cNvPr id="105" name="直线箭头连接符 104">
              <a:extLst>
                <a:ext uri="{FF2B5EF4-FFF2-40B4-BE49-F238E27FC236}">
                  <a16:creationId xmlns:a16="http://schemas.microsoft.com/office/drawing/2014/main" id="{3CAF521A-19D9-1C4A-81A6-529220286BA6}"/>
                </a:ext>
              </a:extLst>
            </p:cNvPr>
            <p:cNvCxnSpPr>
              <a:cxnSpLocks/>
              <a:stCxn id="89" idx="2"/>
              <a:endCxn id="102" idx="0"/>
            </p:cNvCxnSpPr>
            <p:nvPr/>
          </p:nvCxnSpPr>
          <p:spPr>
            <a:xfrm>
              <a:off x="1604555" y="3095929"/>
              <a:ext cx="0" cy="283936"/>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6D281DD-04EA-6247-8FE4-51B8F7104810}"/>
                </a:ext>
              </a:extLst>
            </p:cNvPr>
            <p:cNvCxnSpPr>
              <a:cxnSpLocks/>
              <a:endCxn id="98" idx="0"/>
            </p:cNvCxnSpPr>
            <p:nvPr/>
          </p:nvCxnSpPr>
          <p:spPr>
            <a:xfrm>
              <a:off x="1604555" y="3715967"/>
              <a:ext cx="0" cy="336142"/>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595A29A3-19C9-9342-855F-19513829F69E}"/>
                </a:ext>
              </a:extLst>
            </p:cNvPr>
            <p:cNvCxnSpPr>
              <a:cxnSpLocks/>
              <a:stCxn id="98" idx="2"/>
            </p:cNvCxnSpPr>
            <p:nvPr/>
          </p:nvCxnSpPr>
          <p:spPr>
            <a:xfrm>
              <a:off x="1616277" y="4407864"/>
              <a:ext cx="0" cy="24973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3F2DD574-D119-0746-AA43-3F0EAFAD9CAF}"/>
                </a:ext>
              </a:extLst>
            </p:cNvPr>
            <p:cNvCxnSpPr>
              <a:cxnSpLocks/>
              <a:stCxn id="89" idx="3"/>
              <a:endCxn id="93" idx="1"/>
            </p:cNvCxnSpPr>
            <p:nvPr/>
          </p:nvCxnSpPr>
          <p:spPr>
            <a:xfrm>
              <a:off x="2573755" y="2923299"/>
              <a:ext cx="495915" cy="1160"/>
            </a:xfrm>
            <a:prstGeom prst="straightConnector1">
              <a:avLst/>
            </a:prstGeom>
            <a:ln w="1905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9" name="直线箭头连接符 108">
              <a:extLst>
                <a:ext uri="{FF2B5EF4-FFF2-40B4-BE49-F238E27FC236}">
                  <a16:creationId xmlns:a16="http://schemas.microsoft.com/office/drawing/2014/main" id="{286BA5BC-2414-1348-9002-EA72F8415062}"/>
                </a:ext>
              </a:extLst>
            </p:cNvPr>
            <p:cNvCxnSpPr>
              <a:cxnSpLocks/>
            </p:cNvCxnSpPr>
            <p:nvPr/>
          </p:nvCxnSpPr>
          <p:spPr>
            <a:xfrm>
              <a:off x="3707986" y="3097089"/>
              <a:ext cx="0" cy="1560506"/>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0" name="文本框 109">
              <a:extLst>
                <a:ext uri="{FF2B5EF4-FFF2-40B4-BE49-F238E27FC236}">
                  <a16:creationId xmlns:a16="http://schemas.microsoft.com/office/drawing/2014/main" id="{4844FFAC-60CE-5C47-8A3F-6B63B42451C9}"/>
                </a:ext>
              </a:extLst>
            </p:cNvPr>
            <p:cNvSpPr txBox="1"/>
            <p:nvPr/>
          </p:nvSpPr>
          <p:spPr>
            <a:xfrm>
              <a:off x="3968133" y="4641578"/>
              <a:ext cx="1077263" cy="289142"/>
            </a:xfrm>
            <a:prstGeom prst="rect">
              <a:avLst/>
            </a:prstGeom>
            <a:noFill/>
          </p:spPr>
          <p:txBody>
            <a:bodyPr wrap="square" rtlCol="0">
              <a:spAutoFit/>
            </a:bodyPr>
            <a:lstStyle/>
            <a:p>
              <a:pPr algn="ctr"/>
              <a:r>
                <a:rPr kumimoji="1" lang="en-US" altLang="zh-CN" dirty="0">
                  <a:ea typeface="DengXian" panose="02010600030101010101" pitchFamily="2" charset="-122"/>
                </a:rPr>
                <a:t>Hardware</a:t>
              </a:r>
              <a:endParaRPr kumimoji="1" lang="zh-CN" altLang="en-US" dirty="0">
                <a:ea typeface="DengXian" panose="02010600030101010101" pitchFamily="2" charset="-122"/>
              </a:endParaRPr>
            </a:p>
          </p:txBody>
        </p:sp>
        <p:sp>
          <p:nvSpPr>
            <p:cNvPr id="111" name="矩形 110">
              <a:extLst>
                <a:ext uri="{FF2B5EF4-FFF2-40B4-BE49-F238E27FC236}">
                  <a16:creationId xmlns:a16="http://schemas.microsoft.com/office/drawing/2014/main" id="{0B014788-BA9A-0F4C-A03D-F4BA5F2701E4}"/>
                </a:ext>
              </a:extLst>
            </p:cNvPr>
            <p:cNvSpPr/>
            <p:nvPr/>
          </p:nvSpPr>
          <p:spPr>
            <a:xfrm>
              <a:off x="3492059" y="1929823"/>
              <a:ext cx="431949" cy="201657"/>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ea typeface="DengXian" panose="02010600030101010101" pitchFamily="2" charset="-122"/>
              </a:endParaRPr>
            </a:p>
          </p:txBody>
        </p:sp>
        <p:sp>
          <p:nvSpPr>
            <p:cNvPr id="112" name="文本框 111">
              <a:extLst>
                <a:ext uri="{FF2B5EF4-FFF2-40B4-BE49-F238E27FC236}">
                  <a16:creationId xmlns:a16="http://schemas.microsoft.com/office/drawing/2014/main" id="{E25F47F5-C528-3749-BA6C-807865BB9C38}"/>
                </a:ext>
              </a:extLst>
            </p:cNvPr>
            <p:cNvSpPr txBox="1"/>
            <p:nvPr/>
          </p:nvSpPr>
          <p:spPr>
            <a:xfrm>
              <a:off x="3935776" y="1886938"/>
              <a:ext cx="660394" cy="265046"/>
            </a:xfrm>
            <a:prstGeom prst="rect">
              <a:avLst/>
            </a:prstGeom>
            <a:noFill/>
          </p:spPr>
          <p:txBody>
            <a:bodyPr wrap="none" rtlCol="0">
              <a:spAutoFit/>
            </a:bodyPr>
            <a:lstStyle/>
            <a:p>
              <a:r>
                <a:rPr kumimoji="1" lang="en-US" altLang="zh-CN" sz="1600" dirty="0">
                  <a:ea typeface="DengXian" panose="02010600030101010101" pitchFamily="2" charset="-122"/>
                </a:rPr>
                <a:t>Trusted</a:t>
              </a:r>
              <a:endParaRPr kumimoji="1" lang="zh-CN" altLang="en-US" sz="1600" dirty="0">
                <a:ea typeface="DengXian" panose="02010600030101010101" pitchFamily="2" charset="-122"/>
              </a:endParaRPr>
            </a:p>
          </p:txBody>
        </p:sp>
        <p:sp>
          <p:nvSpPr>
            <p:cNvPr id="113" name="矩形 112">
              <a:extLst>
                <a:ext uri="{FF2B5EF4-FFF2-40B4-BE49-F238E27FC236}">
                  <a16:creationId xmlns:a16="http://schemas.microsoft.com/office/drawing/2014/main" id="{BB34BFA3-F0C8-784A-9383-261633211AE1}"/>
                </a:ext>
              </a:extLst>
            </p:cNvPr>
            <p:cNvSpPr/>
            <p:nvPr/>
          </p:nvSpPr>
          <p:spPr>
            <a:xfrm>
              <a:off x="2048707" y="1814837"/>
              <a:ext cx="797762" cy="313237"/>
            </a:xfrm>
            <a:prstGeom prst="rect">
              <a:avLst/>
            </a:prstGeom>
          </p:spPr>
          <p:txBody>
            <a:bodyPr wrap="none">
              <a:spAutoFit/>
            </a:bodyPr>
            <a:lstStyle/>
            <a:p>
              <a:r>
                <a:rPr lang="en-US" altLang="zh-CN" sz="2000" dirty="0">
                  <a:solidFill>
                    <a:schemeClr val="accent1"/>
                  </a:solidFill>
                  <a:ea typeface="DengXian" panose="02010600030101010101" pitchFamily="2" charset="-122"/>
                </a:rPr>
                <a:t>Enclave</a:t>
              </a:r>
            </a:p>
          </p:txBody>
        </p:sp>
        <p:cxnSp>
          <p:nvCxnSpPr>
            <p:cNvPr id="114" name="直线连接符 113">
              <a:extLst>
                <a:ext uri="{FF2B5EF4-FFF2-40B4-BE49-F238E27FC236}">
                  <a16:creationId xmlns:a16="http://schemas.microsoft.com/office/drawing/2014/main" id="{3A650FDA-9E3B-E04A-9072-1E99950A11D4}"/>
                </a:ext>
              </a:extLst>
            </p:cNvPr>
            <p:cNvCxnSpPr>
              <a:cxnSpLocks/>
            </p:cNvCxnSpPr>
            <p:nvPr/>
          </p:nvCxnSpPr>
          <p:spPr>
            <a:xfrm>
              <a:off x="2821712" y="2059044"/>
              <a:ext cx="221196" cy="32868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29450376"/>
      </p:ext>
    </p:extLst>
  </p:cSld>
  <p:clrMapOvr>
    <a:masterClrMapping/>
  </p:clrMapOvr>
  <mc:AlternateContent xmlns:mc="http://schemas.openxmlformats.org/markup-compatibility/2006" xmlns:p14="http://schemas.microsoft.com/office/powerpoint/2010/main">
    <mc:Choice Requires="p14">
      <p:transition spd="slow" p14:dur="2000" advTm="77629"/>
    </mc:Choice>
    <mc:Fallback xmlns="">
      <p:transition spd="slow" advTm="7762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80743D-09D2-EB4D-B711-2076F127F6B0}"/>
              </a:ext>
            </a:extLst>
          </p:cNvPr>
          <p:cNvSpPr>
            <a:spLocks noGrp="1"/>
          </p:cNvSpPr>
          <p:nvPr>
            <p:ph type="title"/>
          </p:nvPr>
        </p:nvSpPr>
        <p:spPr/>
        <p:txBody>
          <a:bodyPr>
            <a:normAutofit/>
          </a:bodyPr>
          <a:lstStyle/>
          <a:p>
            <a:r>
              <a:rPr lang="en-US" altLang="zh-CN" b="1" dirty="0"/>
              <a:t>TEE:</a:t>
            </a:r>
            <a:r>
              <a:rPr lang="zh-CN" altLang="en-US" b="1" dirty="0"/>
              <a:t> </a:t>
            </a:r>
            <a:r>
              <a:rPr lang="en-US" altLang="zh-CN" b="1" dirty="0"/>
              <a:t>Trusted</a:t>
            </a:r>
            <a:r>
              <a:rPr lang="zh-CN" altLang="en-US" b="1" dirty="0"/>
              <a:t> </a:t>
            </a:r>
            <a:r>
              <a:rPr lang="en-US" altLang="zh-CN" b="1" dirty="0"/>
              <a:t>Execution</a:t>
            </a:r>
            <a:r>
              <a:rPr lang="zh-CN" altLang="en-US" b="1" dirty="0"/>
              <a:t> </a:t>
            </a:r>
            <a:r>
              <a:rPr lang="en-US" altLang="zh-CN" b="1" dirty="0"/>
              <a:t>Environment</a:t>
            </a:r>
            <a:endParaRPr kumimoji="1" lang="zh-CN" altLang="en-US" b="1" dirty="0"/>
          </a:p>
        </p:txBody>
      </p:sp>
      <p:sp>
        <p:nvSpPr>
          <p:cNvPr id="3" name="内容占位符 2">
            <a:extLst>
              <a:ext uri="{FF2B5EF4-FFF2-40B4-BE49-F238E27FC236}">
                <a16:creationId xmlns:a16="http://schemas.microsoft.com/office/drawing/2014/main" id="{753C9225-783C-544C-8C82-9CE98DFBDF69}"/>
              </a:ext>
            </a:extLst>
          </p:cNvPr>
          <p:cNvSpPr>
            <a:spLocks noGrp="1"/>
          </p:cNvSpPr>
          <p:nvPr>
            <p:ph idx="1"/>
          </p:nvPr>
        </p:nvSpPr>
        <p:spPr>
          <a:xfrm>
            <a:off x="457200" y="1485901"/>
            <a:ext cx="8229600" cy="3704658"/>
          </a:xfrm>
        </p:spPr>
        <p:txBody>
          <a:bodyPr>
            <a:normAutofit fontScale="77500" lnSpcReduction="20000"/>
          </a:bodyPr>
          <a:lstStyle/>
          <a:p>
            <a:pPr>
              <a:lnSpc>
                <a:spcPct val="134000"/>
              </a:lnSpc>
            </a:pPr>
            <a:r>
              <a:rPr kumimoji="1" lang="en" altLang="zh-CN" dirty="0"/>
              <a:t>Widely deployed </a:t>
            </a:r>
            <a:r>
              <a:rPr kumimoji="1" lang="en-US" altLang="zh-CN" dirty="0"/>
              <a:t>on</a:t>
            </a:r>
            <a:r>
              <a:rPr kumimoji="1" lang="en" altLang="zh-CN" dirty="0"/>
              <a:t> mobile devices</a:t>
            </a:r>
          </a:p>
          <a:p>
            <a:pPr lvl="1">
              <a:lnSpc>
                <a:spcPct val="134000"/>
              </a:lnSpc>
            </a:pPr>
            <a:r>
              <a:rPr kumimoji="1" lang="en" altLang="zh-CN" dirty="0"/>
              <a:t>Every Android device must deploy TEE</a:t>
            </a:r>
          </a:p>
          <a:p>
            <a:pPr lvl="1">
              <a:lnSpc>
                <a:spcPct val="134000"/>
              </a:lnSpc>
            </a:pPr>
            <a:r>
              <a:rPr kumimoji="1" lang="en" altLang="zh-CN" dirty="0"/>
              <a:t>Mostly based on ARM </a:t>
            </a:r>
            <a:r>
              <a:rPr kumimoji="1" lang="en" altLang="zh-CN" dirty="0" err="1"/>
              <a:t>TrustZone</a:t>
            </a:r>
            <a:endParaRPr kumimoji="1" lang="en" altLang="zh-CN" dirty="0"/>
          </a:p>
          <a:p>
            <a:pPr>
              <a:lnSpc>
                <a:spcPct val="134000"/>
              </a:lnSpc>
            </a:pPr>
            <a:r>
              <a:rPr kumimoji="1" lang="en" altLang="zh-CN" dirty="0"/>
              <a:t>An </a:t>
            </a:r>
            <a:r>
              <a:rPr kumimoji="1" lang="en" altLang="zh-CN" i="1" dirty="0">
                <a:solidFill>
                  <a:srgbClr val="C64D2D"/>
                </a:solidFill>
              </a:rPr>
              <a:t>isolated</a:t>
            </a:r>
            <a:r>
              <a:rPr kumimoji="1" lang="en" altLang="zh-CN" dirty="0"/>
              <a:t> &amp; </a:t>
            </a:r>
            <a:r>
              <a:rPr kumimoji="1" lang="en" altLang="zh-CN" i="1" dirty="0">
                <a:solidFill>
                  <a:srgbClr val="C64D2D"/>
                </a:solidFill>
              </a:rPr>
              <a:t>privileged</a:t>
            </a:r>
            <a:r>
              <a:rPr kumimoji="1" lang="en" altLang="zh-CN" dirty="0"/>
              <a:t> environment</a:t>
            </a:r>
          </a:p>
          <a:p>
            <a:pPr lvl="1">
              <a:lnSpc>
                <a:spcPct val="134000"/>
              </a:lnSpc>
            </a:pPr>
            <a:r>
              <a:rPr kumimoji="1" lang="en" altLang="zh-CN" dirty="0"/>
              <a:t>TEE c</a:t>
            </a:r>
            <a:r>
              <a:rPr kumimoji="1" lang="en-US" altLang="zh-CN" dirty="0"/>
              <a:t>an</a:t>
            </a:r>
            <a:r>
              <a:rPr kumimoji="1" lang="en" altLang="zh-CN" dirty="0"/>
              <a:t> access all </a:t>
            </a:r>
            <a:r>
              <a:rPr kumimoji="1" lang="en-US" altLang="zh-CN" dirty="0"/>
              <a:t>DRAM</a:t>
            </a:r>
            <a:r>
              <a:rPr kumimoji="1" lang="zh-CN" altLang="en-US" dirty="0"/>
              <a:t> </a:t>
            </a:r>
            <a:r>
              <a:rPr kumimoji="1" lang="en-US" altLang="zh-CN" dirty="0"/>
              <a:t>&amp;</a:t>
            </a:r>
            <a:r>
              <a:rPr kumimoji="1" lang="zh-CN" altLang="en-US" dirty="0"/>
              <a:t> </a:t>
            </a:r>
            <a:r>
              <a:rPr kumimoji="1" lang="en-US" altLang="zh-CN" dirty="0"/>
              <a:t>peripherals</a:t>
            </a:r>
          </a:p>
          <a:p>
            <a:pPr lvl="1">
              <a:lnSpc>
                <a:spcPct val="134000"/>
              </a:lnSpc>
            </a:pPr>
            <a:r>
              <a:rPr kumimoji="1" lang="en-US" altLang="zh-CN" dirty="0"/>
              <a:t>REE</a:t>
            </a:r>
            <a:r>
              <a:rPr kumimoji="1" lang="zh-CN" altLang="en-US" dirty="0"/>
              <a:t> </a:t>
            </a:r>
            <a:r>
              <a:rPr kumimoji="1" lang="en-US" altLang="zh-CN" dirty="0"/>
              <a:t>cannot</a:t>
            </a:r>
            <a:r>
              <a:rPr kumimoji="1" lang="zh-CN" altLang="en-US" dirty="0"/>
              <a:t> </a:t>
            </a:r>
            <a:r>
              <a:rPr kumimoji="1" lang="en-US" altLang="zh-CN" dirty="0"/>
              <a:t>access</a:t>
            </a:r>
            <a:r>
              <a:rPr kumimoji="1" lang="zh-CN" altLang="en-US" dirty="0"/>
              <a:t> </a:t>
            </a:r>
            <a:r>
              <a:rPr kumimoji="1" lang="en-US" altLang="zh-CN" dirty="0"/>
              <a:t>TEE's</a:t>
            </a:r>
            <a:r>
              <a:rPr kumimoji="1" lang="zh-CN" altLang="en-US" dirty="0"/>
              <a:t> </a:t>
            </a:r>
            <a:r>
              <a:rPr kumimoji="1" lang="en-US" altLang="zh-CN" dirty="0"/>
              <a:t>resources</a:t>
            </a:r>
            <a:endParaRPr kumimoji="1" lang="en" altLang="zh-CN" dirty="0"/>
          </a:p>
          <a:p>
            <a:pPr>
              <a:lnSpc>
                <a:spcPct val="134000"/>
              </a:lnSpc>
            </a:pPr>
            <a:r>
              <a:rPr kumimoji="1" lang="en" altLang="zh-CN" dirty="0"/>
              <a:t>Designed to be secured and small</a:t>
            </a:r>
          </a:p>
          <a:p>
            <a:pPr lvl="1">
              <a:lnSpc>
                <a:spcPct val="134000"/>
              </a:lnSpc>
            </a:pPr>
            <a:r>
              <a:rPr kumimoji="1" lang="en-US" altLang="zh-CN" dirty="0"/>
              <a:t>For</a:t>
            </a:r>
            <a:r>
              <a:rPr kumimoji="1" lang="en" altLang="zh-CN" dirty="0"/>
              <a:t> </a:t>
            </a:r>
            <a:r>
              <a:rPr kumimoji="1" lang="en" altLang="zh-CN" dirty="0" err="1"/>
              <a:t>secur</a:t>
            </a:r>
            <a:r>
              <a:rPr kumimoji="1" lang="en-US" altLang="zh-CN" dirty="0" err="1"/>
              <a:t>ity</a:t>
            </a:r>
            <a:r>
              <a:rPr kumimoji="1" lang="en-US" altLang="zh-CN" dirty="0"/>
              <a:t>-</a:t>
            </a:r>
            <a:r>
              <a:rPr kumimoji="1" lang="en" altLang="zh-CN" dirty="0"/>
              <a:t>critical tasks</a:t>
            </a:r>
            <a:r>
              <a:rPr kumimoji="1" lang="zh-CN" altLang="en-US" dirty="0"/>
              <a:t> </a:t>
            </a:r>
            <a:r>
              <a:rPr kumimoji="1" lang="en-US" altLang="zh-CN" dirty="0"/>
              <a:t>(e.g.,</a:t>
            </a:r>
            <a:r>
              <a:rPr kumimoji="1" lang="zh-CN" altLang="en-US" dirty="0"/>
              <a:t> </a:t>
            </a:r>
            <a:r>
              <a:rPr kumimoji="1" lang="en-US" altLang="zh-CN" dirty="0"/>
              <a:t>fingerprint</a:t>
            </a:r>
            <a:r>
              <a:rPr kumimoji="1" lang="zh-CN" altLang="en-US" dirty="0"/>
              <a:t> </a:t>
            </a:r>
            <a:br>
              <a:rPr kumimoji="1" lang="en-US" altLang="zh-CN" dirty="0"/>
            </a:br>
            <a:r>
              <a:rPr kumimoji="1" lang="en-US" altLang="zh-CN" dirty="0"/>
              <a:t>checker,</a:t>
            </a:r>
            <a:r>
              <a:rPr kumimoji="1" lang="zh-CN" altLang="en-US" dirty="0"/>
              <a:t> </a:t>
            </a:r>
            <a:r>
              <a:rPr kumimoji="1" lang="en-US" altLang="zh-CN" dirty="0"/>
              <a:t>mobile</a:t>
            </a:r>
            <a:r>
              <a:rPr kumimoji="1" lang="zh-CN" altLang="en-US" dirty="0"/>
              <a:t> </a:t>
            </a:r>
            <a:r>
              <a:rPr kumimoji="1" lang="en-US" altLang="zh-CN" dirty="0"/>
              <a:t>payment,</a:t>
            </a:r>
            <a:r>
              <a:rPr kumimoji="1" lang="zh-CN" altLang="en-US" dirty="0"/>
              <a:t> </a:t>
            </a:r>
            <a:r>
              <a:rPr kumimoji="1" lang="en-US" altLang="zh-CN" dirty="0"/>
              <a:t>etc.)</a:t>
            </a:r>
            <a:endParaRPr kumimoji="1" lang="en" altLang="zh-CN" dirty="0"/>
          </a:p>
        </p:txBody>
      </p:sp>
      <p:sp>
        <p:nvSpPr>
          <p:cNvPr id="4" name="灯片编号占位符 3">
            <a:extLst>
              <a:ext uri="{FF2B5EF4-FFF2-40B4-BE49-F238E27FC236}">
                <a16:creationId xmlns:a16="http://schemas.microsoft.com/office/drawing/2014/main" id="{EB1A6CC7-9D9E-D341-95E6-BD2CDDA27680}"/>
              </a:ext>
            </a:extLst>
          </p:cNvPr>
          <p:cNvSpPr>
            <a:spLocks noGrp="1"/>
          </p:cNvSpPr>
          <p:nvPr>
            <p:ph type="sldNum" sz="quarter" idx="12"/>
          </p:nvPr>
        </p:nvSpPr>
        <p:spPr/>
        <p:txBody>
          <a:bodyPr/>
          <a:lstStyle/>
          <a:p>
            <a:fld id="{ADE361C3-C043-4A6E-BDCE-8DA1E7D90A3B}" type="slidenum">
              <a:rPr lang="zh-CN" altLang="en-US" smtClean="0"/>
              <a:t>8</a:t>
            </a:fld>
            <a:endParaRPr lang="zh-CN" altLang="en-US"/>
          </a:p>
        </p:txBody>
      </p:sp>
      <p:pic>
        <p:nvPicPr>
          <p:cNvPr id="5" name="Picture 4">
            <a:extLst>
              <a:ext uri="{FF2B5EF4-FFF2-40B4-BE49-F238E27FC236}">
                <a16:creationId xmlns:a16="http://schemas.microsoft.com/office/drawing/2014/main" id="{60E58F36-BA48-7947-BBF5-E9AE169EAE0C}"/>
              </a:ext>
            </a:extLst>
          </p:cNvPr>
          <p:cNvPicPr>
            <a:picLocks noChangeAspect="1"/>
          </p:cNvPicPr>
          <p:nvPr/>
        </p:nvPicPr>
        <p:blipFill>
          <a:blip r:embed="rId3"/>
          <a:stretch>
            <a:fillRect/>
          </a:stretch>
        </p:blipFill>
        <p:spPr>
          <a:xfrm>
            <a:off x="5131613" y="1544477"/>
            <a:ext cx="3847210" cy="2868396"/>
          </a:xfrm>
          <a:prstGeom prst="rect">
            <a:avLst/>
          </a:prstGeom>
        </p:spPr>
      </p:pic>
    </p:spTree>
    <p:extLst>
      <p:ext uri="{BB962C8B-B14F-4D97-AF65-F5344CB8AC3E}">
        <p14:creationId xmlns:p14="http://schemas.microsoft.com/office/powerpoint/2010/main" val="86710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29B7CB-A110-1442-80BA-F4EFBFB9C28B}"/>
              </a:ext>
            </a:extLst>
          </p:cNvPr>
          <p:cNvSpPr>
            <a:spLocks noGrp="1"/>
          </p:cNvSpPr>
          <p:nvPr>
            <p:ph type="title"/>
          </p:nvPr>
        </p:nvSpPr>
        <p:spPr/>
        <p:txBody>
          <a:bodyPr/>
          <a:lstStyle/>
          <a:p>
            <a:r>
              <a:rPr kumimoji="1" lang="en-US" altLang="zh-CN" b="1" dirty="0"/>
              <a:t>A</a:t>
            </a:r>
            <a:r>
              <a:rPr kumimoji="1" lang="zh-CN" altLang="en-US" b="1" dirty="0"/>
              <a:t> </a:t>
            </a:r>
            <a:r>
              <a:rPr kumimoji="1" lang="en-US" altLang="zh-CN" b="1" dirty="0"/>
              <a:t>Brief</a:t>
            </a:r>
            <a:r>
              <a:rPr kumimoji="1" lang="zh-CN" altLang="en-US" b="1" dirty="0"/>
              <a:t> </a:t>
            </a:r>
            <a:r>
              <a:rPr kumimoji="1" lang="en-US" altLang="zh-CN" b="1" dirty="0"/>
              <a:t>History</a:t>
            </a:r>
            <a:r>
              <a:rPr kumimoji="1" lang="zh-CN" altLang="en-US" b="1" dirty="0"/>
              <a:t> </a:t>
            </a:r>
            <a:r>
              <a:rPr kumimoji="1" lang="en-US" altLang="zh-CN" b="1" dirty="0"/>
              <a:t>of</a:t>
            </a:r>
            <a:r>
              <a:rPr kumimoji="1" lang="zh-CN" altLang="en-US" b="1" dirty="0"/>
              <a:t> </a:t>
            </a:r>
            <a:r>
              <a:rPr kumimoji="1" lang="en-US" altLang="zh-CN" b="1" dirty="0"/>
              <a:t>TEE</a:t>
            </a:r>
            <a:endParaRPr kumimoji="1" lang="zh-CN" altLang="en-US" b="1" dirty="0"/>
          </a:p>
        </p:txBody>
      </p:sp>
      <p:sp>
        <p:nvSpPr>
          <p:cNvPr id="3" name="内容占位符 2">
            <a:extLst>
              <a:ext uri="{FF2B5EF4-FFF2-40B4-BE49-F238E27FC236}">
                <a16:creationId xmlns:a16="http://schemas.microsoft.com/office/drawing/2014/main" id="{23B8834B-48C9-654B-8C3A-E1F6679BEC7F}"/>
              </a:ext>
            </a:extLst>
          </p:cNvPr>
          <p:cNvSpPr>
            <a:spLocks noGrp="1"/>
          </p:cNvSpPr>
          <p:nvPr>
            <p:ph idx="1"/>
          </p:nvPr>
        </p:nvSpPr>
        <p:spPr/>
        <p:txBody>
          <a:bodyPr>
            <a:normAutofit fontScale="70000" lnSpcReduction="20000"/>
          </a:bodyPr>
          <a:lstStyle/>
          <a:p>
            <a:pPr>
              <a:lnSpc>
                <a:spcPct val="134000"/>
              </a:lnSpc>
              <a:spcBef>
                <a:spcPts val="540"/>
              </a:spcBef>
            </a:pPr>
            <a:r>
              <a:rPr kumimoji="1" lang="en" altLang="zh-CN" b="1" dirty="0"/>
              <a:t>S</a:t>
            </a:r>
            <a:r>
              <a:rPr kumimoji="1" lang="en-US" altLang="zh-CN" b="1" dirty="0" err="1"/>
              <a:t>tage</a:t>
            </a:r>
            <a:r>
              <a:rPr kumimoji="1" lang="en-US" altLang="zh-CN" b="1" dirty="0"/>
              <a:t>-</a:t>
            </a:r>
            <a:r>
              <a:rPr kumimoji="1" lang="en" altLang="zh-CN" b="1" dirty="0"/>
              <a:t>1 (before 2012):</a:t>
            </a:r>
            <a:r>
              <a:rPr kumimoji="1" lang="zh-CN" altLang="en-US" dirty="0"/>
              <a:t> </a:t>
            </a:r>
            <a:r>
              <a:rPr kumimoji="1" lang="en-US" altLang="zh-CN" dirty="0"/>
              <a:t>A</a:t>
            </a:r>
            <a:r>
              <a:rPr kumimoji="1" lang="zh-CN" altLang="en-US" dirty="0"/>
              <a:t> </a:t>
            </a:r>
            <a:r>
              <a:rPr kumimoji="1" lang="en-US" altLang="zh-CN" b="1" dirty="0">
                <a:solidFill>
                  <a:srgbClr val="C64D2D"/>
                </a:solidFill>
              </a:rPr>
              <a:t>fixed</a:t>
            </a:r>
            <a:r>
              <a:rPr kumimoji="1" lang="zh-CN" altLang="en-US" dirty="0"/>
              <a:t> </a:t>
            </a:r>
            <a:r>
              <a:rPr kumimoji="1" lang="en-US" altLang="zh-CN" dirty="0"/>
              <a:t>piece</a:t>
            </a:r>
            <a:r>
              <a:rPr kumimoji="1" lang="zh-CN" altLang="en-US" dirty="0"/>
              <a:t> </a:t>
            </a:r>
            <a:r>
              <a:rPr kumimoji="1" lang="en-US" altLang="zh-CN" dirty="0"/>
              <a:t>of</a:t>
            </a:r>
            <a:r>
              <a:rPr kumimoji="1" lang="zh-CN" altLang="en-US" dirty="0"/>
              <a:t> </a:t>
            </a:r>
            <a:r>
              <a:rPr kumimoji="1" lang="en-US" altLang="zh-CN" dirty="0"/>
              <a:t>code</a:t>
            </a:r>
            <a:r>
              <a:rPr kumimoji="1" lang="zh-CN" altLang="en-US" dirty="0"/>
              <a:t> </a:t>
            </a:r>
            <a:r>
              <a:rPr kumimoji="1" lang="en-US" altLang="zh-CN" dirty="0"/>
              <a:t>by</a:t>
            </a:r>
            <a:r>
              <a:rPr kumimoji="1" lang="zh-CN" altLang="en-US" dirty="0"/>
              <a:t> </a:t>
            </a:r>
            <a:r>
              <a:rPr kumimoji="1" lang="en-US" altLang="zh-CN" dirty="0"/>
              <a:t>venders</a:t>
            </a:r>
            <a:endParaRPr kumimoji="1" lang="en" altLang="zh-CN" dirty="0"/>
          </a:p>
          <a:p>
            <a:pPr lvl="1">
              <a:lnSpc>
                <a:spcPct val="134000"/>
              </a:lnSpc>
            </a:pPr>
            <a:r>
              <a:rPr kumimoji="1" lang="en" altLang="zh-CN" dirty="0"/>
              <a:t>Used for secure boot and firmware lock</a:t>
            </a:r>
          </a:p>
          <a:p>
            <a:pPr>
              <a:lnSpc>
                <a:spcPct val="134000"/>
              </a:lnSpc>
              <a:spcBef>
                <a:spcPts val="1080"/>
              </a:spcBef>
            </a:pPr>
            <a:r>
              <a:rPr kumimoji="1" lang="en" altLang="zh-CN" b="1" dirty="0"/>
              <a:t>S</a:t>
            </a:r>
            <a:r>
              <a:rPr kumimoji="1" lang="en-US" altLang="zh-CN" b="1" dirty="0" err="1"/>
              <a:t>tage</a:t>
            </a:r>
            <a:r>
              <a:rPr kumimoji="1" lang="en-US" altLang="zh-CN" b="1" dirty="0"/>
              <a:t>-</a:t>
            </a:r>
            <a:r>
              <a:rPr kumimoji="1" lang="en" altLang="zh-CN" b="1" dirty="0"/>
              <a:t>2 (2012 </a:t>
            </a:r>
            <a:r>
              <a:rPr kumimoji="1" lang="en-US" altLang="zh-CN" b="1" dirty="0"/>
              <a:t>~</a:t>
            </a:r>
            <a:r>
              <a:rPr kumimoji="1" lang="en" altLang="zh-CN" b="1" dirty="0"/>
              <a:t> 2017):</a:t>
            </a:r>
            <a:r>
              <a:rPr kumimoji="1" lang="zh-CN" altLang="en-US" dirty="0"/>
              <a:t> </a:t>
            </a:r>
            <a:r>
              <a:rPr kumimoji="1" lang="en-US" altLang="zh-CN" dirty="0"/>
              <a:t>Some</a:t>
            </a:r>
            <a:r>
              <a:rPr kumimoji="1" lang="en" altLang="zh-CN" dirty="0"/>
              <a:t> </a:t>
            </a:r>
            <a:r>
              <a:rPr kumimoji="1" lang="en-US" altLang="zh-CN" b="1" dirty="0">
                <a:solidFill>
                  <a:srgbClr val="C64D2D"/>
                </a:solidFill>
              </a:rPr>
              <a:t>p</a:t>
            </a:r>
            <a:r>
              <a:rPr kumimoji="1" lang="en" altLang="zh-CN" b="1" dirty="0">
                <a:solidFill>
                  <a:srgbClr val="C64D2D"/>
                </a:solidFill>
              </a:rPr>
              <a:t>re-install</a:t>
            </a:r>
            <a:r>
              <a:rPr kumimoji="1" lang="en-US" altLang="zh-CN" b="1" dirty="0" err="1">
                <a:solidFill>
                  <a:srgbClr val="C64D2D"/>
                </a:solidFill>
              </a:rPr>
              <a:t>ed</a:t>
            </a:r>
            <a:r>
              <a:rPr kumimoji="1" lang="en" altLang="zh-CN" b="1" dirty="0"/>
              <a:t> </a:t>
            </a:r>
            <a:r>
              <a:rPr kumimoji="1" lang="en" altLang="zh-CN" dirty="0"/>
              <a:t>trusted apps (TAs)</a:t>
            </a:r>
            <a:r>
              <a:rPr kumimoji="1" lang="zh-CN" altLang="en-US" dirty="0"/>
              <a:t> </a:t>
            </a:r>
            <a:r>
              <a:rPr kumimoji="1" lang="en-US" altLang="zh-CN" dirty="0"/>
              <a:t>by</a:t>
            </a:r>
            <a:r>
              <a:rPr kumimoji="1" lang="zh-CN" altLang="en-US" dirty="0"/>
              <a:t> </a:t>
            </a:r>
            <a:r>
              <a:rPr kumimoji="1" lang="en-US" altLang="zh-CN" dirty="0"/>
              <a:t>venders</a:t>
            </a:r>
            <a:endParaRPr kumimoji="1" lang="en" altLang="zh-CN" dirty="0"/>
          </a:p>
          <a:p>
            <a:pPr lvl="1">
              <a:lnSpc>
                <a:spcPct val="134000"/>
              </a:lnSpc>
            </a:pPr>
            <a:r>
              <a:rPr kumimoji="1" lang="en-US" altLang="zh-CN" dirty="0"/>
              <a:t>New</a:t>
            </a:r>
            <a:r>
              <a:rPr kumimoji="1" lang="zh-CN" altLang="en-US" dirty="0"/>
              <a:t> </a:t>
            </a:r>
            <a:r>
              <a:rPr kumimoji="1" lang="en-US" altLang="zh-CN" dirty="0"/>
              <a:t>applications:</a:t>
            </a:r>
            <a:r>
              <a:rPr kumimoji="1" lang="zh-CN" altLang="en-US" dirty="0"/>
              <a:t> </a:t>
            </a:r>
            <a:r>
              <a:rPr kumimoji="1" lang="en" altLang="zh-CN" dirty="0"/>
              <a:t>Biometric authentication (fingerprint, </a:t>
            </a:r>
            <a:r>
              <a:rPr kumimoji="1" lang="en-US" altLang="zh-CN" dirty="0"/>
              <a:t>iris,</a:t>
            </a:r>
            <a:r>
              <a:rPr kumimoji="1" lang="zh-CN" altLang="en-US" dirty="0"/>
              <a:t> </a:t>
            </a:r>
            <a:r>
              <a:rPr kumimoji="1" lang="en-US" altLang="zh-CN" dirty="0"/>
              <a:t>3D</a:t>
            </a:r>
            <a:r>
              <a:rPr kumimoji="1" lang="zh-CN" altLang="en-US" dirty="0"/>
              <a:t> </a:t>
            </a:r>
            <a:r>
              <a:rPr kumimoji="1" lang="en-US" altLang="zh-CN" dirty="0"/>
              <a:t>face,</a:t>
            </a:r>
            <a:r>
              <a:rPr kumimoji="1" lang="zh-CN" altLang="en-US" dirty="0"/>
              <a:t> </a:t>
            </a:r>
            <a:r>
              <a:rPr kumimoji="1" lang="en" altLang="zh-CN" dirty="0"/>
              <a:t>etc.)</a:t>
            </a:r>
            <a:r>
              <a:rPr kumimoji="1" lang="en-US" altLang="zh-CN" dirty="0"/>
              <a:t>,</a:t>
            </a:r>
            <a:r>
              <a:rPr kumimoji="1" lang="zh-CN" altLang="en-US" dirty="0"/>
              <a:t> </a:t>
            </a:r>
            <a:br>
              <a:rPr kumimoji="1" lang="en-US" altLang="zh-CN" dirty="0"/>
            </a:br>
            <a:r>
              <a:rPr kumimoji="1" lang="en-US" altLang="zh-CN" dirty="0"/>
              <a:t>mobile</a:t>
            </a:r>
            <a:r>
              <a:rPr kumimoji="1" lang="zh-CN" altLang="en-US" dirty="0"/>
              <a:t> </a:t>
            </a:r>
            <a:r>
              <a:rPr kumimoji="1" lang="en" altLang="zh-CN" dirty="0"/>
              <a:t>payment</a:t>
            </a:r>
            <a:r>
              <a:rPr kumimoji="1" lang="en-US" altLang="zh-CN" dirty="0"/>
              <a:t>,</a:t>
            </a:r>
            <a:r>
              <a:rPr kumimoji="1" lang="zh-CN" altLang="en-US" dirty="0"/>
              <a:t> </a:t>
            </a:r>
            <a:r>
              <a:rPr kumimoji="1" lang="en" altLang="zh-CN" dirty="0"/>
              <a:t>Digital Rights Management (DRM)</a:t>
            </a:r>
            <a:r>
              <a:rPr kumimoji="1" lang="en-US" altLang="zh-CN" dirty="0"/>
              <a:t>,</a:t>
            </a:r>
            <a:r>
              <a:rPr kumimoji="1" lang="zh-CN" altLang="en-US" dirty="0"/>
              <a:t> </a:t>
            </a:r>
            <a:r>
              <a:rPr kumimoji="1" lang="en-US" altLang="zh-CN" dirty="0"/>
              <a:t>etc.</a:t>
            </a:r>
            <a:endParaRPr kumimoji="1" lang="en" altLang="zh-CN" dirty="0"/>
          </a:p>
          <a:p>
            <a:pPr lvl="1">
              <a:lnSpc>
                <a:spcPct val="134000"/>
              </a:lnSpc>
            </a:pPr>
            <a:r>
              <a:rPr kumimoji="1" lang="en-US" altLang="zh-CN" dirty="0"/>
              <a:t>New</a:t>
            </a:r>
            <a:r>
              <a:rPr kumimoji="1" lang="zh-CN" altLang="en-US" dirty="0"/>
              <a:t> </a:t>
            </a:r>
            <a:r>
              <a:rPr kumimoji="1" lang="en-US" altLang="zh-CN" dirty="0"/>
              <a:t>functionalities:</a:t>
            </a:r>
            <a:r>
              <a:rPr kumimoji="1" lang="zh-CN" altLang="en-US" dirty="0"/>
              <a:t> </a:t>
            </a:r>
            <a:r>
              <a:rPr kumimoji="1" lang="en" altLang="zh-CN" dirty="0"/>
              <a:t>Runtime protection (e.g., Samsung KNOX)</a:t>
            </a:r>
          </a:p>
          <a:p>
            <a:pPr>
              <a:lnSpc>
                <a:spcPct val="134000"/>
              </a:lnSpc>
              <a:spcBef>
                <a:spcPts val="1080"/>
              </a:spcBef>
            </a:pPr>
            <a:r>
              <a:rPr kumimoji="1" lang="en" altLang="zh-CN" b="1" dirty="0"/>
              <a:t>S</a:t>
            </a:r>
            <a:r>
              <a:rPr kumimoji="1" lang="en-US" altLang="zh-CN" b="1" dirty="0" err="1"/>
              <a:t>tage</a:t>
            </a:r>
            <a:r>
              <a:rPr kumimoji="1" lang="en-US" altLang="zh-CN" b="1" dirty="0"/>
              <a:t>-</a:t>
            </a:r>
            <a:r>
              <a:rPr kumimoji="1" lang="en" altLang="zh-CN" b="1" dirty="0"/>
              <a:t>3</a:t>
            </a:r>
            <a:r>
              <a:rPr kumimoji="1" lang="zh-CN" altLang="en-US" b="1" dirty="0"/>
              <a:t> </a:t>
            </a:r>
            <a:r>
              <a:rPr kumimoji="1" lang="en-US" altLang="zh-CN" b="1" dirty="0"/>
              <a:t>(2017</a:t>
            </a:r>
            <a:r>
              <a:rPr kumimoji="1" lang="zh-CN" altLang="en-US" b="1" dirty="0"/>
              <a:t> </a:t>
            </a:r>
            <a:r>
              <a:rPr kumimoji="1" lang="en-US" altLang="zh-CN" b="1" dirty="0"/>
              <a:t>~</a:t>
            </a:r>
            <a:r>
              <a:rPr kumimoji="1" lang="zh-CN" altLang="en-US" b="1" dirty="0"/>
              <a:t> </a:t>
            </a:r>
            <a:r>
              <a:rPr kumimoji="1" lang="en-US" altLang="zh-CN" b="1" dirty="0"/>
              <a:t>now)</a:t>
            </a:r>
            <a:r>
              <a:rPr kumimoji="1" lang="en" altLang="zh-CN" b="1" dirty="0"/>
              <a:t>:</a:t>
            </a:r>
            <a:r>
              <a:rPr kumimoji="1" lang="en" altLang="zh-CN" dirty="0"/>
              <a:t> Support </a:t>
            </a:r>
            <a:r>
              <a:rPr kumimoji="1" lang="en" altLang="zh-CN" b="1" dirty="0">
                <a:solidFill>
                  <a:srgbClr val="C64D2D"/>
                </a:solidFill>
              </a:rPr>
              <a:t>dynamic installation</a:t>
            </a:r>
            <a:r>
              <a:rPr kumimoji="1" lang="en" altLang="zh-CN" b="1" dirty="0"/>
              <a:t> </a:t>
            </a:r>
            <a:r>
              <a:rPr kumimoji="1" lang="en" altLang="zh-CN" dirty="0"/>
              <a:t>of third party TAs</a:t>
            </a:r>
          </a:p>
          <a:p>
            <a:pPr lvl="1">
              <a:lnSpc>
                <a:spcPct val="134000"/>
              </a:lnSpc>
            </a:pPr>
            <a:r>
              <a:rPr kumimoji="1" lang="en" altLang="zh-CN" dirty="0"/>
              <a:t>A trend for openness and flexibility</a:t>
            </a:r>
          </a:p>
          <a:p>
            <a:pPr lvl="1">
              <a:lnSpc>
                <a:spcPct val="134000"/>
              </a:lnSpc>
            </a:pPr>
            <a:r>
              <a:rPr kumimoji="1" lang="en-US" altLang="zh-CN" dirty="0"/>
              <a:t>Various</a:t>
            </a:r>
            <a:r>
              <a:rPr kumimoji="1" lang="en" altLang="zh-CN" dirty="0"/>
              <a:t> TEEs and trusted apps are being deployed </a:t>
            </a:r>
          </a:p>
          <a:p>
            <a:pPr>
              <a:lnSpc>
                <a:spcPct val="134000"/>
              </a:lnSpc>
              <a:spcBef>
                <a:spcPts val="540"/>
              </a:spcBef>
            </a:pPr>
            <a:endParaRPr kumimoji="1" lang="zh-CN" altLang="en-US" dirty="0"/>
          </a:p>
        </p:txBody>
      </p:sp>
      <p:sp>
        <p:nvSpPr>
          <p:cNvPr id="4" name="灯片编号占位符 3">
            <a:extLst>
              <a:ext uri="{FF2B5EF4-FFF2-40B4-BE49-F238E27FC236}">
                <a16:creationId xmlns:a16="http://schemas.microsoft.com/office/drawing/2014/main" id="{F380596C-9F76-9943-9388-92C568D724B9}"/>
              </a:ext>
            </a:extLst>
          </p:cNvPr>
          <p:cNvSpPr>
            <a:spLocks noGrp="1"/>
          </p:cNvSpPr>
          <p:nvPr>
            <p:ph type="sldNum" sz="quarter" idx="12"/>
          </p:nvPr>
        </p:nvSpPr>
        <p:spPr/>
        <p:txBody>
          <a:bodyPr/>
          <a:lstStyle/>
          <a:p>
            <a:fld id="{ADE361C3-C043-4A6E-BDCE-8DA1E7D90A3B}" type="slidenum">
              <a:rPr lang="zh-CN" altLang="en-US" smtClean="0"/>
              <a:t>9</a:t>
            </a:fld>
            <a:endParaRPr lang="zh-CN" altLang="en-US"/>
          </a:p>
        </p:txBody>
      </p:sp>
    </p:spTree>
    <p:extLst>
      <p:ext uri="{BB962C8B-B14F-4D97-AF65-F5344CB8AC3E}">
        <p14:creationId xmlns:p14="http://schemas.microsoft.com/office/powerpoint/2010/main" val="411864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0748E1-68A7-8040-BAA6-2E350A4D4D3B}"/>
              </a:ext>
            </a:extLst>
          </p:cNvPr>
          <p:cNvSpPr>
            <a:spLocks noGrp="1"/>
          </p:cNvSpPr>
          <p:nvPr>
            <p:ph type="title"/>
          </p:nvPr>
        </p:nvSpPr>
        <p:spPr/>
        <p:txBody>
          <a:bodyPr/>
          <a:lstStyle/>
          <a:p>
            <a:r>
              <a:rPr kumimoji="1" lang="en-US" altLang="zh-CN" b="1" dirty="0"/>
              <a:t>Current</a:t>
            </a:r>
            <a:r>
              <a:rPr kumimoji="1" lang="zh-CN" altLang="en-US" b="1" dirty="0"/>
              <a:t> </a:t>
            </a:r>
            <a:r>
              <a:rPr kumimoji="1" lang="en-US" altLang="zh-CN" b="1" dirty="0"/>
              <a:t>Eco-system</a:t>
            </a:r>
            <a:r>
              <a:rPr kumimoji="1" lang="zh-CN" altLang="en-US" b="1" dirty="0"/>
              <a:t> </a:t>
            </a:r>
            <a:r>
              <a:rPr kumimoji="1" lang="en-US" altLang="zh-CN" b="1" dirty="0"/>
              <a:t>of</a:t>
            </a:r>
            <a:r>
              <a:rPr kumimoji="1" lang="zh-CN" altLang="en-US" b="1" dirty="0"/>
              <a:t> </a:t>
            </a:r>
            <a:r>
              <a:rPr kumimoji="1" lang="en-US" altLang="zh-CN" b="1" dirty="0"/>
              <a:t>TEE</a:t>
            </a:r>
            <a:endParaRPr kumimoji="1" lang="zh-CN" altLang="en-US" b="1" dirty="0"/>
          </a:p>
        </p:txBody>
      </p:sp>
      <p:sp>
        <p:nvSpPr>
          <p:cNvPr id="3" name="内容占位符 2">
            <a:extLst>
              <a:ext uri="{FF2B5EF4-FFF2-40B4-BE49-F238E27FC236}">
                <a16:creationId xmlns:a16="http://schemas.microsoft.com/office/drawing/2014/main" id="{BF2D96A1-BE44-3E4F-8D54-20A069052933}"/>
              </a:ext>
            </a:extLst>
          </p:cNvPr>
          <p:cNvSpPr>
            <a:spLocks noGrp="1"/>
          </p:cNvSpPr>
          <p:nvPr>
            <p:ph idx="1"/>
          </p:nvPr>
        </p:nvSpPr>
        <p:spPr>
          <a:xfrm>
            <a:off x="457200" y="1485901"/>
            <a:ext cx="8327268" cy="3394472"/>
          </a:xfrm>
        </p:spPr>
        <p:txBody>
          <a:bodyPr>
            <a:normAutofit/>
          </a:bodyPr>
          <a:lstStyle/>
          <a:p>
            <a:r>
              <a:rPr kumimoji="1" lang="en-US" altLang="zh-CN" sz="2160" dirty="0"/>
              <a:t>Fragmentation</a:t>
            </a:r>
            <a:r>
              <a:rPr kumimoji="1" lang="zh-CN" altLang="en-US" sz="2160" dirty="0"/>
              <a:t> </a:t>
            </a:r>
            <a:r>
              <a:rPr kumimoji="1" lang="en-US" altLang="zh-CN" sz="2160" dirty="0"/>
              <a:t>of</a:t>
            </a:r>
            <a:r>
              <a:rPr kumimoji="1" lang="zh-CN" altLang="en-US" sz="2160" dirty="0"/>
              <a:t> </a:t>
            </a:r>
            <a:r>
              <a:rPr kumimoji="1" lang="en-US" altLang="zh-CN" sz="2160" dirty="0"/>
              <a:t>TEE</a:t>
            </a:r>
          </a:p>
          <a:p>
            <a:pPr lvl="1"/>
            <a:r>
              <a:rPr kumimoji="1" lang="en-US" altLang="zh-CN" sz="1800" dirty="0"/>
              <a:t>From</a:t>
            </a:r>
            <a:r>
              <a:rPr kumimoji="1" lang="zh-CN" altLang="en-US" sz="1800" dirty="0"/>
              <a:t> </a:t>
            </a:r>
            <a:r>
              <a:rPr kumimoji="1" lang="en-US" altLang="zh-CN" sz="1800" dirty="0"/>
              <a:t>chip</a:t>
            </a:r>
            <a:r>
              <a:rPr kumimoji="1" lang="zh-CN" altLang="en-US" sz="1800" dirty="0"/>
              <a:t> </a:t>
            </a:r>
            <a:r>
              <a:rPr kumimoji="1" lang="en-US" altLang="zh-CN" sz="1800" dirty="0"/>
              <a:t>venders:</a:t>
            </a:r>
            <a:r>
              <a:rPr kumimoji="1" lang="zh-CN" altLang="en-US" sz="1800" dirty="0"/>
              <a:t> </a:t>
            </a:r>
            <a:r>
              <a:rPr kumimoji="1" lang="en-US" altLang="zh-CN" sz="1800" i="1" dirty="0" err="1"/>
              <a:t>QualComm</a:t>
            </a:r>
            <a:r>
              <a:rPr kumimoji="1" lang="en-US" altLang="zh-CN" sz="1800" i="1" dirty="0"/>
              <a:t>,</a:t>
            </a:r>
            <a:r>
              <a:rPr kumimoji="1" lang="zh-CN" altLang="en-US" sz="1800" i="1" dirty="0"/>
              <a:t> </a:t>
            </a:r>
            <a:r>
              <a:rPr kumimoji="1" lang="en-US" altLang="zh-CN" sz="1800" i="1" dirty="0"/>
              <a:t>Spectrum,</a:t>
            </a:r>
            <a:r>
              <a:rPr kumimoji="1" lang="zh-CN" altLang="en-US" sz="1800" i="1" dirty="0"/>
              <a:t> </a:t>
            </a:r>
            <a:r>
              <a:rPr kumimoji="1" lang="en-US" altLang="zh-CN" sz="1800" i="1" dirty="0"/>
              <a:t>etc.</a:t>
            </a:r>
          </a:p>
          <a:p>
            <a:pPr lvl="1"/>
            <a:r>
              <a:rPr kumimoji="1" lang="en-US" altLang="zh-CN" sz="1800" dirty="0"/>
              <a:t>From</a:t>
            </a:r>
            <a:r>
              <a:rPr kumimoji="1" lang="zh-CN" altLang="en-US" sz="1800" dirty="0"/>
              <a:t> </a:t>
            </a:r>
            <a:r>
              <a:rPr kumimoji="1" lang="en-US" altLang="zh-CN" sz="1800" dirty="0"/>
              <a:t>phone</a:t>
            </a:r>
            <a:r>
              <a:rPr kumimoji="1" lang="zh-CN" altLang="en-US" sz="1800" dirty="0"/>
              <a:t> </a:t>
            </a:r>
            <a:r>
              <a:rPr kumimoji="1" lang="en-US" altLang="zh-CN" sz="1800" dirty="0"/>
              <a:t>venders:</a:t>
            </a:r>
            <a:r>
              <a:rPr kumimoji="1" lang="zh-CN" altLang="en-US" sz="1800" dirty="0"/>
              <a:t> </a:t>
            </a:r>
            <a:r>
              <a:rPr kumimoji="1" lang="en-US" altLang="zh-CN" sz="1800" i="1" dirty="0"/>
              <a:t>Apple,</a:t>
            </a:r>
            <a:r>
              <a:rPr kumimoji="1" lang="zh-CN" altLang="en-US" sz="1800" i="1" dirty="0"/>
              <a:t> </a:t>
            </a:r>
            <a:r>
              <a:rPr kumimoji="1" lang="en-US" altLang="zh-CN" sz="1800" i="1" dirty="0"/>
              <a:t>Huawei,</a:t>
            </a:r>
            <a:r>
              <a:rPr kumimoji="1" lang="zh-CN" altLang="en-US" sz="1800" i="1" dirty="0"/>
              <a:t> </a:t>
            </a:r>
            <a:r>
              <a:rPr kumimoji="1" lang="en-US" altLang="zh-CN" sz="1800" i="1" dirty="0"/>
              <a:t>etc.</a:t>
            </a:r>
          </a:p>
          <a:p>
            <a:pPr lvl="1"/>
            <a:r>
              <a:rPr kumimoji="1" lang="en-US" altLang="zh-CN" sz="1800" dirty="0"/>
              <a:t>TEE</a:t>
            </a:r>
            <a:r>
              <a:rPr kumimoji="1" lang="zh-CN" altLang="en-US" sz="1800" dirty="0"/>
              <a:t> </a:t>
            </a:r>
            <a:r>
              <a:rPr kumimoji="1" lang="en-US" altLang="zh-CN" sz="1800" dirty="0"/>
              <a:t>OS</a:t>
            </a:r>
            <a:r>
              <a:rPr kumimoji="1" lang="zh-CN" altLang="en-US" sz="1800" dirty="0"/>
              <a:t> </a:t>
            </a:r>
            <a:r>
              <a:rPr kumimoji="1" lang="en-US" altLang="zh-CN" sz="1800" dirty="0"/>
              <a:t>venders:</a:t>
            </a:r>
            <a:r>
              <a:rPr kumimoji="1" lang="zh-CN" altLang="en-US" sz="1800" dirty="0"/>
              <a:t> </a:t>
            </a:r>
            <a:r>
              <a:rPr kumimoji="1" lang="en-US" altLang="zh-CN" sz="1800" i="1" dirty="0" err="1"/>
              <a:t>TrustKernel</a:t>
            </a:r>
            <a:r>
              <a:rPr kumimoji="1" lang="en-US" altLang="zh-CN" sz="1800" i="1" dirty="0"/>
              <a:t>,</a:t>
            </a:r>
            <a:r>
              <a:rPr kumimoji="1" lang="zh-CN" altLang="en-US" sz="1800" i="1" dirty="0"/>
              <a:t> </a:t>
            </a:r>
            <a:r>
              <a:rPr kumimoji="1" lang="en-US" altLang="zh-CN" sz="1800" i="1" dirty="0" err="1"/>
              <a:t>Trustonic</a:t>
            </a:r>
            <a:r>
              <a:rPr kumimoji="1" lang="en-US" altLang="zh-CN" sz="1800" i="1" dirty="0"/>
              <a:t>,</a:t>
            </a:r>
            <a:r>
              <a:rPr kumimoji="1" lang="zh-CN" altLang="en-US" sz="1800" i="1" dirty="0"/>
              <a:t> </a:t>
            </a:r>
            <a:r>
              <a:rPr kumimoji="1" lang="en-US" altLang="zh-CN" sz="1800" i="1" dirty="0"/>
              <a:t>Google,</a:t>
            </a:r>
            <a:r>
              <a:rPr kumimoji="1" lang="zh-CN" altLang="en-US" sz="1800" i="1" dirty="0"/>
              <a:t> </a:t>
            </a:r>
            <a:r>
              <a:rPr kumimoji="1" lang="en-US" altLang="zh-CN" sz="1800" i="1" dirty="0" err="1"/>
              <a:t>Linaro</a:t>
            </a:r>
            <a:r>
              <a:rPr kumimoji="1" lang="en-US" altLang="zh-CN" sz="1800" i="1" dirty="0"/>
              <a:t>,</a:t>
            </a:r>
            <a:r>
              <a:rPr kumimoji="1" lang="zh-CN" altLang="en-US" sz="1800" i="1" dirty="0"/>
              <a:t> </a:t>
            </a:r>
            <a:r>
              <a:rPr kumimoji="1" lang="en-US" altLang="zh-CN" sz="1800" i="1" dirty="0"/>
              <a:t>etc.</a:t>
            </a:r>
          </a:p>
          <a:p>
            <a:pPr lvl="1"/>
            <a:r>
              <a:rPr kumimoji="1" lang="en-US" altLang="zh-CN" sz="1800" dirty="0"/>
              <a:t>Many</a:t>
            </a:r>
            <a:r>
              <a:rPr kumimoji="1" lang="zh-CN" altLang="en-US" sz="1800" dirty="0"/>
              <a:t> </a:t>
            </a:r>
            <a:r>
              <a:rPr kumimoji="1" lang="en-US" altLang="zh-CN" sz="1800" dirty="0"/>
              <a:t>other</a:t>
            </a:r>
            <a:r>
              <a:rPr kumimoji="1" lang="zh-CN" altLang="en-US" sz="1800" dirty="0"/>
              <a:t> </a:t>
            </a:r>
            <a:r>
              <a:rPr kumimoji="1" lang="en-US" altLang="zh-CN" sz="1800" dirty="0"/>
              <a:t>implementations</a:t>
            </a:r>
            <a:r>
              <a:rPr kumimoji="1" lang="zh-CN" altLang="en-US" sz="1800" dirty="0"/>
              <a:t> </a:t>
            </a:r>
            <a:r>
              <a:rPr kumimoji="1" lang="en-US" altLang="zh-CN" sz="1800" dirty="0"/>
              <a:t>based</a:t>
            </a:r>
            <a:r>
              <a:rPr kumimoji="1" lang="zh-CN" altLang="en-US" sz="1800" dirty="0"/>
              <a:t> </a:t>
            </a:r>
            <a:r>
              <a:rPr kumimoji="1" lang="en-US" altLang="zh-CN" sz="1800" dirty="0"/>
              <a:t>on</a:t>
            </a:r>
            <a:r>
              <a:rPr kumimoji="1" lang="zh-CN" altLang="en-US" sz="1800" dirty="0"/>
              <a:t> </a:t>
            </a:r>
            <a:r>
              <a:rPr kumimoji="1" lang="en-US" altLang="zh-CN" sz="1800" dirty="0"/>
              <a:t>OP-TEE</a:t>
            </a:r>
          </a:p>
          <a:p>
            <a:r>
              <a:rPr kumimoji="1" lang="en-US" altLang="zh-CN" sz="2160" dirty="0"/>
              <a:t>Trusted</a:t>
            </a:r>
            <a:r>
              <a:rPr kumimoji="1" lang="zh-CN" altLang="en-US" sz="2160" dirty="0"/>
              <a:t> </a:t>
            </a:r>
            <a:r>
              <a:rPr kumimoji="1" lang="en-US" altLang="zh-CN" sz="2160" dirty="0"/>
              <a:t>applications:</a:t>
            </a:r>
          </a:p>
          <a:p>
            <a:pPr marL="411480" lvl="1" indent="0">
              <a:buNone/>
            </a:pPr>
            <a:r>
              <a:rPr kumimoji="1" lang="en-US" altLang="zh-CN" sz="1800" dirty="0"/>
              <a:t>1.</a:t>
            </a:r>
            <a:r>
              <a:rPr kumimoji="1" lang="zh-CN" altLang="en-US" sz="1800" dirty="0"/>
              <a:t> </a:t>
            </a:r>
            <a:r>
              <a:rPr kumimoji="1" lang="en-US" altLang="zh-CN" sz="1800" dirty="0"/>
              <a:t>must</a:t>
            </a:r>
            <a:r>
              <a:rPr kumimoji="1" lang="zh-CN" altLang="en-US" sz="1800" dirty="0"/>
              <a:t> </a:t>
            </a:r>
            <a:r>
              <a:rPr kumimoji="1" lang="en-US" altLang="zh-CN" sz="1800" dirty="0"/>
              <a:t>be</a:t>
            </a:r>
            <a:r>
              <a:rPr kumimoji="1" lang="zh-CN" altLang="en-US" sz="1800" dirty="0"/>
              <a:t> </a:t>
            </a:r>
            <a:r>
              <a:rPr kumimoji="1" lang="en-US" altLang="zh-CN" sz="1800" dirty="0"/>
              <a:t>ported</a:t>
            </a:r>
            <a:r>
              <a:rPr kumimoji="1" lang="zh-CN" altLang="en-US" sz="1800" dirty="0"/>
              <a:t> </a:t>
            </a:r>
            <a:r>
              <a:rPr kumimoji="1" lang="en-US" altLang="zh-CN" sz="1800" dirty="0"/>
              <a:t>to</a:t>
            </a:r>
            <a:r>
              <a:rPr kumimoji="1" lang="zh-CN" altLang="en-US" sz="1800" dirty="0"/>
              <a:t> </a:t>
            </a:r>
            <a:r>
              <a:rPr kumimoji="1" lang="en-US" altLang="zh-CN" sz="1800" dirty="0"/>
              <a:t>each</a:t>
            </a:r>
            <a:r>
              <a:rPr kumimoji="1" lang="zh-CN" altLang="en-US" sz="1800" dirty="0"/>
              <a:t> </a:t>
            </a:r>
            <a:r>
              <a:rPr kumimoji="1" lang="en-US" altLang="zh-CN" sz="1800" dirty="0"/>
              <a:t>TEE</a:t>
            </a:r>
            <a:r>
              <a:rPr kumimoji="1" lang="zh-CN" altLang="en-US" sz="1800" dirty="0"/>
              <a:t> </a:t>
            </a:r>
            <a:r>
              <a:rPr kumimoji="1" lang="en-US" altLang="zh-CN" sz="1800" dirty="0"/>
              <a:t>OS,</a:t>
            </a:r>
            <a:r>
              <a:rPr kumimoji="1" lang="zh-CN" altLang="en-US" sz="1800" dirty="0"/>
              <a:t> </a:t>
            </a:r>
            <a:r>
              <a:rPr kumimoji="1" lang="en-US" altLang="zh-CN" sz="1800" dirty="0"/>
              <a:t>and,</a:t>
            </a:r>
          </a:p>
          <a:p>
            <a:pPr marL="411480" lvl="1" indent="0">
              <a:buNone/>
            </a:pPr>
            <a:r>
              <a:rPr kumimoji="1" lang="en-US" altLang="zh-CN" sz="1800" dirty="0"/>
              <a:t>2.</a:t>
            </a:r>
            <a:r>
              <a:rPr kumimoji="1" lang="zh-CN" altLang="en-US" sz="1800" dirty="0"/>
              <a:t> </a:t>
            </a:r>
            <a:r>
              <a:rPr kumimoji="1" lang="en-US" altLang="zh-CN" sz="1800" dirty="0"/>
              <a:t>have</a:t>
            </a:r>
            <a:r>
              <a:rPr kumimoji="1" lang="zh-CN" altLang="en-US" sz="1800" dirty="0"/>
              <a:t> </a:t>
            </a:r>
            <a:r>
              <a:rPr kumimoji="1" lang="en-US" altLang="zh-CN" sz="1800" dirty="0"/>
              <a:t>to</a:t>
            </a:r>
            <a:r>
              <a:rPr kumimoji="1" lang="zh-CN" altLang="en-US" sz="1800" dirty="0"/>
              <a:t> </a:t>
            </a:r>
            <a:r>
              <a:rPr kumimoji="1" lang="en-US" altLang="zh-CN" sz="1800" dirty="0">
                <a:solidFill>
                  <a:srgbClr val="C64D2D"/>
                </a:solidFill>
              </a:rPr>
              <a:t>trust</a:t>
            </a:r>
            <a:r>
              <a:rPr kumimoji="1" lang="zh-CN" altLang="en-US" sz="1800" dirty="0"/>
              <a:t> </a:t>
            </a:r>
            <a:r>
              <a:rPr kumimoji="1" lang="en-US" altLang="zh-CN" sz="1800" dirty="0"/>
              <a:t>the</a:t>
            </a:r>
            <a:r>
              <a:rPr kumimoji="1" lang="zh-CN" altLang="en-US" sz="1800" dirty="0"/>
              <a:t> </a:t>
            </a:r>
            <a:r>
              <a:rPr kumimoji="1" lang="en-US" altLang="zh-CN" sz="1800" dirty="0"/>
              <a:t>underlying</a:t>
            </a:r>
            <a:r>
              <a:rPr kumimoji="1" lang="zh-CN" altLang="en-US" sz="1800" dirty="0"/>
              <a:t> </a:t>
            </a:r>
            <a:r>
              <a:rPr kumimoji="1" lang="en-US" altLang="zh-CN" sz="1800" dirty="0"/>
              <a:t>TEE</a:t>
            </a:r>
            <a:r>
              <a:rPr kumimoji="1" lang="zh-CN" altLang="en-US" sz="1800" dirty="0"/>
              <a:t> </a:t>
            </a:r>
            <a:r>
              <a:rPr kumimoji="1" lang="en-US" altLang="zh-CN" sz="1800" dirty="0"/>
              <a:t>OS</a:t>
            </a:r>
          </a:p>
        </p:txBody>
      </p:sp>
      <p:sp>
        <p:nvSpPr>
          <p:cNvPr id="4" name="灯片编号占位符 3">
            <a:extLst>
              <a:ext uri="{FF2B5EF4-FFF2-40B4-BE49-F238E27FC236}">
                <a16:creationId xmlns:a16="http://schemas.microsoft.com/office/drawing/2014/main" id="{8A5EDED6-6E8D-844F-A78D-1A3665F65D4D}"/>
              </a:ext>
            </a:extLst>
          </p:cNvPr>
          <p:cNvSpPr>
            <a:spLocks noGrp="1"/>
          </p:cNvSpPr>
          <p:nvPr>
            <p:ph type="sldNum" sz="quarter" idx="12"/>
          </p:nvPr>
        </p:nvSpPr>
        <p:spPr/>
        <p:txBody>
          <a:bodyPr/>
          <a:lstStyle/>
          <a:p>
            <a:fld id="{ADE361C3-C043-4A6E-BDCE-8DA1E7D90A3B}" type="slidenum">
              <a:rPr lang="zh-CN" altLang="en-US" smtClean="0"/>
              <a:t>10</a:t>
            </a:fld>
            <a:endParaRPr lang="zh-CN" altLang="en-US"/>
          </a:p>
        </p:txBody>
      </p:sp>
    </p:spTree>
    <p:extLst>
      <p:ext uri="{BB962C8B-B14F-4D97-AF65-F5344CB8AC3E}">
        <p14:creationId xmlns:p14="http://schemas.microsoft.com/office/powerpoint/2010/main" val="1822523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kumimoji="1" lang="en-US" altLang="zh-CN" sz="3200" dirty="0"/>
              <a:t>VM-based</a:t>
            </a:r>
            <a:r>
              <a:rPr kumimoji="1" lang="zh-CN" altLang="en-US" sz="3200" dirty="0"/>
              <a:t> </a:t>
            </a:r>
            <a:r>
              <a:rPr kumimoji="1" lang="en-US" altLang="zh-CN" sz="3200" dirty="0"/>
              <a:t>Enclaves</a:t>
            </a:r>
            <a:endParaRPr lang="zh-CN" altLang="en-US" sz="3200" dirty="0"/>
          </a:p>
        </p:txBody>
      </p:sp>
      <p:sp>
        <p:nvSpPr>
          <p:cNvPr id="6" name="文本占位符 5"/>
          <p:cNvSpPr>
            <a:spLocks noGrp="1"/>
          </p:cNvSpPr>
          <p:nvPr>
            <p:ph type="body"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11</a:t>
            </a:fld>
            <a:endParaRPr lang="zh-CN" altLang="en-US"/>
          </a:p>
        </p:txBody>
      </p:sp>
    </p:spTree>
    <p:extLst>
      <p:ext uri="{BB962C8B-B14F-4D97-AF65-F5344CB8AC3E}">
        <p14:creationId xmlns:p14="http://schemas.microsoft.com/office/powerpoint/2010/main" val="2721570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a:spLocks noGrp="1"/>
          </p:cNvSpPr>
          <p:nvPr>
            <p:ph type="title"/>
          </p:nvPr>
        </p:nvSpPr>
        <p:spPr>
          <a:xfrm>
            <a:off x="1020149" y="415807"/>
            <a:ext cx="7204195" cy="571716"/>
          </a:xfrm>
        </p:spPr>
        <p:txBody>
          <a:bodyPr>
            <a:noAutofit/>
          </a:bodyPr>
          <a:lstStyle/>
          <a:p>
            <a:pPr algn="l"/>
            <a:r>
              <a:rPr lang="en-US" altLang="zh-CN" sz="3000" dirty="0">
                <a:solidFill>
                  <a:schemeClr val="accent1">
                    <a:lumMod val="75000"/>
                  </a:schemeClr>
                </a:solidFill>
                <a:latin typeface="Candara"/>
                <a:cs typeface="Candara"/>
              </a:rPr>
              <a:t>Review: Extended</a:t>
            </a:r>
            <a:r>
              <a:rPr lang="zh-CN" altLang="en-US" sz="3000" dirty="0">
                <a:solidFill>
                  <a:schemeClr val="accent1">
                    <a:lumMod val="75000"/>
                  </a:schemeClr>
                </a:solidFill>
                <a:latin typeface="Candara"/>
                <a:cs typeface="Candara"/>
              </a:rPr>
              <a:t> </a:t>
            </a:r>
            <a:r>
              <a:rPr lang="en-US" altLang="zh-CN" sz="3000" dirty="0">
                <a:solidFill>
                  <a:schemeClr val="accent1">
                    <a:lumMod val="75000"/>
                  </a:schemeClr>
                </a:solidFill>
                <a:latin typeface="Candara"/>
                <a:cs typeface="Candara"/>
              </a:rPr>
              <a:t>Page</a:t>
            </a:r>
            <a:r>
              <a:rPr lang="zh-CN" altLang="en-US" sz="3000" dirty="0">
                <a:solidFill>
                  <a:schemeClr val="accent1">
                    <a:lumMod val="75000"/>
                  </a:schemeClr>
                </a:solidFill>
                <a:latin typeface="Candara"/>
                <a:cs typeface="Candara"/>
              </a:rPr>
              <a:t> </a:t>
            </a:r>
            <a:r>
              <a:rPr lang="en-US" altLang="zh-CN" sz="3000" dirty="0">
                <a:solidFill>
                  <a:schemeClr val="accent1">
                    <a:lumMod val="75000"/>
                  </a:schemeClr>
                </a:solidFill>
                <a:latin typeface="Candara"/>
                <a:cs typeface="Candara"/>
              </a:rPr>
              <a:t>Table</a:t>
            </a:r>
            <a:r>
              <a:rPr lang="zh-CN" altLang="en-US" sz="3000" dirty="0">
                <a:solidFill>
                  <a:schemeClr val="accent1">
                    <a:lumMod val="75000"/>
                  </a:schemeClr>
                </a:solidFill>
                <a:latin typeface="Candara"/>
                <a:cs typeface="Candara"/>
              </a:rPr>
              <a:t> </a:t>
            </a:r>
            <a:r>
              <a:rPr lang="en-US" altLang="zh-CN" sz="3000" dirty="0">
                <a:solidFill>
                  <a:schemeClr val="accent1">
                    <a:lumMod val="75000"/>
                  </a:schemeClr>
                </a:solidFill>
                <a:latin typeface="Candara"/>
                <a:cs typeface="Candara"/>
              </a:rPr>
              <a:t>(EPT)</a:t>
            </a:r>
            <a:endParaRPr lang="en-US" sz="3000" dirty="0">
              <a:solidFill>
                <a:schemeClr val="accent1">
                  <a:lumMod val="75000"/>
                </a:schemeClr>
              </a:solidFill>
              <a:latin typeface="Candara"/>
              <a:cs typeface="Candara"/>
            </a:endParaRPr>
          </a:p>
        </p:txBody>
      </p:sp>
      <p:sp>
        <p:nvSpPr>
          <p:cNvPr id="36" name="Content Placeholder 2"/>
          <p:cNvSpPr txBox="1">
            <a:spLocks/>
          </p:cNvSpPr>
          <p:nvPr/>
        </p:nvSpPr>
        <p:spPr>
          <a:xfrm>
            <a:off x="917618" y="1186232"/>
            <a:ext cx="7464382" cy="440972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Translate</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guest</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physical</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err="1">
                <a:effectLst>
                  <a:outerShdw blurRad="38100" dist="38100" dir="2700000" algn="tl">
                    <a:srgbClr val="000000">
                      <a:alpha val="43137"/>
                    </a:srgbClr>
                  </a:outerShdw>
                </a:effectLst>
                <a:latin typeface="Candara"/>
                <a:ea typeface="DengXian" panose="02010600030101010101" pitchFamily="2" charset="-122"/>
                <a:cs typeface="Candara"/>
              </a:rPr>
              <a:t>addr</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to</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host</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physical</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err="1">
                <a:effectLst>
                  <a:outerShdw blurRad="38100" dist="38100" dir="2700000" algn="tl">
                    <a:srgbClr val="000000">
                      <a:alpha val="43137"/>
                    </a:srgbClr>
                  </a:outerShdw>
                </a:effectLst>
                <a:latin typeface="Candara"/>
                <a:ea typeface="DengXian" panose="02010600030101010101" pitchFamily="2" charset="-122"/>
                <a:cs typeface="Candara"/>
              </a:rPr>
              <a:t>addr</a:t>
            </a:r>
            <a:endParaRPr lang="en-US" altLang="zh-CN" sz="2667" dirty="0">
              <a:effectLst>
                <a:outerShdw blurRad="38100" dist="38100" dir="2700000" algn="tl">
                  <a:srgbClr val="000000">
                    <a:alpha val="43137"/>
                  </a:srgbClr>
                </a:outerShdw>
              </a:effectLst>
              <a:latin typeface="Candara"/>
              <a:ea typeface="DengXian" panose="02010600030101010101" pitchFamily="2" charset="-122"/>
              <a:cs typeface="Candara"/>
            </a:endParaRPr>
          </a:p>
          <a:p>
            <a:pPr lvl="1"/>
            <a:r>
              <a:rPr lang="en-US" altLang="zh-CN" sz="2000" dirty="0">
                <a:latin typeface="Candara"/>
                <a:ea typeface="DengXian" panose="02010600030101010101" pitchFamily="2" charset="-122"/>
                <a:cs typeface="Candara"/>
              </a:rPr>
              <a:t>The</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two-level</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translation</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are</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all</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done</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by</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hardware</a:t>
            </a:r>
            <a:r>
              <a:rPr lang="zh-CN" altLang="en-US" sz="2000" dirty="0">
                <a:latin typeface="Candara"/>
                <a:ea typeface="DengXian" panose="02010600030101010101" pitchFamily="2" charset="-122"/>
                <a:cs typeface="Candara"/>
              </a:rPr>
              <a:t> </a:t>
            </a:r>
            <a:endParaRPr lang="en-US" altLang="zh-CN" sz="2000" dirty="0">
              <a:latin typeface="Candara"/>
              <a:ea typeface="DengXian" panose="02010600030101010101" pitchFamily="2" charset="-122"/>
              <a:cs typeface="Candara"/>
            </a:endParaRPr>
          </a:p>
          <a:p>
            <a:pPr lvl="1"/>
            <a:endParaRPr lang="en-US" altLang="zh-CN" sz="1333" dirty="0">
              <a:latin typeface="Candara"/>
              <a:ea typeface="DengXian" panose="02010600030101010101" pitchFamily="2" charset="-122"/>
              <a:cs typeface="Candara"/>
            </a:endParaRPr>
          </a:p>
          <a:p>
            <a:endPar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endParaRPr>
          </a:p>
          <a:p>
            <a:endPar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endParaRPr>
          </a:p>
          <a:p>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EPT</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is</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manipulated</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and</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maintained</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by</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hypervisor</a:t>
            </a:r>
          </a:p>
          <a:p>
            <a:pPr lvl="1"/>
            <a:r>
              <a:rPr lang="en-US" altLang="zh-CN" sz="2000" dirty="0">
                <a:latin typeface="Candara"/>
                <a:ea typeface="DengXian" panose="02010600030101010101" pitchFamily="2" charset="-122"/>
                <a:cs typeface="Candara"/>
              </a:rPr>
              <a:t>Hypervisor</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controls</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how</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guest</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accesses</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physical</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address</a:t>
            </a:r>
          </a:p>
          <a:p>
            <a:pPr lvl="1"/>
            <a:r>
              <a:rPr lang="en-US" sz="2000" dirty="0">
                <a:latin typeface="Candara"/>
                <a:cs typeface="Candara"/>
              </a:rPr>
              <a:t>Any</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EPT</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violation</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triggers</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VMExit</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to</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hypervisor</a:t>
            </a:r>
            <a:endParaRPr lang="en-US" sz="2333" dirty="0">
              <a:latin typeface="Candara"/>
              <a:cs typeface="Candara"/>
            </a:endParaRPr>
          </a:p>
          <a:p>
            <a:pPr lvl="1"/>
            <a:endParaRPr lang="en-US" altLang="zh-CN" sz="2000" dirty="0">
              <a:latin typeface="Candara"/>
              <a:ea typeface="DengXian" panose="02010600030101010101" pitchFamily="2" charset="-122"/>
              <a:cs typeface="Candara"/>
            </a:endParaRPr>
          </a:p>
          <a:p>
            <a:endParaRPr lang="en-US" altLang="zh-CN" sz="2667" dirty="0">
              <a:latin typeface="Candara"/>
              <a:ea typeface="DengXian" panose="02010600030101010101" pitchFamily="2" charset="-122"/>
              <a:cs typeface="Candara"/>
            </a:endParaRPr>
          </a:p>
        </p:txBody>
      </p:sp>
      <p:sp>
        <p:nvSpPr>
          <p:cNvPr id="50" name="Rectangle 49"/>
          <p:cNvSpPr/>
          <p:nvPr/>
        </p:nvSpPr>
        <p:spPr>
          <a:xfrm>
            <a:off x="3797453" y="2309195"/>
            <a:ext cx="1385130" cy="514724"/>
          </a:xfrm>
          <a:prstGeom prst="rect">
            <a:avLst/>
          </a:prstGeom>
          <a:solidFill>
            <a:schemeClr val="bg2">
              <a:lumMod val="75000"/>
            </a:schemeClr>
          </a:solidFill>
          <a:ln w="19050" cmpd="sng">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500" dirty="0">
                <a:solidFill>
                  <a:srgbClr val="000000"/>
                </a:solidFill>
                <a:latin typeface="Candara"/>
                <a:ea typeface="DengXian" panose="02010600030101010101" pitchFamily="2" charset="-122"/>
                <a:cs typeface="Candara"/>
              </a:rPr>
              <a:t>Guest</a:t>
            </a:r>
            <a:r>
              <a:rPr lang="zh-CN" altLang="en-US" sz="1500" dirty="0">
                <a:solidFill>
                  <a:srgbClr val="000000"/>
                </a:solidFill>
                <a:latin typeface="Candara"/>
                <a:ea typeface="DengXian" panose="02010600030101010101" pitchFamily="2" charset="-122"/>
                <a:cs typeface="Candara"/>
              </a:rPr>
              <a:t> </a:t>
            </a:r>
            <a:r>
              <a:rPr lang="en-US" altLang="zh-CN" sz="1500" dirty="0">
                <a:solidFill>
                  <a:srgbClr val="000000"/>
                </a:solidFill>
                <a:latin typeface="Candara"/>
                <a:ea typeface="DengXian" panose="02010600030101010101" pitchFamily="2" charset="-122"/>
                <a:cs typeface="Candara"/>
              </a:rPr>
              <a:t>Physical</a:t>
            </a:r>
            <a:r>
              <a:rPr lang="zh-CN" altLang="en-US" sz="1500" dirty="0">
                <a:solidFill>
                  <a:srgbClr val="000000"/>
                </a:solidFill>
                <a:latin typeface="Candara"/>
                <a:ea typeface="DengXian" panose="02010600030101010101" pitchFamily="2" charset="-122"/>
                <a:cs typeface="Candara"/>
              </a:rPr>
              <a:t> </a:t>
            </a:r>
            <a:r>
              <a:rPr lang="en-US" altLang="zh-CN" sz="1500" dirty="0">
                <a:solidFill>
                  <a:srgbClr val="000000"/>
                </a:solidFill>
                <a:latin typeface="Candara"/>
                <a:ea typeface="DengXian" panose="02010600030101010101" pitchFamily="2" charset="-122"/>
                <a:cs typeface="Candara"/>
              </a:rPr>
              <a:t>Address</a:t>
            </a:r>
            <a:r>
              <a:rPr lang="zh-CN" altLang="en-US" sz="1500" dirty="0">
                <a:solidFill>
                  <a:srgbClr val="000000"/>
                </a:solidFill>
                <a:latin typeface="Candara"/>
                <a:ea typeface="DengXian" panose="02010600030101010101" pitchFamily="2" charset="-122"/>
                <a:cs typeface="Candara"/>
              </a:rPr>
              <a:t> </a:t>
            </a:r>
            <a:r>
              <a:rPr lang="en-US" altLang="zh-CN" sz="1500" dirty="0">
                <a:solidFill>
                  <a:srgbClr val="000000"/>
                </a:solidFill>
                <a:latin typeface="Candara"/>
                <a:ea typeface="DengXian" panose="02010600030101010101" pitchFamily="2" charset="-122"/>
                <a:cs typeface="Candara"/>
              </a:rPr>
              <a:t>(GPA)</a:t>
            </a:r>
            <a:endParaRPr lang="en-US" sz="1500" dirty="0">
              <a:solidFill>
                <a:srgbClr val="000000"/>
              </a:solidFill>
              <a:latin typeface="Candara"/>
              <a:cs typeface="Candara"/>
            </a:endParaRPr>
          </a:p>
        </p:txBody>
      </p:sp>
      <p:sp>
        <p:nvSpPr>
          <p:cNvPr id="51" name="Rectangle 50"/>
          <p:cNvSpPr/>
          <p:nvPr/>
        </p:nvSpPr>
        <p:spPr>
          <a:xfrm>
            <a:off x="1398718" y="2311276"/>
            <a:ext cx="1396735" cy="514724"/>
          </a:xfrm>
          <a:prstGeom prst="rect">
            <a:avLst/>
          </a:prstGeom>
          <a:solidFill>
            <a:schemeClr val="bg1">
              <a:lumMod val="85000"/>
            </a:schemeClr>
          </a:solidFill>
          <a:ln w="19050" cmpd="sng">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500" dirty="0">
                <a:solidFill>
                  <a:srgbClr val="000000"/>
                </a:solidFill>
                <a:latin typeface="Candara"/>
                <a:ea typeface="DengXian" panose="02010600030101010101" pitchFamily="2" charset="-122"/>
                <a:cs typeface="Candara"/>
              </a:rPr>
              <a:t>Guest</a:t>
            </a:r>
            <a:r>
              <a:rPr lang="zh-CN" altLang="en-US" sz="1500" dirty="0">
                <a:solidFill>
                  <a:srgbClr val="000000"/>
                </a:solidFill>
                <a:latin typeface="Candara"/>
                <a:ea typeface="DengXian" panose="02010600030101010101" pitchFamily="2" charset="-122"/>
                <a:cs typeface="Candara"/>
              </a:rPr>
              <a:t> </a:t>
            </a:r>
            <a:r>
              <a:rPr lang="en-US" altLang="zh-CN" sz="1500" dirty="0">
                <a:solidFill>
                  <a:srgbClr val="000000"/>
                </a:solidFill>
                <a:latin typeface="Candara"/>
                <a:ea typeface="DengXian" panose="02010600030101010101" pitchFamily="2" charset="-122"/>
                <a:cs typeface="Candara"/>
              </a:rPr>
              <a:t>Virtual</a:t>
            </a:r>
            <a:r>
              <a:rPr lang="zh-CN" altLang="en-US" sz="1500" dirty="0">
                <a:solidFill>
                  <a:srgbClr val="000000"/>
                </a:solidFill>
                <a:latin typeface="Candara"/>
                <a:ea typeface="DengXian" panose="02010600030101010101" pitchFamily="2" charset="-122"/>
                <a:cs typeface="Candara"/>
              </a:rPr>
              <a:t> </a:t>
            </a:r>
            <a:r>
              <a:rPr lang="en-US" altLang="zh-CN" sz="1500" dirty="0">
                <a:solidFill>
                  <a:srgbClr val="000000"/>
                </a:solidFill>
                <a:latin typeface="Candara"/>
                <a:ea typeface="DengXian" panose="02010600030101010101" pitchFamily="2" charset="-122"/>
                <a:cs typeface="Candara"/>
              </a:rPr>
              <a:t>Address</a:t>
            </a:r>
            <a:r>
              <a:rPr lang="zh-CN" altLang="en-US" sz="1500" dirty="0">
                <a:solidFill>
                  <a:srgbClr val="000000"/>
                </a:solidFill>
                <a:latin typeface="Candara"/>
                <a:ea typeface="DengXian" panose="02010600030101010101" pitchFamily="2" charset="-122"/>
                <a:cs typeface="Candara"/>
              </a:rPr>
              <a:t> </a:t>
            </a:r>
            <a:r>
              <a:rPr lang="en-US" altLang="zh-CN" sz="1500" dirty="0">
                <a:solidFill>
                  <a:srgbClr val="000000"/>
                </a:solidFill>
                <a:latin typeface="Candara"/>
                <a:ea typeface="DengXian" panose="02010600030101010101" pitchFamily="2" charset="-122"/>
                <a:cs typeface="Candara"/>
              </a:rPr>
              <a:t>(GVA)</a:t>
            </a:r>
            <a:endParaRPr lang="en-US" sz="1500" dirty="0">
              <a:solidFill>
                <a:srgbClr val="000000"/>
              </a:solidFill>
              <a:latin typeface="Candara"/>
              <a:cs typeface="Candara"/>
            </a:endParaRPr>
          </a:p>
        </p:txBody>
      </p:sp>
      <p:cxnSp>
        <p:nvCxnSpPr>
          <p:cNvPr id="52" name="Curved Connector 51"/>
          <p:cNvCxnSpPr>
            <a:stCxn id="51" idx="3"/>
            <a:endCxn id="50" idx="1"/>
          </p:cNvCxnSpPr>
          <p:nvPr/>
        </p:nvCxnSpPr>
        <p:spPr>
          <a:xfrm flipV="1">
            <a:off x="2795453" y="2566557"/>
            <a:ext cx="1002000" cy="2082"/>
          </a:xfrm>
          <a:prstGeom prst="curvedConnector3">
            <a:avLst>
              <a:gd name="adj1" fmla="val 50000"/>
            </a:avLst>
          </a:prstGeom>
          <a:ln w="1905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sp>
        <p:nvSpPr>
          <p:cNvPr id="53" name="Rectangle 52"/>
          <p:cNvSpPr/>
          <p:nvPr/>
        </p:nvSpPr>
        <p:spPr>
          <a:xfrm>
            <a:off x="6062540" y="2305481"/>
            <a:ext cx="1387483" cy="514724"/>
          </a:xfrm>
          <a:prstGeom prst="rect">
            <a:avLst/>
          </a:prstGeom>
          <a:solidFill>
            <a:schemeClr val="bg2"/>
          </a:solidFill>
          <a:ln w="19050" cmpd="sng">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500" dirty="0">
                <a:solidFill>
                  <a:srgbClr val="000000"/>
                </a:solidFill>
                <a:latin typeface="Candara"/>
                <a:ea typeface="DengXian" panose="02010600030101010101" pitchFamily="2" charset="-122"/>
                <a:cs typeface="Candara"/>
              </a:rPr>
              <a:t>Host</a:t>
            </a:r>
            <a:r>
              <a:rPr lang="zh-CN" altLang="en-US" sz="1500" dirty="0">
                <a:solidFill>
                  <a:srgbClr val="000000"/>
                </a:solidFill>
                <a:latin typeface="Candara"/>
                <a:ea typeface="DengXian" panose="02010600030101010101" pitchFamily="2" charset="-122"/>
                <a:cs typeface="Candara"/>
              </a:rPr>
              <a:t> </a:t>
            </a:r>
            <a:r>
              <a:rPr lang="en-US" altLang="zh-CN" sz="1500" dirty="0">
                <a:solidFill>
                  <a:srgbClr val="000000"/>
                </a:solidFill>
                <a:latin typeface="Candara"/>
                <a:ea typeface="DengXian" panose="02010600030101010101" pitchFamily="2" charset="-122"/>
                <a:cs typeface="Candara"/>
              </a:rPr>
              <a:t>Physical</a:t>
            </a:r>
            <a:r>
              <a:rPr lang="zh-CN" altLang="en-US" sz="1500" dirty="0">
                <a:solidFill>
                  <a:srgbClr val="000000"/>
                </a:solidFill>
                <a:latin typeface="Candara"/>
                <a:ea typeface="DengXian" panose="02010600030101010101" pitchFamily="2" charset="-122"/>
                <a:cs typeface="Candara"/>
              </a:rPr>
              <a:t> </a:t>
            </a:r>
            <a:r>
              <a:rPr lang="en-US" altLang="zh-CN" sz="1500" dirty="0">
                <a:solidFill>
                  <a:srgbClr val="000000"/>
                </a:solidFill>
                <a:latin typeface="Candara"/>
                <a:ea typeface="DengXian" panose="02010600030101010101" pitchFamily="2" charset="-122"/>
                <a:cs typeface="Candara"/>
              </a:rPr>
              <a:t>Address</a:t>
            </a:r>
            <a:r>
              <a:rPr lang="zh-CN" altLang="en-US" sz="1500" dirty="0">
                <a:solidFill>
                  <a:srgbClr val="000000"/>
                </a:solidFill>
                <a:latin typeface="Candara"/>
                <a:ea typeface="DengXian" panose="02010600030101010101" pitchFamily="2" charset="-122"/>
                <a:cs typeface="Candara"/>
              </a:rPr>
              <a:t> </a:t>
            </a:r>
            <a:r>
              <a:rPr lang="en-US" altLang="zh-CN" sz="1500" dirty="0">
                <a:solidFill>
                  <a:srgbClr val="000000"/>
                </a:solidFill>
                <a:latin typeface="Candara"/>
                <a:ea typeface="DengXian" panose="02010600030101010101" pitchFamily="2" charset="-122"/>
                <a:cs typeface="Candara"/>
              </a:rPr>
              <a:t>(HPA)</a:t>
            </a:r>
            <a:endParaRPr lang="en-US" sz="1500" dirty="0">
              <a:solidFill>
                <a:srgbClr val="000000"/>
              </a:solidFill>
              <a:latin typeface="Candara"/>
              <a:cs typeface="Candara"/>
            </a:endParaRPr>
          </a:p>
        </p:txBody>
      </p:sp>
      <p:cxnSp>
        <p:nvCxnSpPr>
          <p:cNvPr id="102" name="Curved Connector 101"/>
          <p:cNvCxnSpPr>
            <a:stCxn id="50" idx="3"/>
            <a:endCxn id="53" idx="1"/>
          </p:cNvCxnSpPr>
          <p:nvPr/>
        </p:nvCxnSpPr>
        <p:spPr>
          <a:xfrm flipV="1">
            <a:off x="5182583" y="2562844"/>
            <a:ext cx="879958" cy="3713"/>
          </a:xfrm>
          <a:prstGeom prst="curvedConnector3">
            <a:avLst>
              <a:gd name="adj1" fmla="val 50000"/>
            </a:avLst>
          </a:prstGeom>
          <a:ln w="1905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sp>
        <p:nvSpPr>
          <p:cNvPr id="104" name="TextBox 103"/>
          <p:cNvSpPr txBox="1"/>
          <p:nvPr/>
        </p:nvSpPr>
        <p:spPr>
          <a:xfrm>
            <a:off x="2915366" y="2343281"/>
            <a:ext cx="761427" cy="410241"/>
          </a:xfrm>
          <a:prstGeom prst="rect">
            <a:avLst/>
          </a:prstGeom>
          <a:noFill/>
        </p:spPr>
        <p:txBody>
          <a:bodyPr wrap="none" lIns="0" tIns="0" rIns="0" bIns="0" rtlCol="0">
            <a:spAutoFit/>
          </a:bodyPr>
          <a:lstStyle/>
          <a:p>
            <a:pPr algn="ctr"/>
            <a:r>
              <a:rPr lang="en-US" altLang="zh-CN" sz="1333" dirty="0">
                <a:latin typeface="Candara"/>
                <a:ea typeface="DengXian" panose="02010600030101010101" pitchFamily="2" charset="-122"/>
                <a:cs typeface="Candara"/>
              </a:rPr>
              <a:t>Guest</a:t>
            </a:r>
            <a:r>
              <a:rPr lang="zh-CN" altLang="en-US" sz="1333" dirty="0">
                <a:latin typeface="Candara"/>
                <a:ea typeface="DengXian" panose="02010600030101010101" pitchFamily="2" charset="-122"/>
                <a:cs typeface="Candara"/>
              </a:rPr>
              <a:t> </a:t>
            </a:r>
            <a:endParaRPr lang="en-US" altLang="zh-CN" sz="1333" dirty="0">
              <a:latin typeface="Candara"/>
              <a:ea typeface="DengXian" panose="02010600030101010101" pitchFamily="2" charset="-122"/>
              <a:cs typeface="Candara"/>
            </a:endParaRPr>
          </a:p>
          <a:p>
            <a:pPr algn="ctr"/>
            <a:r>
              <a:rPr lang="en-US" altLang="zh-CN" sz="1333" dirty="0">
                <a:latin typeface="Candara"/>
                <a:ea typeface="DengXian" panose="02010600030101010101" pitchFamily="2" charset="-122"/>
                <a:cs typeface="Candara"/>
              </a:rPr>
              <a:t>Page</a:t>
            </a:r>
            <a:r>
              <a:rPr lang="zh-CN" altLang="en-US" sz="1333" dirty="0">
                <a:latin typeface="Candara"/>
                <a:ea typeface="DengXian" panose="02010600030101010101" pitchFamily="2" charset="-122"/>
                <a:cs typeface="Candara"/>
              </a:rPr>
              <a:t> </a:t>
            </a:r>
            <a:r>
              <a:rPr lang="en-US" altLang="zh-CN" sz="1333" dirty="0">
                <a:latin typeface="Candara"/>
                <a:ea typeface="DengXian" panose="02010600030101010101" pitchFamily="2" charset="-122"/>
                <a:cs typeface="Candara"/>
              </a:rPr>
              <a:t>table</a:t>
            </a:r>
          </a:p>
        </p:txBody>
      </p:sp>
      <p:sp>
        <p:nvSpPr>
          <p:cNvPr id="105" name="TextBox 104"/>
          <p:cNvSpPr txBox="1"/>
          <p:nvPr/>
        </p:nvSpPr>
        <p:spPr>
          <a:xfrm>
            <a:off x="5444389" y="2318906"/>
            <a:ext cx="343044" cy="256545"/>
          </a:xfrm>
          <a:prstGeom prst="rect">
            <a:avLst/>
          </a:prstGeom>
          <a:noFill/>
        </p:spPr>
        <p:txBody>
          <a:bodyPr wrap="none" lIns="0" tIns="0" rIns="0" bIns="0" rtlCol="0">
            <a:spAutoFit/>
          </a:bodyPr>
          <a:lstStyle/>
          <a:p>
            <a:pPr algn="ctr"/>
            <a:r>
              <a:rPr lang="en-US" altLang="zh-CN" sz="1667" dirty="0">
                <a:latin typeface="Candara"/>
                <a:ea typeface="DengXian" panose="02010600030101010101" pitchFamily="2" charset="-122"/>
                <a:cs typeface="Candara"/>
              </a:rPr>
              <a:t>EPT</a:t>
            </a:r>
          </a:p>
        </p:txBody>
      </p:sp>
      <p:sp>
        <p:nvSpPr>
          <p:cNvPr id="106" name="Rectangle 105"/>
          <p:cNvSpPr/>
          <p:nvPr/>
        </p:nvSpPr>
        <p:spPr>
          <a:xfrm>
            <a:off x="3699939" y="2184110"/>
            <a:ext cx="3862920" cy="765565"/>
          </a:xfrm>
          <a:prstGeom prst="rect">
            <a:avLst/>
          </a:prstGeom>
          <a:noFill/>
          <a:ln w="19050" cmpd="sng">
            <a:solidFill>
              <a:srgbClr val="FF0000"/>
            </a:solidFill>
            <a:prstDash val="sysDash"/>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Tree>
    <p:extLst>
      <p:ext uri="{BB962C8B-B14F-4D97-AF65-F5344CB8AC3E}">
        <p14:creationId xmlns:p14="http://schemas.microsoft.com/office/powerpoint/2010/main" val="4203528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a:spLocks noGrp="1"/>
          </p:cNvSpPr>
          <p:nvPr>
            <p:ph type="title"/>
          </p:nvPr>
        </p:nvSpPr>
        <p:spPr>
          <a:xfrm>
            <a:off x="1020149" y="415807"/>
            <a:ext cx="7204195" cy="571716"/>
          </a:xfrm>
        </p:spPr>
        <p:txBody>
          <a:bodyPr>
            <a:noAutofit/>
          </a:bodyPr>
          <a:lstStyle/>
          <a:p>
            <a:pPr algn="l"/>
            <a:r>
              <a:rPr lang="en-US" altLang="zh-CN" sz="3000" dirty="0">
                <a:solidFill>
                  <a:schemeClr val="accent1">
                    <a:lumMod val="75000"/>
                  </a:schemeClr>
                </a:solidFill>
                <a:latin typeface="Candara"/>
                <a:cs typeface="Candara"/>
              </a:rPr>
              <a:t>Memory</a:t>
            </a:r>
            <a:r>
              <a:rPr lang="zh-CN" altLang="en-US" sz="3000" dirty="0">
                <a:solidFill>
                  <a:schemeClr val="accent1">
                    <a:lumMod val="75000"/>
                  </a:schemeClr>
                </a:solidFill>
                <a:latin typeface="Candara"/>
                <a:cs typeface="Candara"/>
              </a:rPr>
              <a:t> </a:t>
            </a:r>
            <a:r>
              <a:rPr lang="en-US" altLang="zh-CN" sz="3000" dirty="0">
                <a:solidFill>
                  <a:schemeClr val="accent1">
                    <a:lumMod val="75000"/>
                  </a:schemeClr>
                </a:solidFill>
                <a:latin typeface="Candara"/>
                <a:cs typeface="Candara"/>
              </a:rPr>
              <a:t>Isolation using EPT Mechanism</a:t>
            </a:r>
            <a:endParaRPr lang="en-US" sz="3000" dirty="0">
              <a:solidFill>
                <a:schemeClr val="accent1">
                  <a:lumMod val="75000"/>
                </a:schemeClr>
              </a:solidFill>
              <a:latin typeface="Candara"/>
              <a:cs typeface="Candara"/>
            </a:endParaRPr>
          </a:p>
        </p:txBody>
      </p:sp>
      <p:sp>
        <p:nvSpPr>
          <p:cNvPr id="36" name="Content Placeholder 2"/>
          <p:cNvSpPr txBox="1">
            <a:spLocks/>
          </p:cNvSpPr>
          <p:nvPr/>
        </p:nvSpPr>
        <p:spPr>
          <a:xfrm>
            <a:off x="917618" y="1186232"/>
            <a:ext cx="7464382" cy="440972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Leverage</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EPT</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mechanism</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to</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shadow</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secret</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memory</a:t>
            </a:r>
            <a:endParaRPr lang="en-US" altLang="zh-CN" sz="2667" dirty="0">
              <a:effectLst>
                <a:outerShdw blurRad="38100" dist="38100" dir="2700000" algn="tl">
                  <a:srgbClr val="000000">
                    <a:alpha val="43137"/>
                  </a:srgbClr>
                </a:outerShdw>
              </a:effectLst>
              <a:latin typeface="Candara"/>
              <a:ea typeface="DengXian" panose="02010600030101010101" pitchFamily="2" charset="-122"/>
              <a:cs typeface="Candara"/>
            </a:endParaRPr>
          </a:p>
          <a:p>
            <a:pPr lvl="1"/>
            <a:r>
              <a:rPr lang="en-US" sz="2000" dirty="0">
                <a:latin typeface="Candara"/>
                <a:cs typeface="Candara"/>
              </a:rPr>
              <a:t>Data</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segment:</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secret</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memory</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is</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removed</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from</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main</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EPT</a:t>
            </a:r>
          </a:p>
          <a:p>
            <a:pPr lvl="1"/>
            <a:r>
              <a:rPr lang="en-US" sz="2000" dirty="0">
                <a:latin typeface="Candara"/>
                <a:cs typeface="Candara"/>
              </a:rPr>
              <a:t>Code</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segment:</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sensitive</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functions</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only</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exist</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in</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secret</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EPT</a:t>
            </a:r>
            <a:endParaRPr lang="en-US" sz="2333" dirty="0">
              <a:latin typeface="Candara"/>
              <a:cs typeface="Candara"/>
            </a:endParaRPr>
          </a:p>
          <a:p>
            <a:pPr lvl="1"/>
            <a:endParaRPr lang="en-US" altLang="zh-CN" sz="2000" dirty="0">
              <a:latin typeface="Candara"/>
              <a:ea typeface="DengXian" panose="02010600030101010101" pitchFamily="2" charset="-122"/>
              <a:cs typeface="Candara"/>
            </a:endParaRPr>
          </a:p>
          <a:p>
            <a:endParaRPr lang="en-US" altLang="zh-CN" sz="2667" dirty="0">
              <a:latin typeface="Candara"/>
              <a:ea typeface="DengXian" panose="02010600030101010101" pitchFamily="2" charset="-122"/>
              <a:cs typeface="Candara"/>
            </a:endParaRPr>
          </a:p>
        </p:txBody>
      </p:sp>
      <p:sp>
        <p:nvSpPr>
          <p:cNvPr id="58" name="Rectangle 57"/>
          <p:cNvSpPr/>
          <p:nvPr/>
        </p:nvSpPr>
        <p:spPr>
          <a:xfrm>
            <a:off x="2032000" y="2796675"/>
            <a:ext cx="1270000" cy="1206500"/>
          </a:xfrm>
          <a:prstGeom prst="rect">
            <a:avLst/>
          </a:prstGeom>
          <a:noFill/>
          <a:ln w="38100" cmpd="sng">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59" name="Rectangle 58"/>
          <p:cNvSpPr/>
          <p:nvPr/>
        </p:nvSpPr>
        <p:spPr>
          <a:xfrm>
            <a:off x="2032000" y="2796675"/>
            <a:ext cx="1270000" cy="190500"/>
          </a:xfrm>
          <a:prstGeom prst="rect">
            <a:avLst/>
          </a:prstGeom>
          <a:pattFill prst="pct60">
            <a:fgClr>
              <a:schemeClr val="accent1">
                <a:lumMod val="60000"/>
                <a:lumOff val="40000"/>
              </a:schemeClr>
            </a:fgClr>
            <a:bgClr>
              <a:prstClr val="white"/>
            </a:bgClr>
          </a:patt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60" name="Rectangle 59"/>
          <p:cNvSpPr/>
          <p:nvPr/>
        </p:nvSpPr>
        <p:spPr>
          <a:xfrm>
            <a:off x="2032000" y="3050675"/>
            <a:ext cx="1270000" cy="190500"/>
          </a:xfrm>
          <a:prstGeom prst="rect">
            <a:avLst/>
          </a:prstGeom>
          <a:pattFill prst="pct60">
            <a:fgClr>
              <a:schemeClr val="accent1">
                <a:lumMod val="60000"/>
                <a:lumOff val="40000"/>
              </a:schemeClr>
            </a:fgClr>
            <a:bgClr>
              <a:prstClr val="white"/>
            </a:bgClr>
          </a:patt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61" name="Rectangle 60"/>
          <p:cNvSpPr/>
          <p:nvPr/>
        </p:nvSpPr>
        <p:spPr>
          <a:xfrm>
            <a:off x="2032000" y="3304675"/>
            <a:ext cx="1270000" cy="190500"/>
          </a:xfrm>
          <a:prstGeom prst="rect">
            <a:avLst/>
          </a:prstGeom>
          <a:pattFill prst="pct60">
            <a:fgClr>
              <a:schemeClr val="accent1">
                <a:lumMod val="60000"/>
                <a:lumOff val="40000"/>
              </a:schemeClr>
            </a:fgClr>
            <a:bgClr>
              <a:prstClr val="white"/>
            </a:bgClr>
          </a:patt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62" name="Rectangle 61"/>
          <p:cNvSpPr/>
          <p:nvPr/>
        </p:nvSpPr>
        <p:spPr>
          <a:xfrm>
            <a:off x="5207000" y="2796675"/>
            <a:ext cx="1270000" cy="1206500"/>
          </a:xfrm>
          <a:prstGeom prst="rect">
            <a:avLst/>
          </a:prstGeom>
          <a:noFill/>
          <a:ln w="38100" cmpd="sng">
            <a:solidFill>
              <a:srgbClr val="37609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63" name="Rectangle 62"/>
          <p:cNvSpPr/>
          <p:nvPr/>
        </p:nvSpPr>
        <p:spPr>
          <a:xfrm>
            <a:off x="5207000" y="2796675"/>
            <a:ext cx="1270000" cy="190500"/>
          </a:xfrm>
          <a:prstGeom prst="rect">
            <a:avLst/>
          </a:prstGeom>
          <a:pattFill prst="pct60">
            <a:fgClr>
              <a:schemeClr val="accent1">
                <a:lumMod val="60000"/>
                <a:lumOff val="40000"/>
              </a:schemeClr>
            </a:fgClr>
            <a:bgClr>
              <a:prstClr val="white"/>
            </a:bgClr>
          </a:patt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64" name="Rectangle 63"/>
          <p:cNvSpPr/>
          <p:nvPr/>
        </p:nvSpPr>
        <p:spPr>
          <a:xfrm>
            <a:off x="5207000" y="3050675"/>
            <a:ext cx="1270000" cy="190500"/>
          </a:xfrm>
          <a:prstGeom prst="rect">
            <a:avLst/>
          </a:prstGeom>
          <a:pattFill prst="pct60">
            <a:fgClr>
              <a:schemeClr val="accent1">
                <a:lumMod val="60000"/>
                <a:lumOff val="40000"/>
              </a:schemeClr>
            </a:fgClr>
            <a:bgClr>
              <a:prstClr val="white"/>
            </a:bgClr>
          </a:patt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65" name="Rectangle 64"/>
          <p:cNvSpPr/>
          <p:nvPr/>
        </p:nvSpPr>
        <p:spPr>
          <a:xfrm>
            <a:off x="5207000" y="3304675"/>
            <a:ext cx="1270000" cy="190500"/>
          </a:xfrm>
          <a:prstGeom prst="rect">
            <a:avLst/>
          </a:prstGeom>
          <a:pattFill prst="pct60">
            <a:fgClr>
              <a:schemeClr val="accent1">
                <a:lumMod val="60000"/>
                <a:lumOff val="40000"/>
              </a:schemeClr>
            </a:fgClr>
            <a:bgClr>
              <a:prstClr val="white"/>
            </a:bgClr>
          </a:patt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66" name="Rectangle 65"/>
          <p:cNvSpPr/>
          <p:nvPr/>
        </p:nvSpPr>
        <p:spPr>
          <a:xfrm>
            <a:off x="5207000" y="3812675"/>
            <a:ext cx="1270000" cy="190500"/>
          </a:xfrm>
          <a:prstGeom prst="rect">
            <a:avLst/>
          </a:prstGeom>
          <a:pattFill prst="pct60">
            <a:fgClr>
              <a:schemeClr val="accent2">
                <a:lumMod val="75000"/>
              </a:schemeClr>
            </a:fgClr>
            <a:bgClr>
              <a:prstClr val="white"/>
            </a:bgClr>
          </a:patt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67" name="Rectangle 66"/>
          <p:cNvSpPr/>
          <p:nvPr/>
        </p:nvSpPr>
        <p:spPr>
          <a:xfrm>
            <a:off x="5207000" y="3558675"/>
            <a:ext cx="1270000" cy="190500"/>
          </a:xfrm>
          <a:prstGeom prst="rect">
            <a:avLst/>
          </a:prstGeom>
          <a:pattFill prst="pct60">
            <a:fgClr>
              <a:schemeClr val="accent2">
                <a:lumMod val="75000"/>
              </a:schemeClr>
            </a:fgClr>
            <a:bgClr>
              <a:prstClr val="white"/>
            </a:bgClr>
          </a:patt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68" name="Rectangle 67"/>
          <p:cNvSpPr/>
          <p:nvPr/>
        </p:nvSpPr>
        <p:spPr>
          <a:xfrm>
            <a:off x="2032000" y="4254500"/>
            <a:ext cx="1270000" cy="1206500"/>
          </a:xfrm>
          <a:prstGeom prst="rect">
            <a:avLst/>
          </a:prstGeom>
          <a:noFill/>
          <a:ln w="38100" cmpd="sng">
            <a:solidFill>
              <a:srgbClr val="37609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69" name="Rectangle 68"/>
          <p:cNvSpPr/>
          <p:nvPr/>
        </p:nvSpPr>
        <p:spPr>
          <a:xfrm>
            <a:off x="2032000" y="4254500"/>
            <a:ext cx="1270000" cy="190500"/>
          </a:xfrm>
          <a:prstGeom prst="rect">
            <a:avLst/>
          </a:prstGeom>
          <a:solidFill>
            <a:schemeClr val="accent1">
              <a:lumMod val="75000"/>
            </a:schemeClr>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70" name="Rectangle 69"/>
          <p:cNvSpPr/>
          <p:nvPr/>
        </p:nvSpPr>
        <p:spPr>
          <a:xfrm>
            <a:off x="2032000" y="4508500"/>
            <a:ext cx="1270000" cy="190500"/>
          </a:xfrm>
          <a:prstGeom prst="rect">
            <a:avLst/>
          </a:prstGeom>
          <a:solidFill>
            <a:srgbClr val="376092"/>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71" name="Rectangle 70"/>
          <p:cNvSpPr/>
          <p:nvPr/>
        </p:nvSpPr>
        <p:spPr>
          <a:xfrm>
            <a:off x="5207000" y="4287391"/>
            <a:ext cx="1270000" cy="1173609"/>
          </a:xfrm>
          <a:prstGeom prst="rect">
            <a:avLst/>
          </a:prstGeom>
          <a:noFill/>
          <a:ln w="38100" cmpd="sng">
            <a:solidFill>
              <a:srgbClr val="37609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72" name="Rectangle 71"/>
          <p:cNvSpPr/>
          <p:nvPr/>
        </p:nvSpPr>
        <p:spPr>
          <a:xfrm>
            <a:off x="5207000" y="4762500"/>
            <a:ext cx="1270000" cy="190500"/>
          </a:xfrm>
          <a:prstGeom prst="rect">
            <a:avLst/>
          </a:prstGeom>
          <a:solidFill>
            <a:srgbClr val="953735"/>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73" name="Rectangle 72"/>
          <p:cNvSpPr/>
          <p:nvPr/>
        </p:nvSpPr>
        <p:spPr>
          <a:xfrm>
            <a:off x="5207000" y="5016500"/>
            <a:ext cx="1270000" cy="190500"/>
          </a:xfrm>
          <a:prstGeom prst="rect">
            <a:avLst/>
          </a:prstGeom>
          <a:solidFill>
            <a:srgbClr val="953735"/>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74" name="Rectangle 73"/>
          <p:cNvSpPr/>
          <p:nvPr/>
        </p:nvSpPr>
        <p:spPr>
          <a:xfrm>
            <a:off x="2032000" y="5334000"/>
            <a:ext cx="1270000" cy="63500"/>
          </a:xfrm>
          <a:prstGeom prst="rect">
            <a:avLst/>
          </a:prstGeom>
          <a:solidFill>
            <a:schemeClr val="accent6">
              <a:lumMod val="75000"/>
            </a:schemeClr>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75" name="TextBox 74"/>
          <p:cNvSpPr txBox="1"/>
          <p:nvPr/>
        </p:nvSpPr>
        <p:spPr>
          <a:xfrm>
            <a:off x="952500" y="3066875"/>
            <a:ext cx="1016000" cy="605422"/>
          </a:xfrm>
          <a:prstGeom prst="rect">
            <a:avLst/>
          </a:prstGeom>
          <a:noFill/>
        </p:spPr>
        <p:txBody>
          <a:bodyPr wrap="square" rtlCol="0">
            <a:spAutoFit/>
          </a:bodyPr>
          <a:lstStyle/>
          <a:p>
            <a:pPr algn="ctr"/>
            <a:r>
              <a:rPr lang="en-US" sz="1667" b="1" dirty="0"/>
              <a:t>Data Segment</a:t>
            </a:r>
          </a:p>
        </p:txBody>
      </p:sp>
      <p:sp>
        <p:nvSpPr>
          <p:cNvPr id="76" name="TextBox 75"/>
          <p:cNvSpPr txBox="1"/>
          <p:nvPr/>
        </p:nvSpPr>
        <p:spPr>
          <a:xfrm>
            <a:off x="952500" y="4546333"/>
            <a:ext cx="1016000" cy="605422"/>
          </a:xfrm>
          <a:prstGeom prst="rect">
            <a:avLst/>
          </a:prstGeom>
          <a:noFill/>
        </p:spPr>
        <p:txBody>
          <a:bodyPr wrap="square" rtlCol="0">
            <a:spAutoFit/>
          </a:bodyPr>
          <a:lstStyle/>
          <a:p>
            <a:pPr algn="ctr"/>
            <a:r>
              <a:rPr lang="en-US" sz="1667" b="1" dirty="0"/>
              <a:t>Code Segment</a:t>
            </a:r>
          </a:p>
        </p:txBody>
      </p:sp>
      <p:sp>
        <p:nvSpPr>
          <p:cNvPr id="77" name="TextBox 76"/>
          <p:cNvSpPr txBox="1"/>
          <p:nvPr/>
        </p:nvSpPr>
        <p:spPr>
          <a:xfrm>
            <a:off x="2188720" y="2488416"/>
            <a:ext cx="960335" cy="323165"/>
          </a:xfrm>
          <a:prstGeom prst="rect">
            <a:avLst/>
          </a:prstGeom>
          <a:noFill/>
        </p:spPr>
        <p:txBody>
          <a:bodyPr wrap="square" rtlCol="0">
            <a:spAutoFit/>
          </a:bodyPr>
          <a:lstStyle/>
          <a:p>
            <a:pPr algn="ctr"/>
            <a:r>
              <a:rPr lang="en-US" sz="1500" b="1" dirty="0"/>
              <a:t>Main</a:t>
            </a:r>
            <a:r>
              <a:rPr lang="zh-CN" altLang="en-US" sz="1500" dirty="0">
                <a:ea typeface="DengXian" panose="02010600030101010101" pitchFamily="2" charset="-122"/>
              </a:rPr>
              <a:t> </a:t>
            </a:r>
            <a:r>
              <a:rPr lang="en-US" sz="1500" b="1" dirty="0"/>
              <a:t>EPT</a:t>
            </a:r>
          </a:p>
        </p:txBody>
      </p:sp>
      <p:sp>
        <p:nvSpPr>
          <p:cNvPr id="78" name="TextBox 77"/>
          <p:cNvSpPr txBox="1"/>
          <p:nvPr/>
        </p:nvSpPr>
        <p:spPr>
          <a:xfrm>
            <a:off x="5352460" y="2478692"/>
            <a:ext cx="994349" cy="553998"/>
          </a:xfrm>
          <a:prstGeom prst="rect">
            <a:avLst/>
          </a:prstGeom>
          <a:noFill/>
        </p:spPr>
        <p:txBody>
          <a:bodyPr wrap="square" rtlCol="0">
            <a:spAutoFit/>
          </a:bodyPr>
          <a:lstStyle/>
          <a:p>
            <a:pPr algn="ctr"/>
            <a:r>
              <a:rPr lang="en-US" sz="1500" b="1" dirty="0"/>
              <a:t>Secret</a:t>
            </a:r>
            <a:r>
              <a:rPr lang="zh-CN" altLang="en-US" sz="1500" dirty="0">
                <a:ea typeface="DengXian" panose="02010600030101010101" pitchFamily="2" charset="-122"/>
              </a:rPr>
              <a:t> </a:t>
            </a:r>
            <a:r>
              <a:rPr lang="en-US" altLang="zh-CN" sz="1500" dirty="0">
                <a:ea typeface="DengXian" panose="02010600030101010101" pitchFamily="2" charset="-122"/>
              </a:rPr>
              <a:t>EPT</a:t>
            </a:r>
            <a:endParaRPr lang="en-US" sz="1500" b="1" dirty="0"/>
          </a:p>
        </p:txBody>
      </p:sp>
      <p:sp>
        <p:nvSpPr>
          <p:cNvPr id="79" name="Round Diagonal Corner Rectangle 78"/>
          <p:cNvSpPr/>
          <p:nvPr/>
        </p:nvSpPr>
        <p:spPr>
          <a:xfrm>
            <a:off x="7048500" y="3620150"/>
            <a:ext cx="1016000" cy="349250"/>
          </a:xfrm>
          <a:prstGeom prst="round2DiagRect">
            <a:avLst/>
          </a:prstGeom>
          <a:no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b="1" dirty="0">
                <a:solidFill>
                  <a:schemeClr val="accent2">
                    <a:lumMod val="50000"/>
                  </a:schemeClr>
                </a:solidFill>
              </a:rPr>
              <a:t>Secrets</a:t>
            </a:r>
          </a:p>
        </p:txBody>
      </p:sp>
      <p:sp>
        <p:nvSpPr>
          <p:cNvPr id="80" name="Round Diagonal Corner Rectangle 79"/>
          <p:cNvSpPr/>
          <p:nvPr/>
        </p:nvSpPr>
        <p:spPr>
          <a:xfrm>
            <a:off x="7112000" y="4702158"/>
            <a:ext cx="1016000" cy="571500"/>
          </a:xfrm>
          <a:prstGeom prst="round2DiagRect">
            <a:avLst/>
          </a:prstGeom>
          <a:no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b="1" dirty="0">
                <a:solidFill>
                  <a:schemeClr val="accent2">
                    <a:lumMod val="50000"/>
                  </a:schemeClr>
                </a:solidFill>
              </a:rPr>
              <a:t>Sensitive</a:t>
            </a:r>
            <a:r>
              <a:rPr lang="zh-CN" altLang="en-US" sz="1500" dirty="0">
                <a:solidFill>
                  <a:schemeClr val="accent2">
                    <a:lumMod val="50000"/>
                  </a:schemeClr>
                </a:solidFill>
                <a:ea typeface="DengXian" panose="02010600030101010101" pitchFamily="2" charset="-122"/>
              </a:rPr>
              <a:t> </a:t>
            </a:r>
            <a:r>
              <a:rPr lang="en-US" altLang="zh-CN" sz="1500" dirty="0">
                <a:solidFill>
                  <a:schemeClr val="accent2">
                    <a:lumMod val="50000"/>
                  </a:schemeClr>
                </a:solidFill>
                <a:ea typeface="DengXian" panose="02010600030101010101" pitchFamily="2" charset="-122"/>
              </a:rPr>
              <a:t>Functions</a:t>
            </a:r>
            <a:endParaRPr lang="en-US" sz="1500" b="1" dirty="0">
              <a:solidFill>
                <a:schemeClr val="accent2">
                  <a:lumMod val="50000"/>
                </a:schemeClr>
              </a:solidFill>
            </a:endParaRPr>
          </a:p>
        </p:txBody>
      </p:sp>
      <p:sp>
        <p:nvSpPr>
          <p:cNvPr id="81" name="Round Diagonal Corner Rectangle 80"/>
          <p:cNvSpPr/>
          <p:nvPr/>
        </p:nvSpPr>
        <p:spPr>
          <a:xfrm>
            <a:off x="3746500" y="4235680"/>
            <a:ext cx="1016000" cy="508000"/>
          </a:xfrm>
          <a:prstGeom prst="round2DiagRect">
            <a:avLst/>
          </a:prstGeom>
          <a:noFill/>
          <a:ln>
            <a:solidFill>
              <a:srgbClr val="37609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b="1" dirty="0">
                <a:solidFill>
                  <a:schemeClr val="accent1">
                    <a:lumMod val="50000"/>
                  </a:schemeClr>
                </a:solidFill>
              </a:rPr>
              <a:t>Other</a:t>
            </a:r>
          </a:p>
          <a:p>
            <a:pPr algn="ctr"/>
            <a:r>
              <a:rPr lang="en-US" sz="1500" b="1" dirty="0">
                <a:solidFill>
                  <a:schemeClr val="accent1">
                    <a:lumMod val="50000"/>
                  </a:schemeClr>
                </a:solidFill>
              </a:rPr>
              <a:t>Logics</a:t>
            </a:r>
          </a:p>
        </p:txBody>
      </p:sp>
      <p:cxnSp>
        <p:nvCxnSpPr>
          <p:cNvPr id="82" name="Curved Connector 81"/>
          <p:cNvCxnSpPr>
            <a:stCxn id="81" idx="2"/>
            <a:endCxn id="69" idx="3"/>
          </p:cNvCxnSpPr>
          <p:nvPr/>
        </p:nvCxnSpPr>
        <p:spPr>
          <a:xfrm rot="10800000">
            <a:off x="3302000" y="4349750"/>
            <a:ext cx="444500" cy="139930"/>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83" name="Curved Connector 82"/>
          <p:cNvCxnSpPr>
            <a:stCxn id="81" idx="2"/>
            <a:endCxn id="70" idx="3"/>
          </p:cNvCxnSpPr>
          <p:nvPr/>
        </p:nvCxnSpPr>
        <p:spPr>
          <a:xfrm rot="10800000" flipV="1">
            <a:off x="3302000" y="4489680"/>
            <a:ext cx="444500" cy="114070"/>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sp>
        <p:nvSpPr>
          <p:cNvPr id="84" name="Round Diagonal Corner Rectangle 83"/>
          <p:cNvSpPr/>
          <p:nvPr/>
        </p:nvSpPr>
        <p:spPr>
          <a:xfrm>
            <a:off x="3746500" y="2888139"/>
            <a:ext cx="1016000" cy="508000"/>
          </a:xfrm>
          <a:prstGeom prst="round2DiagRect">
            <a:avLst/>
          </a:prstGeom>
          <a:noFill/>
          <a:ln>
            <a:solidFill>
              <a:srgbClr val="37609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b="1" dirty="0">
                <a:solidFill>
                  <a:srgbClr val="254061"/>
                </a:solidFill>
              </a:rPr>
              <a:t>Other</a:t>
            </a:r>
            <a:r>
              <a:rPr lang="zh-CN" altLang="en-US" sz="1500" dirty="0">
                <a:solidFill>
                  <a:srgbClr val="254061"/>
                </a:solidFill>
                <a:ea typeface="DengXian" panose="02010600030101010101" pitchFamily="2" charset="-122"/>
              </a:rPr>
              <a:t> </a:t>
            </a:r>
            <a:r>
              <a:rPr lang="en-US" sz="1500" b="1" dirty="0">
                <a:solidFill>
                  <a:srgbClr val="254061"/>
                </a:solidFill>
              </a:rPr>
              <a:t>Data</a:t>
            </a:r>
          </a:p>
        </p:txBody>
      </p:sp>
      <p:cxnSp>
        <p:nvCxnSpPr>
          <p:cNvPr id="85" name="Curved Connector 84"/>
          <p:cNvCxnSpPr>
            <a:stCxn id="84" idx="2"/>
            <a:endCxn id="61" idx="3"/>
          </p:cNvCxnSpPr>
          <p:nvPr/>
        </p:nvCxnSpPr>
        <p:spPr>
          <a:xfrm rot="10800000" flipV="1">
            <a:off x="3302000" y="3142139"/>
            <a:ext cx="444500" cy="257786"/>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86" name="Curved Connector 85"/>
          <p:cNvCxnSpPr>
            <a:stCxn id="84" idx="2"/>
            <a:endCxn id="59" idx="3"/>
          </p:cNvCxnSpPr>
          <p:nvPr/>
        </p:nvCxnSpPr>
        <p:spPr>
          <a:xfrm rot="10800000">
            <a:off x="3302000" y="2891926"/>
            <a:ext cx="444500" cy="250214"/>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87" name="Curved Connector 86"/>
          <p:cNvCxnSpPr>
            <a:stCxn id="84" idx="0"/>
            <a:endCxn id="65" idx="1"/>
          </p:cNvCxnSpPr>
          <p:nvPr/>
        </p:nvCxnSpPr>
        <p:spPr>
          <a:xfrm>
            <a:off x="4762500" y="3142140"/>
            <a:ext cx="444500" cy="257786"/>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88" name="Curved Connector 87"/>
          <p:cNvCxnSpPr>
            <a:stCxn id="84" idx="0"/>
            <a:endCxn id="63" idx="1"/>
          </p:cNvCxnSpPr>
          <p:nvPr/>
        </p:nvCxnSpPr>
        <p:spPr>
          <a:xfrm flipV="1">
            <a:off x="4762500" y="2891926"/>
            <a:ext cx="444500" cy="250214"/>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89" name="Curved Connector 88"/>
          <p:cNvCxnSpPr>
            <a:stCxn id="101" idx="1"/>
            <a:endCxn id="98" idx="3"/>
          </p:cNvCxnSpPr>
          <p:nvPr/>
        </p:nvCxnSpPr>
        <p:spPr>
          <a:xfrm rot="10800000">
            <a:off x="3302000" y="5429250"/>
            <a:ext cx="444500" cy="63500"/>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0" name="Curved Connector 89"/>
          <p:cNvCxnSpPr>
            <a:stCxn id="101" idx="3"/>
            <a:endCxn id="100" idx="1"/>
          </p:cNvCxnSpPr>
          <p:nvPr/>
        </p:nvCxnSpPr>
        <p:spPr>
          <a:xfrm flipV="1">
            <a:off x="4826000" y="5429250"/>
            <a:ext cx="381000" cy="63500"/>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1" name="Curved Connector 90"/>
          <p:cNvCxnSpPr>
            <a:stCxn id="80" idx="2"/>
            <a:endCxn id="71" idx="3"/>
          </p:cNvCxnSpPr>
          <p:nvPr/>
        </p:nvCxnSpPr>
        <p:spPr>
          <a:xfrm rot="10800000">
            <a:off x="6477000" y="4874195"/>
            <a:ext cx="635000" cy="113713"/>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2" name="Curved Connector 91"/>
          <p:cNvCxnSpPr>
            <a:stCxn id="80" idx="2"/>
            <a:endCxn id="73" idx="3"/>
          </p:cNvCxnSpPr>
          <p:nvPr/>
        </p:nvCxnSpPr>
        <p:spPr>
          <a:xfrm rot="10800000" flipV="1">
            <a:off x="6477000" y="4987908"/>
            <a:ext cx="635000" cy="123842"/>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3" name="Curved Connector 92"/>
          <p:cNvCxnSpPr>
            <a:stCxn id="79" idx="2"/>
            <a:endCxn id="66" idx="3"/>
          </p:cNvCxnSpPr>
          <p:nvPr/>
        </p:nvCxnSpPr>
        <p:spPr>
          <a:xfrm rot="10800000" flipV="1">
            <a:off x="6477000" y="3794775"/>
            <a:ext cx="571500" cy="113150"/>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4" name="Curved Connector 93"/>
          <p:cNvCxnSpPr>
            <a:stCxn id="79" idx="2"/>
            <a:endCxn id="67" idx="3"/>
          </p:cNvCxnSpPr>
          <p:nvPr/>
        </p:nvCxnSpPr>
        <p:spPr>
          <a:xfrm rot="10800000">
            <a:off x="6477000" y="3653925"/>
            <a:ext cx="571500" cy="140850"/>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sp>
        <p:nvSpPr>
          <p:cNvPr id="95" name="Rounded Rectangle 94"/>
          <p:cNvSpPr/>
          <p:nvPr/>
        </p:nvSpPr>
        <p:spPr>
          <a:xfrm>
            <a:off x="3746500" y="5207000"/>
            <a:ext cx="1079500" cy="190500"/>
          </a:xfrm>
          <a:prstGeom prst="roundRect">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67" b="1" dirty="0">
                <a:solidFill>
                  <a:schemeClr val="accent6">
                    <a:lumMod val="50000"/>
                  </a:schemeClr>
                </a:solidFill>
              </a:rPr>
              <a:t>Springboard</a:t>
            </a:r>
          </a:p>
        </p:txBody>
      </p:sp>
      <p:cxnSp>
        <p:nvCxnSpPr>
          <p:cNvPr id="96" name="Curved Connector 95"/>
          <p:cNvCxnSpPr>
            <a:stCxn id="95" idx="1"/>
            <a:endCxn id="74" idx="3"/>
          </p:cNvCxnSpPr>
          <p:nvPr/>
        </p:nvCxnSpPr>
        <p:spPr>
          <a:xfrm rot="10800000" flipV="1">
            <a:off x="3302000" y="5302250"/>
            <a:ext cx="444500" cy="63500"/>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7" name="Curved Connector 96"/>
          <p:cNvCxnSpPr>
            <a:stCxn id="95" idx="3"/>
            <a:endCxn id="99" idx="1"/>
          </p:cNvCxnSpPr>
          <p:nvPr/>
        </p:nvCxnSpPr>
        <p:spPr>
          <a:xfrm>
            <a:off x="4826000" y="5302250"/>
            <a:ext cx="381000" cy="63500"/>
          </a:xfrm>
          <a:prstGeom prst="curvedConnector3">
            <a:avLst>
              <a:gd name="adj1" fmla="val 50000"/>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sp>
        <p:nvSpPr>
          <p:cNvPr id="98" name="Rectangle 97"/>
          <p:cNvSpPr/>
          <p:nvPr/>
        </p:nvSpPr>
        <p:spPr>
          <a:xfrm>
            <a:off x="2032000" y="5397500"/>
            <a:ext cx="1270000" cy="63500"/>
          </a:xfrm>
          <a:prstGeom prst="rect">
            <a:avLst/>
          </a:prstGeom>
          <a:solidFill>
            <a:srgbClr val="FFAE05"/>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99" name="Rectangle 98"/>
          <p:cNvSpPr/>
          <p:nvPr/>
        </p:nvSpPr>
        <p:spPr>
          <a:xfrm>
            <a:off x="5207000" y="5334000"/>
            <a:ext cx="1270000" cy="63500"/>
          </a:xfrm>
          <a:prstGeom prst="rect">
            <a:avLst/>
          </a:prstGeom>
          <a:solidFill>
            <a:schemeClr val="accent6">
              <a:lumMod val="75000"/>
            </a:schemeClr>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100" name="Rectangle 99"/>
          <p:cNvSpPr/>
          <p:nvPr/>
        </p:nvSpPr>
        <p:spPr>
          <a:xfrm>
            <a:off x="5207000" y="5397500"/>
            <a:ext cx="1270000" cy="63500"/>
          </a:xfrm>
          <a:prstGeom prst="rect">
            <a:avLst/>
          </a:prstGeom>
          <a:solidFill>
            <a:srgbClr val="FFAE05"/>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101" name="Rounded Rectangle 100"/>
          <p:cNvSpPr/>
          <p:nvPr/>
        </p:nvSpPr>
        <p:spPr>
          <a:xfrm>
            <a:off x="3746500" y="5397500"/>
            <a:ext cx="1079500" cy="190500"/>
          </a:xfrm>
          <a:prstGeom prst="roundRect">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67" b="1" dirty="0">
                <a:solidFill>
                  <a:schemeClr val="accent6">
                    <a:lumMod val="50000"/>
                  </a:schemeClr>
                </a:solidFill>
              </a:rPr>
              <a:t>Trampoline</a:t>
            </a:r>
          </a:p>
        </p:txBody>
      </p:sp>
      <p:sp>
        <p:nvSpPr>
          <p:cNvPr id="103" name="Rectangle 102"/>
          <p:cNvSpPr/>
          <p:nvPr/>
        </p:nvSpPr>
        <p:spPr>
          <a:xfrm>
            <a:off x="5097768" y="2488647"/>
            <a:ext cx="1480297" cy="3107308"/>
          </a:xfrm>
          <a:prstGeom prst="rect">
            <a:avLst/>
          </a:prstGeom>
          <a:noFill/>
          <a:ln w="38100" cmpd="sng">
            <a:solidFill>
              <a:srgbClr val="FF000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Tree>
    <p:extLst>
      <p:ext uri="{BB962C8B-B14F-4D97-AF65-F5344CB8AC3E}">
        <p14:creationId xmlns:p14="http://schemas.microsoft.com/office/powerpoint/2010/main" val="152644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6979683" y="-20068"/>
            <a:ext cx="2221052" cy="1653873"/>
          </a:xfrm>
          <a:prstGeom prst="rect">
            <a:avLst/>
          </a:prstGeom>
        </p:spPr>
      </p:pic>
      <p:pic>
        <p:nvPicPr>
          <p:cNvPr id="16" name="Picture 15"/>
          <p:cNvPicPr>
            <a:picLocks noChangeAspect="1"/>
          </p:cNvPicPr>
          <p:nvPr/>
        </p:nvPicPr>
        <p:blipFill>
          <a:blip r:embed="rId4"/>
          <a:stretch>
            <a:fillRect/>
          </a:stretch>
        </p:blipFill>
        <p:spPr>
          <a:xfrm>
            <a:off x="1608145" y="2010215"/>
            <a:ext cx="906933" cy="906933"/>
          </a:xfrm>
          <a:prstGeom prst="rect">
            <a:avLst/>
          </a:prstGeom>
        </p:spPr>
      </p:pic>
      <p:sp>
        <p:nvSpPr>
          <p:cNvPr id="43" name="Content Placeholder 2"/>
          <p:cNvSpPr txBox="1">
            <a:spLocks/>
          </p:cNvSpPr>
          <p:nvPr/>
        </p:nvSpPr>
        <p:spPr>
          <a:xfrm>
            <a:off x="1094004" y="1186232"/>
            <a:ext cx="7239000" cy="440972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In-application</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memory</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disclosure</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attack</a:t>
            </a:r>
            <a:endParaRPr lang="en-US" altLang="zh-CN" sz="2667" dirty="0">
              <a:effectLst>
                <a:outerShdw blurRad="38100" dist="38100" dir="2700000" algn="tl">
                  <a:srgbClr val="000000">
                    <a:alpha val="43137"/>
                  </a:srgbClr>
                </a:outerShdw>
              </a:effectLst>
              <a:latin typeface="Candara"/>
              <a:ea typeface="DengXian" panose="02010600030101010101" pitchFamily="2" charset="-122"/>
              <a:cs typeface="Candara"/>
            </a:endParaRPr>
          </a:p>
          <a:p>
            <a:pPr lvl="1"/>
            <a:r>
              <a:rPr lang="en-US" altLang="zh-CN" sz="2000" dirty="0">
                <a:solidFill>
                  <a:srgbClr val="000000"/>
                </a:solidFill>
                <a:latin typeface="Candara"/>
                <a:ea typeface="DengXian" panose="02010600030101010101" pitchFamily="2" charset="-122"/>
                <a:cs typeface="Candara"/>
              </a:rPr>
              <a:t>One</a:t>
            </a:r>
            <a:r>
              <a:rPr lang="zh-CN" altLang="en-US" sz="2000" dirty="0">
                <a:solidFill>
                  <a:srgbClr val="000000"/>
                </a:solidFill>
                <a:latin typeface="Candara"/>
                <a:ea typeface="DengXian" panose="02010600030101010101" pitchFamily="2" charset="-122"/>
                <a:cs typeface="Candara"/>
              </a:rPr>
              <a:t> </a:t>
            </a:r>
            <a:r>
              <a:rPr lang="en-US" altLang="zh-CN" sz="2000" dirty="0">
                <a:solidFill>
                  <a:srgbClr val="000000"/>
                </a:solidFill>
                <a:latin typeface="Candara"/>
                <a:ea typeface="DengXian" panose="02010600030101010101" pitchFamily="2" charset="-122"/>
                <a:cs typeface="Candara"/>
              </a:rPr>
              <a:t>over-read</a:t>
            </a:r>
            <a:r>
              <a:rPr lang="zh-CN" altLang="en-US" sz="2000" dirty="0">
                <a:solidFill>
                  <a:srgbClr val="000000"/>
                </a:solidFill>
                <a:latin typeface="Candara"/>
                <a:ea typeface="DengXian" panose="02010600030101010101" pitchFamily="2" charset="-122"/>
                <a:cs typeface="Candara"/>
              </a:rPr>
              <a:t> </a:t>
            </a:r>
            <a:r>
              <a:rPr lang="en-US" altLang="zh-CN" sz="2000" dirty="0">
                <a:solidFill>
                  <a:srgbClr val="000000"/>
                </a:solidFill>
                <a:latin typeface="Candara"/>
                <a:ea typeface="DengXian" panose="02010600030101010101" pitchFamily="2" charset="-122"/>
                <a:cs typeface="Candara"/>
              </a:rPr>
              <a:t>bug</a:t>
            </a:r>
            <a:r>
              <a:rPr lang="zh-CN" altLang="en-US" sz="2000" dirty="0">
                <a:solidFill>
                  <a:srgbClr val="000000"/>
                </a:solidFill>
                <a:latin typeface="Candara"/>
                <a:ea typeface="DengXian" panose="02010600030101010101" pitchFamily="2" charset="-122"/>
                <a:cs typeface="Candara"/>
              </a:rPr>
              <a:t> </a:t>
            </a:r>
            <a:r>
              <a:rPr lang="en-US" altLang="zh-CN" sz="2000" dirty="0">
                <a:solidFill>
                  <a:srgbClr val="000000"/>
                </a:solidFill>
                <a:latin typeface="Candara"/>
                <a:ea typeface="DengXian" panose="02010600030101010101" pitchFamily="2" charset="-122"/>
                <a:cs typeface="Candara"/>
              </a:rPr>
              <a:t>discloses</a:t>
            </a:r>
            <a:r>
              <a:rPr lang="zh-CN" altLang="en-US" sz="2000" dirty="0">
                <a:solidFill>
                  <a:srgbClr val="000000"/>
                </a:solidFill>
                <a:latin typeface="Candara"/>
                <a:ea typeface="DengXian" panose="02010600030101010101" pitchFamily="2" charset="-122"/>
                <a:cs typeface="Candara"/>
              </a:rPr>
              <a:t> </a:t>
            </a:r>
            <a:r>
              <a:rPr lang="en-US" altLang="zh-CN" sz="2000" dirty="0">
                <a:solidFill>
                  <a:srgbClr val="000000"/>
                </a:solidFill>
                <a:latin typeface="Candara"/>
                <a:ea typeface="DengXian" panose="02010600030101010101" pitchFamily="2" charset="-122"/>
                <a:cs typeface="Candara"/>
              </a:rPr>
              <a:t>the</a:t>
            </a:r>
            <a:r>
              <a:rPr lang="zh-CN" altLang="en-US" sz="2000" dirty="0">
                <a:solidFill>
                  <a:srgbClr val="000000"/>
                </a:solidFill>
                <a:latin typeface="Candara"/>
                <a:ea typeface="DengXian" panose="02010600030101010101" pitchFamily="2" charset="-122"/>
                <a:cs typeface="Candara"/>
              </a:rPr>
              <a:t> </a:t>
            </a:r>
            <a:r>
              <a:rPr lang="en-US" altLang="zh-CN" sz="2000" dirty="0">
                <a:solidFill>
                  <a:srgbClr val="000000"/>
                </a:solidFill>
                <a:latin typeface="Candara"/>
                <a:ea typeface="DengXian" panose="02010600030101010101" pitchFamily="2" charset="-122"/>
                <a:cs typeface="Candara"/>
              </a:rPr>
              <a:t>whole</a:t>
            </a:r>
            <a:r>
              <a:rPr lang="zh-CN" altLang="en-US" sz="2000" dirty="0">
                <a:solidFill>
                  <a:srgbClr val="000000"/>
                </a:solidFill>
                <a:latin typeface="Candara"/>
                <a:ea typeface="DengXian" panose="02010600030101010101" pitchFamily="2" charset="-122"/>
                <a:cs typeface="Candara"/>
              </a:rPr>
              <a:t> </a:t>
            </a:r>
            <a:r>
              <a:rPr lang="en-US" altLang="zh-CN" sz="2000" dirty="0">
                <a:solidFill>
                  <a:srgbClr val="000000"/>
                </a:solidFill>
                <a:latin typeface="Candara"/>
                <a:ea typeface="DengXian" panose="02010600030101010101" pitchFamily="2" charset="-122"/>
                <a:cs typeface="Candara"/>
              </a:rPr>
              <a:t>memory</a:t>
            </a:r>
            <a:r>
              <a:rPr lang="zh-CN" altLang="en-US" sz="2000" dirty="0">
                <a:solidFill>
                  <a:srgbClr val="000000"/>
                </a:solidFill>
                <a:latin typeface="Candara"/>
                <a:ea typeface="DengXian" panose="02010600030101010101" pitchFamily="2" charset="-122"/>
                <a:cs typeface="Candara"/>
              </a:rPr>
              <a:t> </a:t>
            </a:r>
            <a:r>
              <a:rPr lang="en-US" altLang="zh-CN" sz="2000" dirty="0">
                <a:solidFill>
                  <a:srgbClr val="000000"/>
                </a:solidFill>
                <a:latin typeface="Candara"/>
                <a:ea typeface="DengXian" panose="02010600030101010101" pitchFamily="2" charset="-122"/>
                <a:cs typeface="Candara"/>
              </a:rPr>
              <a:t>data</a:t>
            </a:r>
          </a:p>
          <a:p>
            <a:pPr marL="380985" lvl="1" indent="0">
              <a:buNone/>
            </a:pPr>
            <a:endParaRPr lang="en-US" altLang="zh-CN" sz="2000" dirty="0">
              <a:latin typeface="Candara"/>
              <a:ea typeface="DengXian" panose="02010600030101010101" pitchFamily="2" charset="-122"/>
              <a:cs typeface="Candara"/>
            </a:endParaRPr>
          </a:p>
          <a:p>
            <a:pPr marL="380985" lvl="1" indent="0">
              <a:buNone/>
            </a:pPr>
            <a:endParaRPr lang="en-US" altLang="zh-CN" sz="2000" dirty="0">
              <a:latin typeface="Candara"/>
              <a:ea typeface="DengXian" panose="02010600030101010101" pitchFamily="2" charset="-122"/>
              <a:cs typeface="Candara"/>
            </a:endParaRPr>
          </a:p>
          <a:p>
            <a:pPr lvl="1"/>
            <a:endParaRPr lang="en-US" altLang="zh-CN" sz="2667" dirty="0">
              <a:latin typeface="Candara"/>
              <a:ea typeface="DengXian" panose="02010600030101010101" pitchFamily="2" charset="-122"/>
              <a:cs typeface="Candara"/>
            </a:endParaRPr>
          </a:p>
          <a:p>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Affect</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over</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60%</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of</a:t>
            </a:r>
            <a:r>
              <a:rPr lang="zh-CN" altLang="en-US" sz="2333" dirty="0">
                <a:effectLst>
                  <a:outerShdw blurRad="38100" dist="38100" dir="2700000" algn="tl">
                    <a:srgbClr val="000000">
                      <a:alpha val="43137"/>
                    </a:srgbClr>
                  </a:outerShdw>
                </a:effectLst>
                <a:latin typeface="Candara"/>
                <a:ea typeface="DengXian" panose="02010600030101010101" pitchFamily="2" charset="-122"/>
                <a:cs typeface="Candara"/>
              </a:rPr>
              <a:t> </a:t>
            </a:r>
            <a:r>
              <a:rPr lang="en-US" altLang="zh-CN" sz="2333" dirty="0">
                <a:effectLst>
                  <a:outerShdw blurRad="38100" dist="38100" dir="2700000" algn="tl">
                    <a:srgbClr val="000000">
                      <a:alpha val="43137"/>
                    </a:srgbClr>
                  </a:outerShdw>
                </a:effectLst>
                <a:latin typeface="Candara"/>
                <a:ea typeface="DengXian" panose="02010600030101010101" pitchFamily="2" charset="-122"/>
                <a:cs typeface="Candara"/>
              </a:rPr>
              <a:t>websites</a:t>
            </a:r>
            <a:endParaRPr lang="en-US" altLang="zh-CN" sz="2667" dirty="0">
              <a:effectLst>
                <a:outerShdw blurRad="38100" dist="38100" dir="2700000" algn="tl">
                  <a:srgbClr val="000000">
                    <a:alpha val="43137"/>
                  </a:srgbClr>
                </a:outerShdw>
              </a:effectLst>
              <a:latin typeface="Candara"/>
              <a:ea typeface="DengXian" panose="02010600030101010101" pitchFamily="2" charset="-122"/>
              <a:cs typeface="Candara"/>
            </a:endParaRPr>
          </a:p>
          <a:p>
            <a:pPr lvl="1"/>
            <a:r>
              <a:rPr lang="en-US" altLang="zh-CN" sz="2000" dirty="0">
                <a:latin typeface="Candara"/>
                <a:ea typeface="DengXian" panose="02010600030101010101" pitchFamily="2" charset="-122"/>
                <a:cs typeface="Candara"/>
              </a:rPr>
              <a:t>Attackers</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can</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steal</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private</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keys</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and</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user</a:t>
            </a:r>
            <a:r>
              <a:rPr lang="zh-CN" altLang="en-US" sz="2000" dirty="0">
                <a:latin typeface="Candara"/>
                <a:ea typeface="DengXian" panose="02010600030101010101" pitchFamily="2" charset="-122"/>
                <a:cs typeface="Candara"/>
              </a:rPr>
              <a:t> </a:t>
            </a:r>
            <a:r>
              <a:rPr lang="en-US" altLang="zh-CN" sz="2000" dirty="0">
                <a:latin typeface="Candara"/>
                <a:ea typeface="DengXian" panose="02010600030101010101" pitchFamily="2" charset="-122"/>
                <a:cs typeface="Candara"/>
              </a:rPr>
              <a:t>accounts</a:t>
            </a:r>
          </a:p>
          <a:p>
            <a:pPr lvl="1"/>
            <a:endParaRPr lang="en-US" altLang="zh-CN" sz="1333" dirty="0">
              <a:effectLst>
                <a:outerShdw blurRad="38100" dist="38100" dir="2700000" algn="tl">
                  <a:srgbClr val="000000">
                    <a:alpha val="43137"/>
                  </a:srgbClr>
                </a:outerShdw>
              </a:effectLst>
              <a:latin typeface="Candara"/>
              <a:ea typeface="DengXian" panose="02010600030101010101" pitchFamily="2" charset="-122"/>
              <a:cs typeface="Candara"/>
            </a:endParaRPr>
          </a:p>
          <a:p>
            <a:pPr lvl="1"/>
            <a:endParaRPr lang="en-US" altLang="zh-CN" sz="1333" dirty="0">
              <a:effectLst>
                <a:outerShdw blurRad="38100" dist="38100" dir="2700000" algn="tl">
                  <a:srgbClr val="000000">
                    <a:alpha val="43137"/>
                  </a:srgbClr>
                </a:outerShdw>
              </a:effectLst>
              <a:latin typeface="Candara"/>
              <a:ea typeface="DengXian" panose="02010600030101010101" pitchFamily="2" charset="-122"/>
              <a:cs typeface="Candara"/>
            </a:endParaRPr>
          </a:p>
          <a:p>
            <a:pPr lvl="1"/>
            <a:endParaRPr lang="en-US" altLang="zh-CN" sz="1333" dirty="0">
              <a:effectLst>
                <a:outerShdw blurRad="38100" dist="38100" dir="2700000" algn="tl">
                  <a:srgbClr val="000000">
                    <a:alpha val="43137"/>
                  </a:srgbClr>
                </a:outerShdw>
              </a:effectLst>
              <a:latin typeface="Candara"/>
              <a:ea typeface="DengXian" panose="02010600030101010101" pitchFamily="2" charset="-122"/>
              <a:cs typeface="Candara"/>
            </a:endParaRPr>
          </a:p>
          <a:p>
            <a:pPr lvl="1"/>
            <a:endParaRPr lang="en-US" altLang="zh-CN" sz="1333" dirty="0">
              <a:effectLst>
                <a:outerShdw blurRad="38100" dist="38100" dir="2700000" algn="tl">
                  <a:srgbClr val="000000">
                    <a:alpha val="43137"/>
                  </a:srgbClr>
                </a:outerShdw>
              </a:effectLst>
              <a:latin typeface="Candara"/>
              <a:ea typeface="DengXian" panose="02010600030101010101" pitchFamily="2" charset="-122"/>
              <a:cs typeface="Candara"/>
            </a:endParaRPr>
          </a:p>
          <a:p>
            <a:pPr lvl="1"/>
            <a:endParaRPr lang="en-US" altLang="zh-CN" sz="1333" dirty="0">
              <a:effectLst>
                <a:outerShdw blurRad="38100" dist="38100" dir="2700000" algn="tl">
                  <a:srgbClr val="000000">
                    <a:alpha val="43137"/>
                  </a:srgbClr>
                </a:outerShdw>
              </a:effectLst>
              <a:latin typeface="Candara"/>
              <a:ea typeface="DengXian" panose="02010600030101010101" pitchFamily="2" charset="-122"/>
              <a:cs typeface="Candara"/>
            </a:endParaRPr>
          </a:p>
          <a:p>
            <a:pPr marL="380985" lvl="1" indent="0">
              <a:buNone/>
            </a:pPr>
            <a:endParaRPr lang="en-US" altLang="zh-CN" sz="2000" dirty="0">
              <a:latin typeface="Candara"/>
              <a:ea typeface="DengXian" panose="02010600030101010101" pitchFamily="2" charset="-122"/>
              <a:cs typeface="Candara"/>
            </a:endParaRPr>
          </a:p>
          <a:p>
            <a:pPr lvl="1"/>
            <a:endParaRPr lang="en-US" altLang="zh-CN" sz="2333" dirty="0">
              <a:latin typeface="Candara"/>
              <a:ea typeface="DengXian" panose="02010600030101010101" pitchFamily="2" charset="-122"/>
              <a:cs typeface="Candara"/>
            </a:endParaRPr>
          </a:p>
        </p:txBody>
      </p:sp>
      <p:sp>
        <p:nvSpPr>
          <p:cNvPr id="23" name="Title 1"/>
          <p:cNvSpPr>
            <a:spLocks noGrp="1"/>
          </p:cNvSpPr>
          <p:nvPr>
            <p:ph type="title"/>
          </p:nvPr>
        </p:nvSpPr>
        <p:spPr>
          <a:xfrm>
            <a:off x="1020149" y="415807"/>
            <a:ext cx="7204195" cy="571716"/>
          </a:xfrm>
        </p:spPr>
        <p:txBody>
          <a:bodyPr>
            <a:noAutofit/>
          </a:bodyPr>
          <a:lstStyle/>
          <a:p>
            <a:pPr algn="l"/>
            <a:r>
              <a:rPr lang="en-US" altLang="zh-CN" sz="3000" dirty="0">
                <a:solidFill>
                  <a:schemeClr val="accent1">
                    <a:lumMod val="75000"/>
                  </a:schemeClr>
                </a:solidFill>
                <a:latin typeface="Candara"/>
                <a:cs typeface="Candara"/>
              </a:rPr>
              <a:t>HeartBleed</a:t>
            </a:r>
            <a:r>
              <a:rPr lang="zh-CN" altLang="en-US" sz="3000" dirty="0">
                <a:solidFill>
                  <a:schemeClr val="accent1">
                    <a:lumMod val="75000"/>
                  </a:schemeClr>
                </a:solidFill>
                <a:latin typeface="Candara"/>
                <a:cs typeface="Candara"/>
              </a:rPr>
              <a:t> </a:t>
            </a:r>
            <a:r>
              <a:rPr lang="en-US" altLang="zh-CN" sz="3000" dirty="0">
                <a:solidFill>
                  <a:schemeClr val="accent1">
                    <a:lumMod val="75000"/>
                  </a:schemeClr>
                </a:solidFill>
                <a:latin typeface="Candara"/>
                <a:cs typeface="Candara"/>
              </a:rPr>
              <a:t>Attack</a:t>
            </a:r>
            <a:endParaRPr lang="en-US" sz="3000" dirty="0">
              <a:solidFill>
                <a:schemeClr val="accent1">
                  <a:lumMod val="75000"/>
                </a:schemeClr>
              </a:solidFill>
              <a:latin typeface="Candara"/>
              <a:cs typeface="Candara"/>
            </a:endParaRPr>
          </a:p>
        </p:txBody>
      </p:sp>
      <p:pic>
        <p:nvPicPr>
          <p:cNvPr id="6" name="Picture 5"/>
          <p:cNvPicPr>
            <a:picLocks noChangeAspect="1"/>
          </p:cNvPicPr>
          <p:nvPr/>
        </p:nvPicPr>
        <p:blipFill>
          <a:blip r:embed="rId5"/>
          <a:stretch>
            <a:fillRect/>
          </a:stretch>
        </p:blipFill>
        <p:spPr>
          <a:xfrm>
            <a:off x="1559823" y="4051409"/>
            <a:ext cx="3477787" cy="1503738"/>
          </a:xfrm>
          <a:prstGeom prst="rect">
            <a:avLst/>
          </a:prstGeom>
        </p:spPr>
      </p:pic>
      <p:sp>
        <p:nvSpPr>
          <p:cNvPr id="46" name="Explosion 2 45"/>
          <p:cNvSpPr/>
          <p:nvPr/>
        </p:nvSpPr>
        <p:spPr>
          <a:xfrm>
            <a:off x="4673672" y="2399761"/>
            <a:ext cx="363938" cy="368559"/>
          </a:xfrm>
          <a:prstGeom prst="irregularSeal2">
            <a:avLst/>
          </a:prstGeom>
          <a:solidFill>
            <a:srgbClr val="FF0000">
              <a:alpha val="50000"/>
            </a:srgbClr>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rgbClr val="FF0000"/>
              </a:solidFill>
            </a:endParaRPr>
          </a:p>
        </p:txBody>
      </p:sp>
      <p:sp>
        <p:nvSpPr>
          <p:cNvPr id="47" name="Rectangle 46"/>
          <p:cNvSpPr/>
          <p:nvPr/>
        </p:nvSpPr>
        <p:spPr>
          <a:xfrm>
            <a:off x="5854813" y="2010215"/>
            <a:ext cx="1065184" cy="1529137"/>
          </a:xfrm>
          <a:prstGeom prst="rect">
            <a:avLst/>
          </a:prstGeom>
          <a:noFill/>
          <a:ln>
            <a:solidFill>
              <a:schemeClr val="tx1"/>
            </a:solidFill>
          </a:ln>
        </p:spPr>
        <p:txBody>
          <a:bodyPr wrap="square">
            <a:spAutoFit/>
          </a:bodyPr>
          <a:lstStyle/>
          <a:p>
            <a:pPr algn="ctr"/>
            <a:r>
              <a:rPr lang="en-US" altLang="zh-CN" sz="1167" dirty="0">
                <a:latin typeface="Candara"/>
                <a:ea typeface="DengXian" panose="02010600030101010101" pitchFamily="2" charset="-122"/>
                <a:cs typeface="Candara"/>
              </a:rPr>
              <a:t>010000100001110100001001001001010privatekeys101100111100010password001011110010000111110</a:t>
            </a:r>
          </a:p>
        </p:txBody>
      </p:sp>
      <p:cxnSp>
        <p:nvCxnSpPr>
          <p:cNvPr id="48" name="Curved Connector 47"/>
          <p:cNvCxnSpPr>
            <a:stCxn id="46" idx="3"/>
          </p:cNvCxnSpPr>
          <p:nvPr/>
        </p:nvCxnSpPr>
        <p:spPr>
          <a:xfrm flipV="1">
            <a:off x="5037609" y="2052975"/>
            <a:ext cx="817203" cy="460168"/>
          </a:xfrm>
          <a:prstGeom prst="curvedConnector3">
            <a:avLst>
              <a:gd name="adj1" fmla="val 50000"/>
            </a:avLst>
          </a:prstGeom>
          <a:ln w="12700" cmpd="sng">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51" name="Curved Connector 50"/>
          <p:cNvCxnSpPr>
            <a:stCxn id="46" idx="3"/>
          </p:cNvCxnSpPr>
          <p:nvPr/>
        </p:nvCxnSpPr>
        <p:spPr>
          <a:xfrm>
            <a:off x="5037609" y="2513143"/>
            <a:ext cx="817203" cy="789987"/>
          </a:xfrm>
          <a:prstGeom prst="curvedConnector3">
            <a:avLst>
              <a:gd name="adj1" fmla="val 50000"/>
            </a:avLst>
          </a:prstGeom>
          <a:ln w="12700" cmpd="sng">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54" name="Rectangle 53"/>
          <p:cNvSpPr/>
          <p:nvPr/>
        </p:nvSpPr>
        <p:spPr>
          <a:xfrm>
            <a:off x="2870734" y="2224552"/>
            <a:ext cx="1184081" cy="271934"/>
          </a:xfrm>
          <a:prstGeom prst="rect">
            <a:avLst/>
          </a:prstGeom>
          <a:noFill/>
          <a:ln w="19050" cmpd="sng">
            <a:solidFill>
              <a:schemeClr val="tx1"/>
            </a:solidFill>
            <a:prstDash val="sysDash"/>
          </a:ln>
        </p:spPr>
        <p:txBody>
          <a:bodyPr wrap="square">
            <a:spAutoFit/>
          </a:bodyPr>
          <a:lstStyle/>
          <a:p>
            <a:pPr algn="ctr"/>
            <a:r>
              <a:rPr lang="en-US" altLang="zh-CN" sz="1167" dirty="0">
                <a:latin typeface="Candara"/>
                <a:ea typeface="DengXian" panose="02010600030101010101" pitchFamily="2" charset="-122"/>
                <a:cs typeface="Candara"/>
              </a:rPr>
              <a:t>Heartbeat</a:t>
            </a:r>
            <a:r>
              <a:rPr lang="zh-CN" altLang="en-US" sz="1167" dirty="0">
                <a:latin typeface="Candara"/>
                <a:ea typeface="DengXian" panose="02010600030101010101" pitchFamily="2" charset="-122"/>
                <a:cs typeface="Candara"/>
              </a:rPr>
              <a:t> </a:t>
            </a:r>
            <a:r>
              <a:rPr lang="en-US" altLang="zh-CN" sz="1167" dirty="0">
                <a:latin typeface="Candara"/>
                <a:ea typeface="DengXian" panose="02010600030101010101" pitchFamily="2" charset="-122"/>
                <a:cs typeface="Candara"/>
              </a:rPr>
              <a:t>msg</a:t>
            </a:r>
          </a:p>
        </p:txBody>
      </p:sp>
      <p:cxnSp>
        <p:nvCxnSpPr>
          <p:cNvPr id="55" name="Straight Arrow Connector 54"/>
          <p:cNvCxnSpPr/>
          <p:nvPr/>
        </p:nvCxnSpPr>
        <p:spPr>
          <a:xfrm flipV="1">
            <a:off x="2290804" y="2544650"/>
            <a:ext cx="2382868" cy="10196"/>
          </a:xfrm>
          <a:prstGeom prst="straightConnector1">
            <a:avLst/>
          </a:prstGeom>
          <a:ln w="1270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4274066" y="2725559"/>
            <a:ext cx="1138503" cy="271934"/>
          </a:xfrm>
          <a:prstGeom prst="rect">
            <a:avLst/>
          </a:prstGeom>
          <a:noFill/>
          <a:ln w="19050" cmpd="sng">
            <a:noFill/>
            <a:prstDash val="sysDash"/>
          </a:ln>
        </p:spPr>
        <p:txBody>
          <a:bodyPr wrap="square">
            <a:spAutoFit/>
          </a:bodyPr>
          <a:lstStyle/>
          <a:p>
            <a:pPr algn="ctr"/>
            <a:r>
              <a:rPr lang="en-US" altLang="zh-CN" sz="1167" dirty="0">
                <a:latin typeface="Candara"/>
                <a:ea typeface="DengXian" panose="02010600030101010101" pitchFamily="2" charset="-122"/>
                <a:cs typeface="Candara"/>
              </a:rPr>
              <a:t>Over-read</a:t>
            </a:r>
            <a:r>
              <a:rPr lang="zh-CN" altLang="en-US" sz="1167" dirty="0">
                <a:latin typeface="Candara"/>
                <a:ea typeface="DengXian" panose="02010600030101010101" pitchFamily="2" charset="-122"/>
                <a:cs typeface="Candara"/>
              </a:rPr>
              <a:t> </a:t>
            </a:r>
            <a:r>
              <a:rPr lang="en-US" altLang="zh-CN" sz="1167" dirty="0">
                <a:latin typeface="Candara"/>
                <a:ea typeface="DengXian" panose="02010600030101010101" pitchFamily="2" charset="-122"/>
                <a:cs typeface="Candara"/>
              </a:rPr>
              <a:t>bug</a:t>
            </a:r>
          </a:p>
        </p:txBody>
      </p:sp>
      <p:sp>
        <p:nvSpPr>
          <p:cNvPr id="61" name="Rectangle 60"/>
          <p:cNvSpPr/>
          <p:nvPr/>
        </p:nvSpPr>
        <p:spPr>
          <a:xfrm>
            <a:off x="1653478" y="2809405"/>
            <a:ext cx="808377" cy="271934"/>
          </a:xfrm>
          <a:prstGeom prst="rect">
            <a:avLst/>
          </a:prstGeom>
          <a:noFill/>
          <a:ln w="19050" cmpd="sng">
            <a:noFill/>
            <a:prstDash val="sysDash"/>
          </a:ln>
        </p:spPr>
        <p:txBody>
          <a:bodyPr wrap="square">
            <a:spAutoFit/>
          </a:bodyPr>
          <a:lstStyle/>
          <a:p>
            <a:pPr algn="ctr"/>
            <a:r>
              <a:rPr lang="en-US" altLang="zh-CN" sz="1167" dirty="0">
                <a:latin typeface="Candara"/>
                <a:ea typeface="DengXian" panose="02010600030101010101" pitchFamily="2" charset="-122"/>
                <a:cs typeface="Candara"/>
              </a:rPr>
              <a:t>Attackers</a:t>
            </a:r>
          </a:p>
        </p:txBody>
      </p:sp>
      <p:cxnSp>
        <p:nvCxnSpPr>
          <p:cNvPr id="62" name="Straight Arrow Connector 61"/>
          <p:cNvCxnSpPr/>
          <p:nvPr/>
        </p:nvCxnSpPr>
        <p:spPr>
          <a:xfrm flipV="1">
            <a:off x="2300204" y="2650270"/>
            <a:ext cx="2382868" cy="10196"/>
          </a:xfrm>
          <a:prstGeom prst="straightConnector1">
            <a:avLst/>
          </a:prstGeom>
          <a:ln w="12700" cmpd="sng">
            <a:solidFill>
              <a:schemeClr val="tx1"/>
            </a:solidFill>
            <a:prstDash val="solid"/>
            <a:headEnd type="triangle"/>
            <a:tailEnd type="none"/>
          </a:ln>
        </p:spPr>
        <p:style>
          <a:lnRef idx="2">
            <a:schemeClr val="accent1"/>
          </a:lnRef>
          <a:fillRef idx="0">
            <a:schemeClr val="accent1"/>
          </a:fillRef>
          <a:effectRef idx="1">
            <a:schemeClr val="accent1"/>
          </a:effectRef>
          <a:fontRef idx="minor">
            <a:schemeClr val="tx1"/>
          </a:fontRef>
        </p:style>
      </p:cxnSp>
      <p:sp>
        <p:nvSpPr>
          <p:cNvPr id="65" name="Rectangle 64"/>
          <p:cNvSpPr/>
          <p:nvPr/>
        </p:nvSpPr>
        <p:spPr>
          <a:xfrm>
            <a:off x="2612863" y="2736392"/>
            <a:ext cx="1645085" cy="271934"/>
          </a:xfrm>
          <a:prstGeom prst="rect">
            <a:avLst/>
          </a:prstGeom>
          <a:noFill/>
          <a:ln w="19050" cmpd="sng">
            <a:solidFill>
              <a:schemeClr val="tx1"/>
            </a:solidFill>
            <a:prstDash val="sysDash"/>
          </a:ln>
        </p:spPr>
        <p:txBody>
          <a:bodyPr wrap="square">
            <a:spAutoFit/>
          </a:bodyPr>
          <a:lstStyle/>
          <a:p>
            <a:pPr algn="ctr"/>
            <a:r>
              <a:rPr lang="en-US" altLang="zh-CN" sz="1167" dirty="0">
                <a:latin typeface="Candara"/>
                <a:ea typeface="DengXian" panose="02010600030101010101" pitchFamily="2" charset="-122"/>
                <a:cs typeface="Candara"/>
              </a:rPr>
              <a:t>Arbitrary</a:t>
            </a:r>
            <a:r>
              <a:rPr lang="zh-CN" altLang="en-US" sz="1167" dirty="0">
                <a:latin typeface="Candara"/>
                <a:ea typeface="DengXian" panose="02010600030101010101" pitchFamily="2" charset="-122"/>
                <a:cs typeface="Candara"/>
              </a:rPr>
              <a:t> </a:t>
            </a:r>
            <a:r>
              <a:rPr lang="en-US" altLang="zh-CN" sz="1167" dirty="0">
                <a:latin typeface="Candara"/>
                <a:ea typeface="DengXian" panose="02010600030101010101" pitchFamily="2" charset="-122"/>
                <a:cs typeface="Candara"/>
              </a:rPr>
              <a:t>memory</a:t>
            </a:r>
            <a:r>
              <a:rPr lang="zh-CN" altLang="en-US" sz="1167" dirty="0">
                <a:latin typeface="Candara"/>
                <a:ea typeface="DengXian" panose="02010600030101010101" pitchFamily="2" charset="-122"/>
                <a:cs typeface="Candara"/>
              </a:rPr>
              <a:t> </a:t>
            </a:r>
            <a:r>
              <a:rPr lang="en-US" altLang="zh-CN" sz="1167" dirty="0">
                <a:latin typeface="Candara"/>
                <a:ea typeface="DengXian" panose="02010600030101010101" pitchFamily="2" charset="-122"/>
                <a:cs typeface="Candara"/>
              </a:rPr>
              <a:t>data</a:t>
            </a:r>
          </a:p>
        </p:txBody>
      </p:sp>
      <p:sp>
        <p:nvSpPr>
          <p:cNvPr id="67" name="Left Brace 66"/>
          <p:cNvSpPr/>
          <p:nvPr/>
        </p:nvSpPr>
        <p:spPr>
          <a:xfrm rot="10800000" flipV="1">
            <a:off x="6919996" y="2052975"/>
            <a:ext cx="149686" cy="1290938"/>
          </a:xfrm>
          <a:prstGeom prst="leftBrace">
            <a:avLst>
              <a:gd name="adj1" fmla="val 35497"/>
              <a:gd name="adj2" fmla="val 50000"/>
            </a:avLst>
          </a:prstGeom>
          <a:ln w="6350" cmpd="sng">
            <a:solidFill>
              <a:schemeClr val="tx1"/>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500"/>
          </a:p>
        </p:txBody>
      </p:sp>
      <p:sp>
        <p:nvSpPr>
          <p:cNvPr id="72" name="Rectangle 71"/>
          <p:cNvSpPr/>
          <p:nvPr/>
        </p:nvSpPr>
        <p:spPr>
          <a:xfrm>
            <a:off x="7032389" y="2544155"/>
            <a:ext cx="732208" cy="271934"/>
          </a:xfrm>
          <a:prstGeom prst="rect">
            <a:avLst/>
          </a:prstGeom>
          <a:noFill/>
          <a:ln w="19050" cmpd="sng">
            <a:noFill/>
            <a:prstDash val="sysDash"/>
          </a:ln>
        </p:spPr>
        <p:txBody>
          <a:bodyPr wrap="square">
            <a:spAutoFit/>
          </a:bodyPr>
          <a:lstStyle/>
          <a:p>
            <a:pPr algn="ctr"/>
            <a:r>
              <a:rPr lang="en-US" altLang="zh-CN" sz="1167" dirty="0">
                <a:latin typeface="Candara"/>
                <a:ea typeface="DengXian" panose="02010600030101010101" pitchFamily="2" charset="-122"/>
                <a:cs typeface="Candara"/>
              </a:rPr>
              <a:t>Memory</a:t>
            </a:r>
          </a:p>
        </p:txBody>
      </p:sp>
    </p:spTree>
    <p:extLst>
      <p:ext uri="{BB962C8B-B14F-4D97-AF65-F5344CB8AC3E}">
        <p14:creationId xmlns:p14="http://schemas.microsoft.com/office/powerpoint/2010/main" val="210002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ARM TrustZone</a:t>
            </a:r>
            <a:endParaRPr lang="zh-CN" altLang="en-US" dirty="0"/>
          </a:p>
        </p:txBody>
      </p:sp>
      <p:sp>
        <p:nvSpPr>
          <p:cNvPr id="6" name="文本占位符 5"/>
          <p:cNvSpPr>
            <a:spLocks noGrp="1"/>
          </p:cNvSpPr>
          <p:nvPr>
            <p:ph type="body"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15</a:t>
            </a:fld>
            <a:endParaRPr lang="zh-CN" altLang="en-US"/>
          </a:p>
        </p:txBody>
      </p:sp>
    </p:spTree>
    <p:extLst>
      <p:ext uri="{BB962C8B-B14F-4D97-AF65-F5344CB8AC3E}">
        <p14:creationId xmlns:p14="http://schemas.microsoft.com/office/powerpoint/2010/main" val="2314227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TrustZone and TEE</a:t>
            </a:r>
            <a:endParaRPr lang="zh-CN" altLang="en-US" dirty="0"/>
          </a:p>
        </p:txBody>
      </p:sp>
      <p:sp>
        <p:nvSpPr>
          <p:cNvPr id="3" name="内容占位符 2"/>
          <p:cNvSpPr>
            <a:spLocks noGrp="1"/>
          </p:cNvSpPr>
          <p:nvPr>
            <p:ph idx="1"/>
          </p:nvPr>
        </p:nvSpPr>
        <p:spPr/>
        <p:txBody>
          <a:bodyPr>
            <a:normAutofit/>
          </a:bodyPr>
          <a:lstStyle/>
          <a:p>
            <a:r>
              <a:rPr lang="en-US" altLang="zh-CN" sz="2000" dirty="0"/>
              <a:t>Two execution environments</a:t>
            </a:r>
          </a:p>
          <a:p>
            <a:pPr lvl="1"/>
            <a:r>
              <a:rPr lang="en-US" altLang="zh-CN" sz="1800" dirty="0"/>
              <a:t>REE: Normal world</a:t>
            </a:r>
          </a:p>
          <a:p>
            <a:pPr lvl="1"/>
            <a:r>
              <a:rPr lang="en-US" altLang="zh-CN" sz="1800" dirty="0"/>
              <a:t>TEE: Secure world</a:t>
            </a:r>
          </a:p>
          <a:p>
            <a:r>
              <a:rPr lang="en-US" altLang="zh-CN" sz="2000" dirty="0"/>
              <a:t>REE (Rich Execution Environment)</a:t>
            </a:r>
          </a:p>
          <a:p>
            <a:pPr lvl="1"/>
            <a:r>
              <a:rPr lang="en-US" altLang="zh-CN" sz="1800" dirty="0"/>
              <a:t>Run rich OS and apps, e.g., Android</a:t>
            </a:r>
          </a:p>
          <a:p>
            <a:r>
              <a:rPr lang="en-US" altLang="zh-CN" sz="2000" dirty="0"/>
              <a:t>TEE (Trusted Execution Environment)</a:t>
            </a:r>
          </a:p>
          <a:p>
            <a:pPr lvl="1"/>
            <a:r>
              <a:rPr lang="en-US" altLang="zh-CN" sz="1800" dirty="0"/>
              <a:t>Run small OS and apps</a:t>
            </a:r>
          </a:p>
          <a:p>
            <a:pPr lvl="1"/>
            <a:r>
              <a:rPr lang="en-US" altLang="zh-CN" sz="1800" dirty="0"/>
              <a:t>Has higher privilege</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16</a:t>
            </a:fld>
            <a:endParaRPr lang="zh-CN" altLang="en-US"/>
          </a:p>
        </p:txBody>
      </p:sp>
      <p:pic>
        <p:nvPicPr>
          <p:cNvPr id="5" name="图片 4"/>
          <p:cNvPicPr>
            <a:picLocks noChangeAspect="1"/>
          </p:cNvPicPr>
          <p:nvPr/>
        </p:nvPicPr>
        <p:blipFill>
          <a:blip r:embed="rId2"/>
          <a:stretch>
            <a:fillRect/>
          </a:stretch>
        </p:blipFill>
        <p:spPr>
          <a:xfrm>
            <a:off x="5320534" y="1489348"/>
            <a:ext cx="3384376" cy="2576309"/>
          </a:xfrm>
          <a:prstGeom prst="rect">
            <a:avLst/>
          </a:prstGeom>
        </p:spPr>
      </p:pic>
    </p:spTree>
    <p:extLst>
      <p:ext uri="{BB962C8B-B14F-4D97-AF65-F5344CB8AC3E}">
        <p14:creationId xmlns:p14="http://schemas.microsoft.com/office/powerpoint/2010/main" val="3224196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TEE</a:t>
            </a:r>
            <a:r>
              <a:rPr lang="zh-CN" altLang="en-US" dirty="0"/>
              <a:t> </a:t>
            </a:r>
            <a:r>
              <a:rPr lang="en-US" altLang="zh-CN" dirty="0"/>
              <a:t>on</a:t>
            </a:r>
            <a:r>
              <a:rPr lang="zh-CN" altLang="en-US" dirty="0"/>
              <a:t> </a:t>
            </a:r>
            <a:r>
              <a:rPr lang="en-US" altLang="zh-CN" dirty="0"/>
              <a:t>In-Vehicle Infotainment</a:t>
            </a:r>
            <a:endParaRPr lang="zh-CN" altLang="en-US" dirty="0"/>
          </a:p>
        </p:txBody>
      </p:sp>
      <p:sp>
        <p:nvSpPr>
          <p:cNvPr id="3" name="内容占位符 2"/>
          <p:cNvSpPr>
            <a:spLocks noGrp="1"/>
          </p:cNvSpPr>
          <p:nvPr>
            <p:ph idx="1"/>
          </p:nvPr>
        </p:nvSpPr>
        <p:spPr>
          <a:xfrm>
            <a:off x="482601" y="1424178"/>
            <a:ext cx="8032750" cy="3699579"/>
          </a:xfrm>
        </p:spPr>
        <p:txBody>
          <a:bodyPr>
            <a:normAutofit fontScale="85000" lnSpcReduction="20000"/>
          </a:bodyPr>
          <a:lstStyle/>
          <a:p>
            <a:r>
              <a:rPr lang="en-US" altLang="zh-CN" dirty="0"/>
              <a:t>Secure</a:t>
            </a:r>
            <a:r>
              <a:rPr lang="zh-CN" altLang="en-US" dirty="0"/>
              <a:t> </a:t>
            </a:r>
            <a:r>
              <a:rPr lang="en-US" altLang="zh-CN" dirty="0"/>
              <a:t>Authentication</a:t>
            </a:r>
          </a:p>
          <a:p>
            <a:pPr lvl="1"/>
            <a:r>
              <a:rPr lang="en-US" altLang="zh-CN" dirty="0"/>
              <a:t>Start</a:t>
            </a:r>
            <a:r>
              <a:rPr lang="zh-CN" altLang="en-US" dirty="0"/>
              <a:t> </a:t>
            </a:r>
            <a:r>
              <a:rPr lang="en-US" altLang="zh-CN" dirty="0"/>
              <a:t>through</a:t>
            </a:r>
            <a:r>
              <a:rPr lang="zh-CN" altLang="en-US" dirty="0"/>
              <a:t> </a:t>
            </a:r>
            <a:r>
              <a:rPr lang="en-US" altLang="zh-CN" dirty="0"/>
              <a:t>fingerprint</a:t>
            </a:r>
          </a:p>
          <a:p>
            <a:pPr lvl="1"/>
            <a:r>
              <a:rPr lang="en-US" altLang="zh-CN" dirty="0"/>
              <a:t>Secure</a:t>
            </a:r>
            <a:r>
              <a:rPr lang="zh-CN" altLang="en-US" dirty="0"/>
              <a:t> </a:t>
            </a:r>
            <a:r>
              <a:rPr lang="en-US" altLang="zh-CN" dirty="0"/>
              <a:t>payment</a:t>
            </a:r>
            <a:r>
              <a:rPr lang="zh-CN" altLang="en-US" dirty="0"/>
              <a:t> </a:t>
            </a:r>
            <a:r>
              <a:rPr lang="en-US" altLang="zh-CN" dirty="0"/>
              <a:t>for</a:t>
            </a:r>
            <a:r>
              <a:rPr lang="zh-CN" altLang="en-US" dirty="0"/>
              <a:t> </a:t>
            </a:r>
            <a:r>
              <a:rPr lang="en-US" altLang="zh-CN" dirty="0"/>
              <a:t>digital</a:t>
            </a:r>
            <a:r>
              <a:rPr lang="zh-CN" altLang="en-US" dirty="0"/>
              <a:t> </a:t>
            </a:r>
            <a:r>
              <a:rPr lang="en-US" altLang="zh-CN" dirty="0"/>
              <a:t>content,</a:t>
            </a:r>
            <a:r>
              <a:rPr lang="zh-CN" altLang="en-US" dirty="0"/>
              <a:t> </a:t>
            </a:r>
            <a:r>
              <a:rPr lang="en-US" altLang="zh-CN" dirty="0"/>
              <a:t>oil,</a:t>
            </a:r>
            <a:r>
              <a:rPr lang="zh-CN" altLang="en-US" dirty="0"/>
              <a:t> </a:t>
            </a:r>
            <a:r>
              <a:rPr lang="en-US" altLang="zh-CN" dirty="0"/>
              <a:t>etc.</a:t>
            </a:r>
          </a:p>
          <a:p>
            <a:r>
              <a:rPr lang="en-US" altLang="zh-CN" dirty="0"/>
              <a:t>Secure</a:t>
            </a:r>
            <a:r>
              <a:rPr lang="zh-CN" altLang="en-US" dirty="0"/>
              <a:t> </a:t>
            </a:r>
            <a:r>
              <a:rPr lang="en-US" altLang="zh-CN" dirty="0"/>
              <a:t>Connection</a:t>
            </a:r>
          </a:p>
          <a:p>
            <a:pPr lvl="1"/>
            <a:r>
              <a:rPr lang="en-US" altLang="zh-CN" dirty="0"/>
              <a:t>Internet:</a:t>
            </a:r>
            <a:r>
              <a:rPr lang="zh-CN" altLang="en-US" dirty="0"/>
              <a:t> </a:t>
            </a:r>
            <a:r>
              <a:rPr lang="en-US" altLang="zh-CN" dirty="0"/>
              <a:t>Through</a:t>
            </a:r>
            <a:r>
              <a:rPr lang="zh-CN" altLang="en-US" dirty="0"/>
              <a:t> </a:t>
            </a:r>
            <a:r>
              <a:rPr lang="en-US" altLang="zh-CN" dirty="0" err="1"/>
              <a:t>SoftSIM</a:t>
            </a:r>
            <a:r>
              <a:rPr lang="zh-CN" altLang="en-US" dirty="0"/>
              <a:t> </a:t>
            </a:r>
            <a:r>
              <a:rPr lang="en-US" altLang="zh-CN" dirty="0"/>
              <a:t>to</a:t>
            </a:r>
            <a:r>
              <a:rPr lang="zh-CN" altLang="en-US" dirty="0"/>
              <a:t> </a:t>
            </a:r>
            <a:r>
              <a:rPr lang="en-US" altLang="zh-CN" dirty="0"/>
              <a:t>switch</a:t>
            </a:r>
            <a:r>
              <a:rPr lang="zh-CN" altLang="en-US" dirty="0"/>
              <a:t> </a:t>
            </a:r>
            <a:r>
              <a:rPr lang="en-US" altLang="zh-CN" dirty="0"/>
              <a:t>between</a:t>
            </a:r>
            <a:r>
              <a:rPr lang="zh-CN" altLang="en-US" dirty="0"/>
              <a:t> </a:t>
            </a:r>
            <a:r>
              <a:rPr lang="en-US" altLang="zh-CN" dirty="0"/>
              <a:t>carriers</a:t>
            </a:r>
          </a:p>
          <a:p>
            <a:pPr lvl="1"/>
            <a:r>
              <a:rPr lang="en-US" altLang="zh-CN" dirty="0"/>
              <a:t>Connection</a:t>
            </a:r>
            <a:r>
              <a:rPr lang="zh-CN" altLang="en-US" dirty="0"/>
              <a:t> </a:t>
            </a:r>
            <a:r>
              <a:rPr lang="en-US" altLang="zh-CN" dirty="0"/>
              <a:t>with</a:t>
            </a:r>
            <a:r>
              <a:rPr lang="zh-CN" altLang="en-US" dirty="0"/>
              <a:t> </a:t>
            </a:r>
            <a:r>
              <a:rPr lang="en-US" altLang="zh-CN" dirty="0"/>
              <a:t>smartphone</a:t>
            </a:r>
            <a:r>
              <a:rPr lang="zh-CN" altLang="en-US" dirty="0"/>
              <a:t> </a:t>
            </a:r>
            <a:r>
              <a:rPr lang="en-US" altLang="zh-CN" dirty="0"/>
              <a:t>for</a:t>
            </a:r>
            <a:r>
              <a:rPr lang="zh-CN" altLang="en-US" dirty="0"/>
              <a:t> </a:t>
            </a:r>
            <a:r>
              <a:rPr lang="en-US" altLang="zh-CN" dirty="0"/>
              <a:t>unlocking</a:t>
            </a:r>
            <a:r>
              <a:rPr lang="zh-CN" altLang="en-US" dirty="0"/>
              <a:t> </a:t>
            </a:r>
            <a:r>
              <a:rPr lang="en-US" altLang="zh-CN" dirty="0"/>
              <a:t>and</a:t>
            </a:r>
            <a:r>
              <a:rPr lang="zh-CN" altLang="en-US" dirty="0"/>
              <a:t> </a:t>
            </a:r>
            <a:r>
              <a:rPr lang="en-US" altLang="zh-CN" dirty="0"/>
              <a:t>remote</a:t>
            </a:r>
            <a:r>
              <a:rPr lang="zh-CN" altLang="en-US" dirty="0"/>
              <a:t> </a:t>
            </a:r>
            <a:r>
              <a:rPr lang="en-US" altLang="zh-CN" dirty="0"/>
              <a:t>controlling</a:t>
            </a:r>
          </a:p>
          <a:p>
            <a:r>
              <a:rPr lang="en-US" altLang="zh-CN" dirty="0"/>
              <a:t>Isolation</a:t>
            </a:r>
            <a:r>
              <a:rPr lang="zh-CN" altLang="en-US" dirty="0"/>
              <a:t> </a:t>
            </a:r>
            <a:r>
              <a:rPr lang="en-US" altLang="zh-CN" dirty="0"/>
              <a:t>with</a:t>
            </a:r>
            <a:r>
              <a:rPr lang="zh-CN" altLang="en-US" dirty="0"/>
              <a:t> </a:t>
            </a:r>
            <a:r>
              <a:rPr lang="en-US" altLang="zh-CN" dirty="0"/>
              <a:t>Entertainment</a:t>
            </a:r>
          </a:p>
          <a:p>
            <a:pPr lvl="1"/>
            <a:r>
              <a:rPr lang="en-US" altLang="zh-CN" dirty="0"/>
              <a:t>Use</a:t>
            </a:r>
            <a:r>
              <a:rPr lang="zh-CN" altLang="en-US" dirty="0"/>
              <a:t> </a:t>
            </a:r>
            <a:r>
              <a:rPr lang="en-US" altLang="zh-CN" dirty="0"/>
              <a:t>TEE</a:t>
            </a:r>
            <a:r>
              <a:rPr lang="zh-CN" altLang="en-US" dirty="0"/>
              <a:t> </a:t>
            </a:r>
            <a:r>
              <a:rPr lang="en-US" altLang="zh-CN" dirty="0"/>
              <a:t>for</a:t>
            </a:r>
            <a:r>
              <a:rPr lang="zh-CN" altLang="en-US" dirty="0"/>
              <a:t> </a:t>
            </a:r>
            <a:r>
              <a:rPr lang="en-US" altLang="zh-CN" dirty="0"/>
              <a:t>secure</a:t>
            </a:r>
            <a:r>
              <a:rPr lang="zh-CN" altLang="en-US" dirty="0"/>
              <a:t> </a:t>
            </a:r>
            <a:r>
              <a:rPr lang="en-US" altLang="zh-CN" dirty="0"/>
              <a:t>authentication</a:t>
            </a:r>
            <a:r>
              <a:rPr lang="zh-CN" altLang="en-US" dirty="0"/>
              <a:t> </a:t>
            </a:r>
            <a:r>
              <a:rPr lang="en-US" altLang="zh-CN" dirty="0"/>
              <a:t>and</a:t>
            </a:r>
            <a:r>
              <a:rPr lang="zh-CN" altLang="en-US" dirty="0"/>
              <a:t> </a:t>
            </a:r>
            <a:r>
              <a:rPr lang="en-US" altLang="zh-CN" dirty="0"/>
              <a:t>connection</a:t>
            </a:r>
          </a:p>
        </p:txBody>
      </p:sp>
      <p:pic>
        <p:nvPicPr>
          <p:cNvPr id="6" name="图片 5"/>
          <p:cNvPicPr>
            <a:picLocks noChangeAspect="1"/>
          </p:cNvPicPr>
          <p:nvPr/>
        </p:nvPicPr>
        <p:blipFill>
          <a:blip r:embed="rId2"/>
          <a:stretch>
            <a:fillRect/>
          </a:stretch>
        </p:blipFill>
        <p:spPr>
          <a:xfrm>
            <a:off x="6925527" y="1816501"/>
            <a:ext cx="1606924" cy="913862"/>
          </a:xfrm>
          <a:prstGeom prst="rect">
            <a:avLst/>
          </a:prstGeom>
        </p:spPr>
      </p:pic>
      <p:pic>
        <p:nvPicPr>
          <p:cNvPr id="1028" name="Picture 4" descr="http://prolificinteractive.com/blog/wp-content/uploads/2015/01/touchI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87846" y="2967433"/>
            <a:ext cx="749417" cy="74941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镭射眼智能后视镜 X1 1080P高清行车记录仪 防堵导航仪 超大广角摄像头夜视加强"/>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626737" y="136012"/>
            <a:ext cx="2137420" cy="2137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829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TEE</a:t>
            </a:r>
            <a:r>
              <a:rPr lang="zh-CN" altLang="en-US" dirty="0"/>
              <a:t> </a:t>
            </a:r>
            <a:r>
              <a:rPr lang="en-US" altLang="zh-CN" dirty="0"/>
              <a:t>in</a:t>
            </a:r>
            <a:r>
              <a:rPr lang="zh-CN" altLang="en-US" dirty="0"/>
              <a:t> </a:t>
            </a:r>
            <a:r>
              <a:rPr lang="en-US" altLang="zh-CN" dirty="0"/>
              <a:t>Drones</a:t>
            </a:r>
            <a:endParaRPr lang="zh-CN" altLang="en-US" dirty="0"/>
          </a:p>
        </p:txBody>
      </p:sp>
      <p:sp>
        <p:nvSpPr>
          <p:cNvPr id="3" name="内容占位符 2"/>
          <p:cNvSpPr>
            <a:spLocks noGrp="1"/>
          </p:cNvSpPr>
          <p:nvPr>
            <p:ph idx="1"/>
          </p:nvPr>
        </p:nvSpPr>
        <p:spPr/>
        <p:txBody>
          <a:bodyPr>
            <a:normAutofit/>
          </a:bodyPr>
          <a:lstStyle/>
          <a:p>
            <a:r>
              <a:rPr lang="en-US" altLang="zh-CN" sz="2000" dirty="0"/>
              <a:t>Secure</a:t>
            </a:r>
            <a:r>
              <a:rPr lang="zh-CN" altLang="en-US" sz="2000" dirty="0"/>
              <a:t> </a:t>
            </a:r>
            <a:r>
              <a:rPr lang="en-US" altLang="zh-CN" sz="2000" dirty="0"/>
              <a:t>Control</a:t>
            </a:r>
            <a:r>
              <a:rPr lang="zh-CN" altLang="en-US" sz="2000" dirty="0"/>
              <a:t> </a:t>
            </a:r>
            <a:r>
              <a:rPr lang="en-US" altLang="zh-CN" sz="2000" dirty="0"/>
              <a:t>Policies</a:t>
            </a:r>
          </a:p>
          <a:p>
            <a:pPr lvl="1"/>
            <a:r>
              <a:rPr lang="en-US" altLang="zh-CN" sz="2000" dirty="0"/>
              <a:t>No-fly</a:t>
            </a:r>
            <a:r>
              <a:rPr lang="zh-CN" altLang="en-US" sz="2000" dirty="0"/>
              <a:t> </a:t>
            </a:r>
            <a:r>
              <a:rPr lang="en-US" altLang="zh-CN" sz="2000" dirty="0"/>
              <a:t>zone:</a:t>
            </a:r>
            <a:r>
              <a:rPr lang="zh-CN" altLang="en-US" sz="2000" dirty="0"/>
              <a:t> </a:t>
            </a:r>
            <a:r>
              <a:rPr lang="en-US" altLang="zh-CN" sz="2000" dirty="0"/>
              <a:t>using</a:t>
            </a:r>
            <a:r>
              <a:rPr lang="zh-CN" altLang="en-US" sz="2000" dirty="0"/>
              <a:t> </a:t>
            </a:r>
            <a:r>
              <a:rPr lang="en-US" altLang="zh-CN" sz="2000" dirty="0"/>
              <a:t>GPS</a:t>
            </a:r>
            <a:r>
              <a:rPr lang="zh-CN" altLang="en-US" sz="2000" dirty="0"/>
              <a:t> </a:t>
            </a:r>
            <a:r>
              <a:rPr lang="en-US" altLang="zh-CN" sz="2000" dirty="0"/>
              <a:t>to</a:t>
            </a:r>
            <a:r>
              <a:rPr lang="zh-CN" altLang="en-US" sz="2000" dirty="0"/>
              <a:t> </a:t>
            </a:r>
            <a:r>
              <a:rPr lang="en-US" altLang="zh-CN" sz="2000" dirty="0"/>
              <a:t>restrict</a:t>
            </a:r>
            <a:r>
              <a:rPr lang="zh-CN" altLang="en-US" sz="2000" dirty="0"/>
              <a:t> </a:t>
            </a:r>
            <a:r>
              <a:rPr lang="en-US" altLang="zh-CN" sz="2000" dirty="0"/>
              <a:t>fly</a:t>
            </a:r>
            <a:r>
              <a:rPr lang="zh-CN" altLang="en-US" sz="2000" dirty="0"/>
              <a:t> </a:t>
            </a:r>
            <a:r>
              <a:rPr lang="en-US" altLang="zh-CN" sz="2000" dirty="0"/>
              <a:t>zone</a:t>
            </a:r>
            <a:r>
              <a:rPr lang="zh-CN" altLang="en-US" sz="2000" dirty="0"/>
              <a:t> </a:t>
            </a:r>
            <a:r>
              <a:rPr lang="en-US" altLang="zh-CN" sz="2000" dirty="0"/>
              <a:t>through</a:t>
            </a:r>
            <a:r>
              <a:rPr lang="zh-CN" altLang="en-US" sz="2000" dirty="0"/>
              <a:t> </a:t>
            </a:r>
            <a:r>
              <a:rPr lang="en-US" altLang="zh-CN" sz="2000" dirty="0"/>
              <a:t>TEE</a:t>
            </a:r>
          </a:p>
          <a:p>
            <a:pPr lvl="1"/>
            <a:r>
              <a:rPr lang="en-US" altLang="zh-CN" sz="2000" dirty="0"/>
              <a:t>Owner</a:t>
            </a:r>
            <a:r>
              <a:rPr lang="zh-CN" altLang="en-US" sz="2000" dirty="0"/>
              <a:t> </a:t>
            </a:r>
            <a:r>
              <a:rPr lang="en-US" altLang="zh-CN" sz="2000" dirty="0"/>
              <a:t>authentication:</a:t>
            </a:r>
            <a:r>
              <a:rPr lang="zh-CN" altLang="en-US" sz="2000" dirty="0"/>
              <a:t> </a:t>
            </a:r>
            <a:r>
              <a:rPr lang="en-US" altLang="zh-CN" sz="2000" dirty="0"/>
              <a:t>using</a:t>
            </a:r>
            <a:r>
              <a:rPr lang="zh-CN" altLang="en-US" sz="2000" dirty="0"/>
              <a:t> </a:t>
            </a:r>
            <a:r>
              <a:rPr lang="en-US" altLang="zh-CN" sz="2000" dirty="0"/>
              <a:t>biometrics</a:t>
            </a:r>
            <a:r>
              <a:rPr lang="zh-CN" altLang="en-US" sz="2000" dirty="0"/>
              <a:t> </a:t>
            </a:r>
            <a:r>
              <a:rPr lang="en-US" altLang="zh-CN" sz="2000" dirty="0"/>
              <a:t>on</a:t>
            </a:r>
            <a:r>
              <a:rPr lang="zh-CN" altLang="en-US" sz="2000" dirty="0"/>
              <a:t> </a:t>
            </a:r>
            <a:r>
              <a:rPr lang="en-US" altLang="zh-CN" sz="2000" dirty="0"/>
              <a:t>remote</a:t>
            </a:r>
            <a:r>
              <a:rPr lang="zh-CN" altLang="en-US" sz="2000" dirty="0"/>
              <a:t> </a:t>
            </a:r>
            <a:r>
              <a:rPr lang="en-US" altLang="zh-CN" sz="2000" dirty="0"/>
              <a:t>controller</a:t>
            </a:r>
          </a:p>
          <a:p>
            <a:pPr lvl="1"/>
            <a:r>
              <a:rPr lang="en-US" altLang="zh-CN" sz="2000" dirty="0"/>
              <a:t>Other</a:t>
            </a:r>
            <a:r>
              <a:rPr lang="zh-CN" altLang="en-US" sz="2000" dirty="0"/>
              <a:t> </a:t>
            </a:r>
            <a:r>
              <a:rPr lang="en-US" altLang="zh-CN" sz="2000" dirty="0"/>
              <a:t>fly-policies:</a:t>
            </a:r>
            <a:r>
              <a:rPr lang="zh-CN" altLang="en-US" sz="2000" dirty="0"/>
              <a:t> </a:t>
            </a:r>
            <a:r>
              <a:rPr lang="en-US" altLang="zh-CN" sz="2000" dirty="0"/>
              <a:t>return</a:t>
            </a:r>
            <a:r>
              <a:rPr lang="zh-CN" altLang="en-US" sz="2000" dirty="0"/>
              <a:t> </a:t>
            </a:r>
            <a:r>
              <a:rPr lang="en-US" altLang="zh-CN" sz="2000" dirty="0"/>
              <a:t>to</a:t>
            </a:r>
            <a:r>
              <a:rPr lang="zh-CN" altLang="en-US" sz="2000" dirty="0"/>
              <a:t> </a:t>
            </a:r>
            <a:r>
              <a:rPr lang="en-US" altLang="zh-CN" sz="2000" dirty="0"/>
              <a:t>specific</a:t>
            </a:r>
            <a:r>
              <a:rPr lang="zh-CN" altLang="en-US" sz="2000" dirty="0"/>
              <a:t> </a:t>
            </a:r>
            <a:r>
              <a:rPr lang="en-US" altLang="zh-CN" sz="2000" dirty="0"/>
              <a:t>spot</a:t>
            </a:r>
            <a:r>
              <a:rPr lang="zh-CN" altLang="en-US" sz="2000" dirty="0"/>
              <a:t> </a:t>
            </a:r>
            <a:r>
              <a:rPr lang="en-US" altLang="zh-CN" sz="2000" dirty="0"/>
              <a:t>under</a:t>
            </a:r>
            <a:r>
              <a:rPr lang="zh-CN" altLang="en-US" sz="2000" dirty="0"/>
              <a:t> </a:t>
            </a:r>
            <a:r>
              <a:rPr lang="en-US" altLang="zh-CN" sz="2000" dirty="0"/>
              <a:t>certain</a:t>
            </a:r>
            <a:r>
              <a:rPr lang="zh-CN" altLang="en-US" sz="2000" dirty="0"/>
              <a:t> </a:t>
            </a:r>
            <a:r>
              <a:rPr lang="en-US" altLang="zh-CN" sz="2000" dirty="0"/>
              <a:t>conditions</a:t>
            </a:r>
          </a:p>
          <a:p>
            <a:r>
              <a:rPr lang="en-US" altLang="zh-CN" sz="2000" dirty="0"/>
              <a:t>Security</a:t>
            </a:r>
            <a:r>
              <a:rPr lang="zh-CN" altLang="en-US" sz="2000" dirty="0"/>
              <a:t> </a:t>
            </a:r>
            <a:r>
              <a:rPr lang="en-US" altLang="zh-CN" sz="2000" dirty="0"/>
              <a:t>Enforcement</a:t>
            </a:r>
          </a:p>
          <a:p>
            <a:pPr lvl="1"/>
            <a:r>
              <a:rPr lang="en-US" altLang="zh-CN" sz="2000" dirty="0"/>
              <a:t>Enforce</a:t>
            </a:r>
            <a:r>
              <a:rPr lang="zh-CN" altLang="en-US" sz="2000" dirty="0"/>
              <a:t> </a:t>
            </a:r>
            <a:r>
              <a:rPr lang="en-US" altLang="zh-CN" sz="2000" dirty="0"/>
              <a:t>policies</a:t>
            </a:r>
            <a:r>
              <a:rPr lang="zh-CN" altLang="en-US" sz="2000" dirty="0"/>
              <a:t> </a:t>
            </a:r>
            <a:r>
              <a:rPr lang="en-US" altLang="zh-CN" sz="2000" dirty="0"/>
              <a:t>through</a:t>
            </a:r>
            <a:r>
              <a:rPr lang="zh-CN" altLang="en-US" sz="2000" dirty="0"/>
              <a:t> </a:t>
            </a:r>
            <a:r>
              <a:rPr lang="en-US" altLang="zh-CN" sz="2000" dirty="0"/>
              <a:t>secure</a:t>
            </a:r>
            <a:r>
              <a:rPr lang="zh-CN" altLang="en-US" sz="2000" dirty="0"/>
              <a:t> </a:t>
            </a:r>
            <a:r>
              <a:rPr lang="en-US" altLang="zh-CN" sz="2000" dirty="0"/>
              <a:t>boot/secure</a:t>
            </a:r>
            <a:r>
              <a:rPr lang="zh-CN" altLang="en-US" sz="2000" dirty="0"/>
              <a:t> </a:t>
            </a:r>
            <a:r>
              <a:rPr lang="en-US" altLang="zh-CN" sz="2000" dirty="0"/>
              <a:t>storage</a:t>
            </a:r>
            <a:endParaRPr lang="zh-CN" altLang="en-US" sz="2000" dirty="0"/>
          </a:p>
          <a:p>
            <a:pPr lvl="1"/>
            <a:r>
              <a:rPr lang="en-US" altLang="zh-CN" sz="2000" dirty="0"/>
              <a:t>Tamper-resistant</a:t>
            </a:r>
            <a:r>
              <a:rPr lang="zh-CN" altLang="en-US" sz="2000" dirty="0"/>
              <a:t> </a:t>
            </a:r>
            <a:r>
              <a:rPr lang="en-US" altLang="zh-CN" sz="2000" dirty="0"/>
              <a:t>even</a:t>
            </a:r>
            <a:r>
              <a:rPr lang="zh-CN" altLang="en-US" sz="2000" dirty="0"/>
              <a:t> </a:t>
            </a:r>
            <a:r>
              <a:rPr lang="en-US" altLang="zh-CN" sz="2000" dirty="0"/>
              <a:t>under</a:t>
            </a:r>
            <a:r>
              <a:rPr lang="zh-CN" altLang="en-US" sz="2000" dirty="0"/>
              <a:t> </a:t>
            </a:r>
            <a:r>
              <a:rPr lang="en-US" altLang="zh-CN" sz="2000" dirty="0"/>
              <a:t>physical</a:t>
            </a:r>
            <a:r>
              <a:rPr lang="zh-CN" altLang="en-US" sz="2000" dirty="0"/>
              <a:t> </a:t>
            </a:r>
            <a:r>
              <a:rPr lang="en-US" altLang="zh-CN" sz="2000" dirty="0"/>
              <a:t>attacks</a:t>
            </a:r>
          </a:p>
        </p:txBody>
      </p:sp>
      <p:pic>
        <p:nvPicPr>
          <p:cNvPr id="2050" name="Picture 2" descr="http://res.vmallres.com/pimages/product/101100301140/01/800_800_1.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foregroundMark x1="26250" y1="34125" x2="26250" y2="34125"/>
                        <a14:foregroundMark x1="23500" y1="34000" x2="23500" y2="34000"/>
                        <a14:foregroundMark x1="20750" y1="34750" x2="20750" y2="34750"/>
                        <a14:foregroundMark x1="18000" y1="34500" x2="18000" y2="34500"/>
                        <a14:foregroundMark x1="15625" y1="35250" x2="15625" y2="35250"/>
                        <a14:foregroundMark x1="22000" y1="34125" x2="22000" y2="34125"/>
                        <a14:foregroundMark x1="35375" y1="32375" x2="35375" y2="32375"/>
                        <a14:foregroundMark x1="38625" y1="31875" x2="38625" y2="31875"/>
                        <a14:foregroundMark x1="40375" y1="31875" x2="40375" y2="31875"/>
                        <a14:foregroundMark x1="42500" y1="31375" x2="42500" y2="31375"/>
                        <a14:foregroundMark x1="72375" y1="33500" x2="72375" y2="33500"/>
                        <a14:foregroundMark x1="80125" y1="34750" x2="80125" y2="34750"/>
                        <a14:foregroundMark x1="82875" y1="35000" x2="82875" y2="35000"/>
                        <a14:foregroundMark x1="84625" y1="35250" x2="84625" y2="35250"/>
                        <a14:foregroundMark x1="64125" y1="32250" x2="64125" y2="32250"/>
                        <a14:foregroundMark x1="60500" y1="31625" x2="60500" y2="31625"/>
                        <a14:foregroundMark x1="57875" y1="31125" x2="57875" y2="31125"/>
                        <a14:foregroundMark x1="58750" y1="31500" x2="58750" y2="31500"/>
                        <a14:foregroundMark x1="61625" y1="32000" x2="61625" y2="32000"/>
                        <a14:foregroundMark x1="20750" y1="40000" x2="20750" y2="40000"/>
                        <a14:foregroundMark x1="18375" y1="40000" x2="18375" y2="40000"/>
                      </a14:backgroundRemoval>
                    </a14:imgEffect>
                  </a14:imgLayer>
                </a14:imgProps>
              </a:ext>
              <a:ext uri="{28A0092B-C50C-407E-A947-70E740481C1C}">
                <a14:useLocalDpi xmlns:a14="http://schemas.microsoft.com/office/drawing/2010/main" val="0"/>
              </a:ext>
            </a:extLst>
          </a:blip>
          <a:srcRect/>
          <a:stretch>
            <a:fillRect/>
          </a:stretch>
        </p:blipFill>
        <p:spPr bwMode="auto">
          <a:xfrm>
            <a:off x="6732240" y="-94828"/>
            <a:ext cx="2117912" cy="2117912"/>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4"/>
          <a:stretch>
            <a:fillRect/>
          </a:stretch>
        </p:blipFill>
        <p:spPr>
          <a:xfrm>
            <a:off x="7167129" y="4116322"/>
            <a:ext cx="1519671" cy="975122"/>
          </a:xfrm>
          <a:prstGeom prst="rect">
            <a:avLst/>
          </a:prstGeom>
        </p:spPr>
      </p:pic>
    </p:spTree>
    <p:extLst>
      <p:ext uri="{BB962C8B-B14F-4D97-AF65-F5344CB8AC3E}">
        <p14:creationId xmlns:p14="http://schemas.microsoft.com/office/powerpoint/2010/main" val="1283055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Security</a:t>
            </a:r>
            <a:r>
              <a:rPr kumimoji="1" lang="zh-CN" altLang="en-US" dirty="0"/>
              <a:t> </a:t>
            </a:r>
            <a:r>
              <a:rPr kumimoji="1" lang="en-US" altLang="zh-CN" dirty="0"/>
              <a:t>of</a:t>
            </a:r>
            <a:r>
              <a:rPr kumimoji="1" lang="zh-CN" altLang="en-US" dirty="0"/>
              <a:t> </a:t>
            </a:r>
            <a:r>
              <a:rPr kumimoji="1" lang="en-US" altLang="zh-CN" dirty="0"/>
              <a:t>Wearable</a:t>
            </a:r>
            <a:r>
              <a:rPr kumimoji="1" lang="zh-CN" altLang="en-US" dirty="0"/>
              <a:t> </a:t>
            </a:r>
            <a:r>
              <a:rPr kumimoji="1" lang="en-US" altLang="zh-CN" dirty="0"/>
              <a:t>Devices</a:t>
            </a:r>
            <a:endParaRPr kumimoji="1" lang="zh-CN" altLang="en-US" dirty="0"/>
          </a:p>
        </p:txBody>
      </p:sp>
      <p:sp>
        <p:nvSpPr>
          <p:cNvPr id="3" name="内容占位符 2"/>
          <p:cNvSpPr>
            <a:spLocks noGrp="1"/>
          </p:cNvSpPr>
          <p:nvPr>
            <p:ph idx="1"/>
          </p:nvPr>
        </p:nvSpPr>
        <p:spPr>
          <a:xfrm>
            <a:off x="482601" y="1424179"/>
            <a:ext cx="3369310" cy="3494294"/>
          </a:xfrm>
        </p:spPr>
        <p:txBody>
          <a:bodyPr>
            <a:normAutofit fontScale="70000" lnSpcReduction="20000"/>
          </a:bodyPr>
          <a:lstStyle/>
          <a:p>
            <a:r>
              <a:rPr kumimoji="1" lang="en-US" altLang="zh-CN" dirty="0"/>
              <a:t>Binghamton</a:t>
            </a:r>
            <a:r>
              <a:rPr kumimoji="1" lang="zh-CN" altLang="en-US" dirty="0"/>
              <a:t> </a:t>
            </a:r>
            <a:r>
              <a:rPr kumimoji="1" lang="en-US" altLang="zh-CN" dirty="0"/>
              <a:t>Univ.</a:t>
            </a:r>
            <a:endParaRPr kumimoji="1" lang="zh-CN" altLang="en-US" dirty="0"/>
          </a:p>
          <a:p>
            <a:pPr lvl="1"/>
            <a:r>
              <a:rPr kumimoji="1" lang="en-US" altLang="zh-CN" dirty="0"/>
              <a:t>Yan Wang</a:t>
            </a:r>
            <a:r>
              <a:rPr kumimoji="1" lang="zh-CN" altLang="en-US" dirty="0"/>
              <a:t> </a:t>
            </a:r>
            <a:r>
              <a:rPr kumimoji="1" lang="en-US" altLang="zh-CN" dirty="0"/>
              <a:t>et</a:t>
            </a:r>
            <a:r>
              <a:rPr kumimoji="1" lang="zh-CN" altLang="en-US" dirty="0"/>
              <a:t> </a:t>
            </a:r>
            <a:r>
              <a:rPr kumimoji="1" lang="en-US" altLang="zh-CN" dirty="0"/>
              <a:t>al.</a:t>
            </a:r>
            <a:endParaRPr kumimoji="1" lang="zh-CN" altLang="en-US" dirty="0"/>
          </a:p>
          <a:p>
            <a:pPr lvl="1"/>
            <a:r>
              <a:rPr kumimoji="1" lang="en-US" altLang="zh-CN" dirty="0"/>
              <a:t>Infer</a:t>
            </a:r>
            <a:r>
              <a:rPr kumimoji="1" lang="zh-CN" altLang="en-US" dirty="0"/>
              <a:t> </a:t>
            </a:r>
            <a:r>
              <a:rPr kumimoji="1" lang="en-US" altLang="zh-CN" dirty="0"/>
              <a:t>PIN</a:t>
            </a:r>
            <a:r>
              <a:rPr kumimoji="1" lang="zh-CN" altLang="en-US" dirty="0"/>
              <a:t> </a:t>
            </a:r>
            <a:r>
              <a:rPr kumimoji="1" lang="en-US" altLang="zh-CN" dirty="0"/>
              <a:t>code</a:t>
            </a:r>
            <a:r>
              <a:rPr kumimoji="1" lang="zh-CN" altLang="en-US" dirty="0"/>
              <a:t> </a:t>
            </a:r>
            <a:r>
              <a:rPr kumimoji="1" lang="en-US" altLang="zh-CN" dirty="0"/>
              <a:t>through</a:t>
            </a:r>
            <a:r>
              <a:rPr kumimoji="1" lang="zh-CN" altLang="en-US" dirty="0"/>
              <a:t> </a:t>
            </a:r>
            <a:r>
              <a:rPr kumimoji="1" lang="en-US" altLang="zh-CN" dirty="0"/>
              <a:t>hand</a:t>
            </a:r>
            <a:r>
              <a:rPr kumimoji="1" lang="zh-CN" altLang="en-US" dirty="0"/>
              <a:t> </a:t>
            </a:r>
            <a:r>
              <a:rPr kumimoji="1" lang="en-US" altLang="zh-CN" dirty="0"/>
              <a:t>movement</a:t>
            </a:r>
            <a:endParaRPr kumimoji="1" lang="zh-CN" altLang="en-US" dirty="0"/>
          </a:p>
          <a:p>
            <a:pPr lvl="1"/>
            <a:r>
              <a:rPr kumimoji="1" lang="en-US" altLang="zh-CN" dirty="0"/>
              <a:t>Accuracy:</a:t>
            </a:r>
            <a:r>
              <a:rPr kumimoji="1" lang="zh-CN" altLang="en-US" dirty="0"/>
              <a:t> </a:t>
            </a:r>
            <a:r>
              <a:rPr kumimoji="1" lang="en-US" altLang="zh-CN" dirty="0"/>
              <a:t>80%</a:t>
            </a:r>
            <a:endParaRPr kumimoji="1" lang="zh-CN" altLang="en-US" dirty="0"/>
          </a:p>
          <a:p>
            <a:pPr lvl="1"/>
            <a:r>
              <a:rPr kumimoji="1" lang="en-US" altLang="zh-CN" dirty="0"/>
              <a:t>After</a:t>
            </a:r>
            <a:r>
              <a:rPr kumimoji="1" lang="zh-CN" altLang="en-US" dirty="0"/>
              <a:t> </a:t>
            </a:r>
            <a:r>
              <a:rPr kumimoji="1" lang="en-US" altLang="zh-CN" dirty="0"/>
              <a:t>3</a:t>
            </a:r>
            <a:r>
              <a:rPr kumimoji="1" lang="zh-CN" altLang="en-US" dirty="0"/>
              <a:t> </a:t>
            </a:r>
            <a:r>
              <a:rPr kumimoji="1" lang="en-US" altLang="zh-CN" dirty="0"/>
              <a:t>times</a:t>
            </a:r>
            <a:r>
              <a:rPr kumimoji="1" lang="zh-CN" altLang="en-US" dirty="0"/>
              <a:t> </a:t>
            </a:r>
            <a:r>
              <a:rPr kumimoji="1" lang="en-US" altLang="zh-CN" dirty="0"/>
              <a:t>tries:</a:t>
            </a:r>
            <a:r>
              <a:rPr kumimoji="1" lang="zh-CN" altLang="en-US" dirty="0"/>
              <a:t> </a:t>
            </a:r>
            <a:r>
              <a:rPr kumimoji="1" lang="en-US" altLang="zh-CN" dirty="0"/>
              <a:t>&gt;90%</a:t>
            </a:r>
            <a:endParaRPr kumimoji="1" lang="zh-CN" altLang="en-US" dirty="0"/>
          </a:p>
          <a:p>
            <a:r>
              <a:rPr kumimoji="1" lang="en-US" altLang="zh-CN" dirty="0"/>
              <a:t>Security</a:t>
            </a:r>
            <a:r>
              <a:rPr kumimoji="1" lang="zh-CN" altLang="en-US" dirty="0"/>
              <a:t> </a:t>
            </a:r>
            <a:r>
              <a:rPr kumimoji="1" lang="en-US" altLang="zh-CN" dirty="0"/>
              <a:t>Suggestion</a:t>
            </a:r>
            <a:endParaRPr kumimoji="1" lang="zh-CN" altLang="en-US" dirty="0"/>
          </a:p>
          <a:p>
            <a:pPr lvl="1"/>
            <a:r>
              <a:rPr kumimoji="1" lang="en-US" altLang="zh-CN" dirty="0"/>
              <a:t>Apply</a:t>
            </a:r>
            <a:r>
              <a:rPr kumimoji="1" lang="zh-CN" altLang="en-US" dirty="0"/>
              <a:t> </a:t>
            </a:r>
            <a:r>
              <a:rPr kumimoji="1" lang="en-US" altLang="zh-CN" dirty="0"/>
              <a:t>TEE</a:t>
            </a:r>
            <a:r>
              <a:rPr kumimoji="1" lang="zh-CN" altLang="en-US" dirty="0"/>
              <a:t> </a:t>
            </a:r>
            <a:r>
              <a:rPr kumimoji="1" lang="en-US" altLang="zh-CN" dirty="0"/>
              <a:t>on</a:t>
            </a:r>
            <a:r>
              <a:rPr kumimoji="1" lang="zh-CN" altLang="en-US" dirty="0"/>
              <a:t> </a:t>
            </a:r>
            <a:r>
              <a:rPr kumimoji="1" lang="en-US" altLang="zh-CN" dirty="0"/>
              <a:t>devices</a:t>
            </a:r>
            <a:endParaRPr kumimoji="1" lang="zh-CN" altLang="en-US" dirty="0"/>
          </a:p>
          <a:p>
            <a:pPr lvl="1"/>
            <a:r>
              <a:rPr kumimoji="1" lang="en-US" altLang="zh-CN" dirty="0"/>
              <a:t>Use</a:t>
            </a:r>
            <a:r>
              <a:rPr kumimoji="1" lang="zh-CN" altLang="en-US" dirty="0"/>
              <a:t> </a:t>
            </a:r>
            <a:r>
              <a:rPr kumimoji="1" lang="en-US" altLang="zh-CN" dirty="0"/>
              <a:t>the</a:t>
            </a:r>
            <a:r>
              <a:rPr kumimoji="1" lang="zh-CN" altLang="en-US" dirty="0"/>
              <a:t> </a:t>
            </a:r>
            <a:r>
              <a:rPr kumimoji="1" lang="en-US" altLang="zh-CN" dirty="0"/>
              <a:t>other</a:t>
            </a:r>
            <a:r>
              <a:rPr kumimoji="1" lang="zh-CN" altLang="en-US" dirty="0"/>
              <a:t> </a:t>
            </a:r>
            <a:r>
              <a:rPr kumimoji="1" lang="en-US" altLang="zh-CN" dirty="0"/>
              <a:t>hand</a:t>
            </a:r>
            <a:r>
              <a:rPr kumimoji="1" lang="is-IS" altLang="zh-CN" dirty="0"/>
              <a:t>…</a:t>
            </a:r>
            <a:endParaRPr kumimoji="1" lang="zh-CN" altLang="en-US" dirty="0"/>
          </a:p>
        </p:txBody>
      </p:sp>
      <p:pic>
        <p:nvPicPr>
          <p:cNvPr id="4" name="图片 3"/>
          <p:cNvPicPr>
            <a:picLocks noChangeAspect="1"/>
          </p:cNvPicPr>
          <p:nvPr/>
        </p:nvPicPr>
        <p:blipFill>
          <a:blip r:embed="rId2"/>
          <a:stretch>
            <a:fillRect/>
          </a:stretch>
        </p:blipFill>
        <p:spPr>
          <a:xfrm>
            <a:off x="4572000" y="1441804"/>
            <a:ext cx="3816026" cy="2862020"/>
          </a:xfrm>
          <a:prstGeom prst="rect">
            <a:avLst/>
          </a:prstGeom>
        </p:spPr>
      </p:pic>
      <p:sp>
        <p:nvSpPr>
          <p:cNvPr id="5" name="矩形 4"/>
          <p:cNvSpPr/>
          <p:nvPr/>
        </p:nvSpPr>
        <p:spPr>
          <a:xfrm>
            <a:off x="577851" y="5045260"/>
            <a:ext cx="8341360" cy="300082"/>
          </a:xfrm>
          <a:prstGeom prst="rect">
            <a:avLst/>
          </a:prstGeom>
        </p:spPr>
        <p:txBody>
          <a:bodyPr wrap="square">
            <a:spAutoFit/>
          </a:bodyPr>
          <a:lstStyle/>
          <a:p>
            <a:pPr algn="ctr"/>
            <a:r>
              <a:rPr lang="en-US" altLang="zh-CN" sz="1350" dirty="0">
                <a:solidFill>
                  <a:srgbClr val="222222"/>
                </a:solidFill>
                <a:latin typeface="DengXian Light" charset="0"/>
                <a:ea typeface="DengXian Light" charset="0"/>
                <a:cs typeface="DengXian Light" charset="0"/>
              </a:rPr>
              <a:t>Wang, Chen, et al. "Friend or Foe?: Your Wearable Devices Reveal Your Personal PIN." </a:t>
            </a:r>
            <a:r>
              <a:rPr lang="en-US" altLang="zh-CN" sz="1350" dirty="0" err="1">
                <a:solidFill>
                  <a:srgbClr val="222222"/>
                </a:solidFill>
                <a:latin typeface="DengXian Light" charset="0"/>
                <a:ea typeface="DengXian Light" charset="0"/>
                <a:cs typeface="DengXian Light" charset="0"/>
              </a:rPr>
              <a:t>AsiaCCS</a:t>
            </a:r>
            <a:r>
              <a:rPr lang="en-US" altLang="zh-CN" sz="1350" dirty="0">
                <a:solidFill>
                  <a:srgbClr val="222222"/>
                </a:solidFill>
                <a:latin typeface="DengXian Light" charset="0"/>
                <a:ea typeface="DengXian Light" charset="0"/>
                <a:cs typeface="DengXian Light" charset="0"/>
              </a:rPr>
              <a:t>. ACM, 2016.</a:t>
            </a:r>
            <a:endParaRPr lang="zh-CN" altLang="en-US" sz="1350" dirty="0">
              <a:latin typeface="DengXian Light" charset="0"/>
              <a:ea typeface="DengXian Light" charset="0"/>
              <a:cs typeface="DengXian Light" charset="0"/>
            </a:endParaRPr>
          </a:p>
        </p:txBody>
      </p:sp>
    </p:spTree>
    <p:extLst>
      <p:ext uri="{BB962C8B-B14F-4D97-AF65-F5344CB8AC3E}">
        <p14:creationId xmlns:p14="http://schemas.microsoft.com/office/powerpoint/2010/main" val="3757615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Real-time</a:t>
            </a:r>
            <a:r>
              <a:rPr lang="zh-CN" altLang="en-US" dirty="0"/>
              <a:t> </a:t>
            </a:r>
            <a:r>
              <a:rPr lang="en-US" altLang="zh-CN" dirty="0"/>
              <a:t>Kernel</a:t>
            </a:r>
            <a:r>
              <a:rPr lang="zh-CN" altLang="en-US" dirty="0"/>
              <a:t> </a:t>
            </a:r>
            <a:r>
              <a:rPr lang="en-US" altLang="zh-CN" dirty="0"/>
              <a:t>Protection</a:t>
            </a:r>
            <a:r>
              <a:rPr lang="zh-CN" altLang="en-US" dirty="0"/>
              <a:t> </a:t>
            </a:r>
            <a:r>
              <a:rPr lang="en-US" altLang="zh-CN" dirty="0"/>
              <a:t>on</a:t>
            </a:r>
            <a:r>
              <a:rPr lang="zh-CN" altLang="en-US" dirty="0"/>
              <a:t> </a:t>
            </a:r>
            <a:r>
              <a:rPr lang="en-US" altLang="zh-CN" dirty="0"/>
              <a:t>TEE</a:t>
            </a:r>
            <a:endParaRPr kumimoji="1" lang="zh-CN" altLang="en-US" dirty="0"/>
          </a:p>
        </p:txBody>
      </p:sp>
      <p:sp>
        <p:nvSpPr>
          <p:cNvPr id="3" name="内容占位符 2"/>
          <p:cNvSpPr>
            <a:spLocks noGrp="1"/>
          </p:cNvSpPr>
          <p:nvPr>
            <p:ph idx="1"/>
          </p:nvPr>
        </p:nvSpPr>
        <p:spPr>
          <a:xfrm>
            <a:off x="482601" y="1424178"/>
            <a:ext cx="5894316" cy="3542903"/>
          </a:xfrm>
        </p:spPr>
        <p:txBody>
          <a:bodyPr>
            <a:noAutofit/>
          </a:bodyPr>
          <a:lstStyle/>
          <a:p>
            <a:r>
              <a:rPr lang="en-US" altLang="zh-CN" sz="1800" dirty="0">
                <a:latin typeface="等线" panose="02010600030101010101" pitchFamily="2" charset="-122"/>
                <a:ea typeface="等线" panose="02010600030101010101" pitchFamily="2" charset="-122"/>
              </a:rPr>
              <a:t>Kernel</a:t>
            </a:r>
            <a:r>
              <a:rPr lang="zh-CN" altLang="en-US" sz="1800" dirty="0">
                <a:latin typeface="等线" panose="02010600030101010101" pitchFamily="2" charset="-122"/>
                <a:ea typeface="等线" panose="02010600030101010101" pitchFamily="2" charset="-122"/>
              </a:rPr>
              <a:t> </a:t>
            </a:r>
            <a:r>
              <a:rPr lang="en-US" altLang="zh-CN" sz="1800" dirty="0">
                <a:latin typeface="等线" panose="02010600030101010101" pitchFamily="2" charset="-122"/>
                <a:ea typeface="等线" panose="02010600030101010101" pitchFamily="2" charset="-122"/>
              </a:rPr>
              <a:t>Integrity</a:t>
            </a:r>
            <a:r>
              <a:rPr lang="zh-CN" altLang="en-US" sz="1800" dirty="0">
                <a:latin typeface="等线" panose="02010600030101010101" pitchFamily="2" charset="-122"/>
                <a:ea typeface="等线" panose="02010600030101010101" pitchFamily="2" charset="-122"/>
              </a:rPr>
              <a:t> </a:t>
            </a:r>
            <a:r>
              <a:rPr lang="en-US" altLang="zh-CN" sz="1800" dirty="0">
                <a:latin typeface="等线" panose="02010600030101010101" pitchFamily="2" charset="-122"/>
                <a:ea typeface="等线" panose="02010600030101010101" pitchFamily="2" charset="-122"/>
              </a:rPr>
              <a:t>Monitoring</a:t>
            </a:r>
          </a:p>
          <a:p>
            <a:pPr lvl="1"/>
            <a:r>
              <a:rPr lang="en-US" altLang="zh-CN" sz="1500" dirty="0">
                <a:latin typeface="等线" panose="02010600030101010101" pitchFamily="2" charset="-122"/>
                <a:ea typeface="等线" panose="02010600030101010101" pitchFamily="2" charset="-122"/>
              </a:rPr>
              <a:t>Enforce</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the</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integrity</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of</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kernel's</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critical</a:t>
            </a:r>
            <a:r>
              <a:rPr lang="zh-CN" altLang="en-US" sz="1500" dirty="0">
                <a:latin typeface="等线" panose="02010600030101010101" pitchFamily="2" charset="-122"/>
                <a:ea typeface="等线" panose="02010600030101010101" pitchFamily="2" charset="-122"/>
              </a:rPr>
              <a:t> </a:t>
            </a:r>
            <a:br>
              <a:rPr lang="zh-CN" altLang="en-US" sz="1500" dirty="0">
                <a:latin typeface="等线" panose="02010600030101010101" pitchFamily="2" charset="-122"/>
                <a:ea typeface="等线" panose="02010600030101010101" pitchFamily="2" charset="-122"/>
              </a:rPr>
            </a:br>
            <a:r>
              <a:rPr lang="en-US" altLang="zh-CN" sz="1500" dirty="0">
                <a:latin typeface="等线" panose="02010600030101010101" pitchFamily="2" charset="-122"/>
                <a:ea typeface="等线" panose="02010600030101010101" pitchFamily="2" charset="-122"/>
              </a:rPr>
              <a:t>data</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and</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code</a:t>
            </a:r>
          </a:p>
          <a:p>
            <a:r>
              <a:rPr lang="en-US" altLang="zh-CN" sz="1800" dirty="0">
                <a:latin typeface="等线" panose="02010600030101010101" pitchFamily="2" charset="-122"/>
                <a:ea typeface="等线" panose="02010600030101010101" pitchFamily="2" charset="-122"/>
              </a:rPr>
              <a:t>Runtime</a:t>
            </a:r>
            <a:r>
              <a:rPr lang="zh-CN" altLang="en-US" sz="1800" dirty="0">
                <a:latin typeface="等线" panose="02010600030101010101" pitchFamily="2" charset="-122"/>
                <a:ea typeface="等线" panose="02010600030101010101" pitchFamily="2" charset="-122"/>
              </a:rPr>
              <a:t> </a:t>
            </a:r>
            <a:r>
              <a:rPr lang="en-US" altLang="zh-CN" sz="1800" dirty="0">
                <a:latin typeface="等线" panose="02010600030101010101" pitchFamily="2" charset="-122"/>
                <a:ea typeface="等线" panose="02010600030101010101" pitchFamily="2" charset="-122"/>
              </a:rPr>
              <a:t>Measurement</a:t>
            </a:r>
          </a:p>
          <a:p>
            <a:pPr lvl="1"/>
            <a:r>
              <a:rPr lang="en-US" altLang="zh-CN" sz="1500" dirty="0">
                <a:latin typeface="等线" panose="02010600030101010101" pitchFamily="2" charset="-122"/>
                <a:ea typeface="等线" panose="02010600030101010101" pitchFamily="2" charset="-122"/>
              </a:rPr>
              <a:t>Protect</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the</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lifetime</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of</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critical</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data</a:t>
            </a:r>
          </a:p>
          <a:p>
            <a:r>
              <a:rPr lang="en-US" altLang="zh-CN" sz="1800" dirty="0">
                <a:latin typeface="等线" panose="02010600030101010101" pitchFamily="2" charset="-122"/>
                <a:ea typeface="等线" panose="02010600030101010101" pitchFamily="2" charset="-122"/>
              </a:rPr>
              <a:t>Hook/callback</a:t>
            </a:r>
            <a:r>
              <a:rPr lang="zh-CN" altLang="en-US" sz="1800" dirty="0">
                <a:latin typeface="等线" panose="02010600030101010101" pitchFamily="2" charset="-122"/>
                <a:ea typeface="等线" panose="02010600030101010101" pitchFamily="2" charset="-122"/>
              </a:rPr>
              <a:t> </a:t>
            </a:r>
            <a:r>
              <a:rPr lang="en-US" altLang="zh-CN" sz="1800" dirty="0">
                <a:latin typeface="等线" panose="02010600030101010101" pitchFamily="2" charset="-122"/>
                <a:ea typeface="等线" panose="02010600030101010101" pitchFamily="2" charset="-122"/>
              </a:rPr>
              <a:t>of</a:t>
            </a:r>
            <a:r>
              <a:rPr lang="zh-CN" altLang="en-US" sz="1800" dirty="0">
                <a:latin typeface="等线" panose="02010600030101010101" pitchFamily="2" charset="-122"/>
                <a:ea typeface="等线" panose="02010600030101010101" pitchFamily="2" charset="-122"/>
              </a:rPr>
              <a:t> </a:t>
            </a:r>
            <a:r>
              <a:rPr lang="en-US" altLang="zh-CN" sz="1800" dirty="0">
                <a:latin typeface="等线" panose="02010600030101010101" pitchFamily="2" charset="-122"/>
                <a:ea typeface="等线" panose="02010600030101010101" pitchFamily="2" charset="-122"/>
              </a:rPr>
              <a:t>Secure</a:t>
            </a:r>
            <a:r>
              <a:rPr lang="zh-CN" altLang="en-US" sz="1800" dirty="0">
                <a:latin typeface="等线" panose="02010600030101010101" pitchFamily="2" charset="-122"/>
                <a:ea typeface="等线" panose="02010600030101010101" pitchFamily="2" charset="-122"/>
              </a:rPr>
              <a:t> </a:t>
            </a:r>
            <a:r>
              <a:rPr lang="en-US" altLang="zh-CN" sz="1800" dirty="0">
                <a:latin typeface="等线" panose="02010600030101010101" pitchFamily="2" charset="-122"/>
                <a:ea typeface="等线" panose="02010600030101010101" pitchFamily="2" charset="-122"/>
              </a:rPr>
              <a:t>Service</a:t>
            </a:r>
          </a:p>
          <a:p>
            <a:pPr lvl="1"/>
            <a:r>
              <a:rPr lang="en-US" altLang="zh-CN" sz="1500" dirty="0">
                <a:latin typeface="等线" panose="02010600030101010101" pitchFamily="2" charset="-122"/>
                <a:ea typeface="等线" panose="02010600030101010101" pitchFamily="2" charset="-122"/>
              </a:rPr>
              <a:t>Offer</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interface</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for</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up-level</a:t>
            </a:r>
            <a:r>
              <a:rPr lang="zh-CN" altLang="en-US" sz="1500" dirty="0">
                <a:latin typeface="等线" panose="02010600030101010101" pitchFamily="2" charset="-122"/>
                <a:ea typeface="等线" panose="02010600030101010101" pitchFamily="2" charset="-122"/>
              </a:rPr>
              <a:t> </a:t>
            </a:r>
            <a:r>
              <a:rPr lang="en-US" altLang="zh-CN" sz="1500" dirty="0">
                <a:latin typeface="等线" panose="02010600030101010101" pitchFamily="2" charset="-122"/>
                <a:ea typeface="等线" panose="02010600030101010101" pitchFamily="2" charset="-122"/>
              </a:rPr>
              <a:t>software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321" t="7555" r="4789" b="2514"/>
          <a:stretch/>
        </p:blipFill>
        <p:spPr>
          <a:xfrm>
            <a:off x="4572000" y="1440055"/>
            <a:ext cx="4260954" cy="2642016"/>
          </a:xfrm>
          <a:prstGeom prst="rect">
            <a:avLst/>
          </a:prstGeom>
        </p:spPr>
      </p:pic>
    </p:spTree>
    <p:extLst>
      <p:ext uri="{BB962C8B-B14F-4D97-AF65-F5344CB8AC3E}">
        <p14:creationId xmlns:p14="http://schemas.microsoft.com/office/powerpoint/2010/main" val="412509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TEE</a:t>
            </a:r>
            <a:r>
              <a:rPr lang="zh-CN" altLang="en-US" dirty="0"/>
              <a:t> </a:t>
            </a:r>
            <a:r>
              <a:rPr lang="en-US" altLang="zh-CN" dirty="0"/>
              <a:t>&amp;</a:t>
            </a:r>
            <a:r>
              <a:rPr lang="zh-CN" altLang="en-US" dirty="0"/>
              <a:t> </a:t>
            </a:r>
            <a:r>
              <a:rPr lang="en-US" altLang="zh-CN" dirty="0"/>
              <a:t>Hypervisor:</a:t>
            </a:r>
            <a:r>
              <a:rPr lang="zh-CN" altLang="en-US" dirty="0"/>
              <a:t> </a:t>
            </a:r>
            <a:r>
              <a:rPr lang="en-US" altLang="zh-CN" dirty="0"/>
              <a:t>More</a:t>
            </a:r>
            <a:r>
              <a:rPr lang="zh-CN" altLang="en-US" dirty="0"/>
              <a:t> </a:t>
            </a:r>
            <a:r>
              <a:rPr lang="en-US" altLang="zh-CN" dirty="0"/>
              <a:t>Flexible</a:t>
            </a:r>
            <a:r>
              <a:rPr lang="zh-CN" altLang="en-US" dirty="0"/>
              <a:t> </a:t>
            </a:r>
            <a:r>
              <a:rPr lang="en-US" altLang="zh-CN" dirty="0"/>
              <a:t>Architecture</a:t>
            </a:r>
            <a:endParaRPr kumimoji="1" lang="zh-CN" altLang="en-US" dirty="0"/>
          </a:p>
        </p:txBody>
      </p:sp>
      <p:sp>
        <p:nvSpPr>
          <p:cNvPr id="3" name="内容占位符 2"/>
          <p:cNvSpPr>
            <a:spLocks noGrp="1"/>
          </p:cNvSpPr>
          <p:nvPr>
            <p:ph idx="1"/>
          </p:nvPr>
        </p:nvSpPr>
        <p:spPr>
          <a:xfrm>
            <a:off x="482601" y="1424179"/>
            <a:ext cx="4284272" cy="3494294"/>
          </a:xfrm>
        </p:spPr>
        <p:txBody>
          <a:bodyPr>
            <a:normAutofit/>
          </a:bodyPr>
          <a:lstStyle/>
          <a:p>
            <a:r>
              <a:rPr lang="en-US" altLang="zh-CN" sz="1800" dirty="0"/>
              <a:t>High-bandwidth</a:t>
            </a:r>
            <a:r>
              <a:rPr lang="zh-CN" altLang="en-US" sz="1800" dirty="0"/>
              <a:t> </a:t>
            </a:r>
            <a:r>
              <a:rPr lang="en-US" altLang="zh-CN" sz="1800" dirty="0"/>
              <a:t>Tasks</a:t>
            </a:r>
          </a:p>
          <a:p>
            <a:pPr lvl="1"/>
            <a:r>
              <a:rPr lang="en-US" altLang="zh-CN" sz="1500" dirty="0"/>
              <a:t>Current</a:t>
            </a:r>
            <a:r>
              <a:rPr lang="zh-CN" altLang="en-US" sz="1500" dirty="0"/>
              <a:t> </a:t>
            </a:r>
            <a:r>
              <a:rPr lang="en-US" altLang="zh-CN" sz="1500" dirty="0"/>
              <a:t>TEE</a:t>
            </a:r>
            <a:r>
              <a:rPr lang="zh-CN" altLang="en-US" sz="1500" dirty="0"/>
              <a:t> </a:t>
            </a:r>
            <a:r>
              <a:rPr lang="en-US" altLang="zh-CN" sz="1500" dirty="0"/>
              <a:t>is</a:t>
            </a:r>
            <a:r>
              <a:rPr lang="zh-CN" altLang="en-US" sz="1500" dirty="0"/>
              <a:t> </a:t>
            </a:r>
            <a:r>
              <a:rPr lang="en-US" altLang="zh-CN" sz="1500" dirty="0"/>
              <a:t>for</a:t>
            </a:r>
            <a:r>
              <a:rPr lang="zh-CN" altLang="en-US" sz="1500" dirty="0"/>
              <a:t> </a:t>
            </a:r>
            <a:r>
              <a:rPr lang="en-US" altLang="zh-CN" sz="1500" dirty="0"/>
              <a:t>low-bandwidth</a:t>
            </a:r>
            <a:r>
              <a:rPr lang="zh-CN" altLang="en-US" sz="1500" dirty="0"/>
              <a:t> </a:t>
            </a:r>
            <a:r>
              <a:rPr lang="en-US" altLang="zh-CN" sz="1500" dirty="0"/>
              <a:t>tasks</a:t>
            </a:r>
          </a:p>
          <a:p>
            <a:pPr lvl="1"/>
            <a:r>
              <a:rPr lang="en-US" altLang="zh-CN" sz="1500" dirty="0"/>
              <a:t>Hard</a:t>
            </a:r>
            <a:r>
              <a:rPr lang="zh-CN" altLang="en-US" sz="1500" dirty="0"/>
              <a:t> </a:t>
            </a:r>
            <a:r>
              <a:rPr lang="en-US" altLang="zh-CN" sz="1500" dirty="0"/>
              <a:t>to</a:t>
            </a:r>
            <a:r>
              <a:rPr lang="zh-CN" altLang="en-US" sz="1500" dirty="0"/>
              <a:t> </a:t>
            </a:r>
            <a:r>
              <a:rPr lang="en-US" altLang="zh-CN" sz="1500" dirty="0"/>
              <a:t>be</a:t>
            </a:r>
            <a:r>
              <a:rPr lang="zh-CN" altLang="en-US" sz="1500" dirty="0"/>
              <a:t> </a:t>
            </a:r>
            <a:r>
              <a:rPr lang="en-US" altLang="zh-CN" sz="1500" dirty="0"/>
              <a:t>compatible</a:t>
            </a:r>
            <a:r>
              <a:rPr lang="zh-CN" altLang="en-US" sz="1500" dirty="0"/>
              <a:t> </a:t>
            </a:r>
            <a:r>
              <a:rPr lang="en-US" altLang="zh-CN" sz="1500" dirty="0"/>
              <a:t>with</a:t>
            </a:r>
            <a:r>
              <a:rPr lang="zh-CN" altLang="en-US" sz="1500" dirty="0"/>
              <a:t> </a:t>
            </a:r>
            <a:r>
              <a:rPr lang="en-US" altLang="zh-CN" sz="1500" dirty="0"/>
              <a:t>current</a:t>
            </a:r>
            <a:r>
              <a:rPr lang="zh-CN" altLang="en-US" sz="1500" dirty="0"/>
              <a:t> </a:t>
            </a:r>
            <a:r>
              <a:rPr lang="en-US" altLang="zh-CN" sz="1500" dirty="0"/>
              <a:t>system</a:t>
            </a:r>
            <a:r>
              <a:rPr lang="zh-CN" altLang="en-US" sz="1500" dirty="0"/>
              <a:t> </a:t>
            </a:r>
            <a:r>
              <a:rPr lang="en-US" altLang="zh-CN" sz="1500" dirty="0"/>
              <a:t>architecture</a:t>
            </a:r>
          </a:p>
          <a:p>
            <a:pPr lvl="1"/>
            <a:r>
              <a:rPr lang="en-US" altLang="zh-CN" sz="1500" dirty="0"/>
              <a:t>E.g.,</a:t>
            </a:r>
            <a:r>
              <a:rPr lang="zh-CN" altLang="en-US" sz="1500" dirty="0"/>
              <a:t> </a:t>
            </a:r>
            <a:r>
              <a:rPr lang="en-US" altLang="zh-CN" sz="1500" dirty="0"/>
              <a:t>secure</a:t>
            </a:r>
            <a:r>
              <a:rPr lang="zh-CN" altLang="en-US" sz="1500" dirty="0"/>
              <a:t> </a:t>
            </a:r>
            <a:r>
              <a:rPr lang="en-US" altLang="zh-CN" sz="1500" dirty="0"/>
              <a:t>iris,</a:t>
            </a:r>
            <a:r>
              <a:rPr lang="zh-CN" altLang="en-US" sz="1500" dirty="0"/>
              <a:t> </a:t>
            </a:r>
            <a:r>
              <a:rPr lang="en-US" altLang="zh-CN" sz="1500" dirty="0"/>
              <a:t>4K</a:t>
            </a:r>
            <a:r>
              <a:rPr lang="zh-CN" altLang="en-US" sz="1500" dirty="0"/>
              <a:t> </a:t>
            </a:r>
            <a:r>
              <a:rPr lang="en-US" altLang="zh-CN" sz="1500" dirty="0"/>
              <a:t>video</a:t>
            </a:r>
          </a:p>
          <a:p>
            <a:r>
              <a:rPr lang="en-US" altLang="zh-CN" sz="1800" dirty="0"/>
              <a:t>Micro-Hypervisor</a:t>
            </a:r>
            <a:r>
              <a:rPr lang="zh-CN" altLang="en-US" sz="1800" dirty="0"/>
              <a:t> </a:t>
            </a:r>
            <a:r>
              <a:rPr lang="en-US" altLang="zh-CN" sz="1800" dirty="0"/>
              <a:t>Solution</a:t>
            </a:r>
          </a:p>
          <a:p>
            <a:pPr lvl="1"/>
            <a:r>
              <a:rPr lang="en-US" altLang="zh-CN" sz="1500" dirty="0"/>
              <a:t>Lightweight</a:t>
            </a:r>
            <a:r>
              <a:rPr lang="zh-CN" altLang="en-US" sz="1500" dirty="0"/>
              <a:t> </a:t>
            </a:r>
            <a:r>
              <a:rPr lang="en-US" altLang="zh-CN" sz="1500" dirty="0"/>
              <a:t>way</a:t>
            </a:r>
            <a:r>
              <a:rPr lang="zh-CN" altLang="en-US" sz="1500" dirty="0"/>
              <a:t> </a:t>
            </a:r>
            <a:r>
              <a:rPr lang="en-US" altLang="zh-CN" sz="1500" dirty="0"/>
              <a:t>for</a:t>
            </a:r>
            <a:r>
              <a:rPr lang="zh-CN" altLang="en-US" sz="1500" dirty="0"/>
              <a:t> </a:t>
            </a:r>
            <a:r>
              <a:rPr lang="en-US" altLang="zh-CN" sz="1500" dirty="0"/>
              <a:t>security</a:t>
            </a:r>
          </a:p>
          <a:p>
            <a:pPr lvl="1"/>
            <a:r>
              <a:rPr lang="en-US" altLang="zh-CN" sz="1500" dirty="0"/>
              <a:t>Meet</a:t>
            </a:r>
            <a:r>
              <a:rPr lang="zh-CN" altLang="en-US" sz="1500" dirty="0"/>
              <a:t> </a:t>
            </a:r>
            <a:r>
              <a:rPr lang="en-US" altLang="zh-CN" sz="1500" dirty="0"/>
              <a:t>the</a:t>
            </a:r>
            <a:r>
              <a:rPr lang="zh-CN" altLang="en-US" sz="1500" dirty="0"/>
              <a:t> </a:t>
            </a:r>
            <a:r>
              <a:rPr lang="en-US" altLang="zh-CN" sz="1500" dirty="0"/>
              <a:t>demand</a:t>
            </a:r>
            <a:r>
              <a:rPr lang="zh-CN" altLang="en-US" sz="1500" dirty="0"/>
              <a:t> </a:t>
            </a:r>
            <a:r>
              <a:rPr lang="en-US" altLang="zh-CN" sz="1500" dirty="0"/>
              <a:t>of</a:t>
            </a:r>
            <a:r>
              <a:rPr lang="zh-CN" altLang="en-US" sz="1500" dirty="0"/>
              <a:t> </a:t>
            </a:r>
            <a:r>
              <a:rPr lang="en-US" altLang="zh-CN" sz="1500" dirty="0"/>
              <a:t>most</a:t>
            </a:r>
            <a:r>
              <a:rPr lang="zh-CN" altLang="en-US" sz="1500" dirty="0"/>
              <a:t> </a:t>
            </a:r>
            <a:r>
              <a:rPr lang="en-US" altLang="zh-CN" sz="1500" dirty="0"/>
              <a:t>devices</a:t>
            </a:r>
          </a:p>
          <a:p>
            <a:endParaRPr kumimoji="1" lang="zh-CN" altLang="en-US" sz="1800" dirty="0"/>
          </a:p>
        </p:txBody>
      </p:sp>
      <p:sp>
        <p:nvSpPr>
          <p:cNvPr id="4" name="圆角矩形 18"/>
          <p:cNvSpPr/>
          <p:nvPr/>
        </p:nvSpPr>
        <p:spPr>
          <a:xfrm>
            <a:off x="4737619" y="1561357"/>
            <a:ext cx="1296144" cy="1490566"/>
          </a:xfrm>
          <a:prstGeom prst="roundRect">
            <a:avLst>
              <a:gd name="adj" fmla="val 4125"/>
            </a:avLst>
          </a:prstGeom>
          <a:solidFill>
            <a:srgbClr val="C00000"/>
          </a:solidFill>
          <a:ln w="25400"/>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zh-CN" altLang="en-US" sz="1620">
              <a:latin typeface="微软雅黑 Light" panose="020B0502040204020203" pitchFamily="34" charset="-122"/>
              <a:ea typeface="微软雅黑 Light" panose="020B0502040204020203" pitchFamily="34" charset="-122"/>
            </a:endParaRPr>
          </a:p>
        </p:txBody>
      </p:sp>
      <p:sp>
        <p:nvSpPr>
          <p:cNvPr id="5" name="圆角矩形 19"/>
          <p:cNvSpPr/>
          <p:nvPr/>
        </p:nvSpPr>
        <p:spPr>
          <a:xfrm>
            <a:off x="6098570" y="1561357"/>
            <a:ext cx="1296144" cy="1490566"/>
          </a:xfrm>
          <a:prstGeom prst="roundRect">
            <a:avLst>
              <a:gd name="adj" fmla="val 4125"/>
            </a:avLst>
          </a:prstGeom>
          <a:ln w="25400"/>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zh-CN" altLang="en-US" sz="1620">
              <a:latin typeface="微软雅黑 Light" panose="020B0502040204020203" pitchFamily="34" charset="-122"/>
              <a:ea typeface="微软雅黑 Light" panose="020B0502040204020203" pitchFamily="34" charset="-122"/>
            </a:endParaRPr>
          </a:p>
        </p:txBody>
      </p:sp>
      <p:sp>
        <p:nvSpPr>
          <p:cNvPr id="6" name="圆角矩形 20"/>
          <p:cNvSpPr/>
          <p:nvPr/>
        </p:nvSpPr>
        <p:spPr>
          <a:xfrm>
            <a:off x="4737619" y="3116729"/>
            <a:ext cx="2657096" cy="324036"/>
          </a:xfrm>
          <a:prstGeom prst="roundRect">
            <a:avLst/>
          </a:prstGeom>
          <a:solidFill>
            <a:srgbClr val="92D050"/>
          </a:solidFill>
          <a:ln w="25400">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620" dirty="0">
                <a:solidFill>
                  <a:srgbClr val="000000"/>
                </a:solidFill>
                <a:latin typeface="微软雅黑 Light" panose="020B0502040204020203" pitchFamily="34" charset="-122"/>
                <a:ea typeface="微软雅黑 Light" panose="020B0502040204020203" pitchFamily="34" charset="-122"/>
              </a:rPr>
              <a:t>Trusted</a:t>
            </a:r>
            <a:r>
              <a:rPr kumimoji="1" lang="zh-CN" altLang="en-US" sz="1620" dirty="0">
                <a:solidFill>
                  <a:srgbClr val="000000"/>
                </a:solidFill>
                <a:latin typeface="微软雅黑 Light" panose="020B0502040204020203" pitchFamily="34" charset="-122"/>
                <a:ea typeface="微软雅黑 Light" panose="020B0502040204020203" pitchFamily="34" charset="-122"/>
              </a:rPr>
              <a:t> </a:t>
            </a:r>
            <a:r>
              <a:rPr kumimoji="1" lang="en-US" altLang="zh-CN" sz="1620" dirty="0">
                <a:solidFill>
                  <a:srgbClr val="000000"/>
                </a:solidFill>
                <a:latin typeface="微软雅黑 Light" panose="020B0502040204020203" pitchFamily="34" charset="-122"/>
                <a:ea typeface="微软雅黑 Light" panose="020B0502040204020203" pitchFamily="34" charset="-122"/>
              </a:rPr>
              <a:t>Hypervisor</a:t>
            </a:r>
            <a:endParaRPr kumimoji="1" lang="zh-CN" altLang="en-US" sz="1620" dirty="0">
              <a:solidFill>
                <a:srgbClr val="000000"/>
              </a:solidFill>
              <a:latin typeface="微软雅黑 Light" panose="020B0502040204020203" pitchFamily="34" charset="-122"/>
              <a:ea typeface="微软雅黑 Light" panose="020B0502040204020203" pitchFamily="34" charset="-122"/>
            </a:endParaRPr>
          </a:p>
        </p:txBody>
      </p:sp>
      <p:sp>
        <p:nvSpPr>
          <p:cNvPr id="7" name="圆角矩形 21"/>
          <p:cNvSpPr/>
          <p:nvPr/>
        </p:nvSpPr>
        <p:spPr>
          <a:xfrm>
            <a:off x="4737619" y="3505573"/>
            <a:ext cx="4082854" cy="518458"/>
          </a:xfrm>
          <a:prstGeom prst="roundRect">
            <a:avLst/>
          </a:prstGeom>
          <a:noFill/>
          <a:ln w="25400">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620" dirty="0">
              <a:solidFill>
                <a:srgbClr val="000000"/>
              </a:solidFill>
              <a:latin typeface="微软雅黑 Light" panose="020B0502040204020203" pitchFamily="34" charset="-122"/>
              <a:ea typeface="微软雅黑 Light" panose="020B0502040204020203" pitchFamily="34" charset="-122"/>
            </a:endParaRPr>
          </a:p>
        </p:txBody>
      </p:sp>
      <p:pic>
        <p:nvPicPr>
          <p:cNvPr id="8" name="内容占位符 15"/>
          <p:cNvPicPr>
            <a:picLocks noChangeAspect="1"/>
          </p:cNvPicPr>
          <p:nvPr/>
        </p:nvPicPr>
        <p:blipFill>
          <a:blip r:embed="rId3"/>
          <a:srcRect t="13934" b="13934"/>
          <a:stretch>
            <a:fillRect/>
          </a:stretch>
        </p:blipFill>
        <p:spPr>
          <a:xfrm>
            <a:off x="4802426" y="3603445"/>
            <a:ext cx="798789" cy="366086"/>
          </a:xfrm>
          <a:prstGeom prst="rect">
            <a:avLst/>
          </a:prstGeom>
        </p:spPr>
      </p:pic>
      <p:pic>
        <p:nvPicPr>
          <p:cNvPr id="9" name="图片 23"/>
          <p:cNvPicPr>
            <a:picLocks noChangeAspect="1"/>
          </p:cNvPicPr>
          <p:nvPr/>
        </p:nvPicPr>
        <p:blipFill>
          <a:blip r:embed="rId4"/>
          <a:stretch>
            <a:fillRect/>
          </a:stretch>
        </p:blipFill>
        <p:spPr>
          <a:xfrm>
            <a:off x="7337937" y="3591456"/>
            <a:ext cx="676007" cy="324036"/>
          </a:xfrm>
          <a:prstGeom prst="rect">
            <a:avLst/>
          </a:prstGeom>
        </p:spPr>
      </p:pic>
      <p:pic>
        <p:nvPicPr>
          <p:cNvPr id="10" name="图片 24"/>
          <p:cNvPicPr>
            <a:picLocks noChangeAspect="1"/>
          </p:cNvPicPr>
          <p:nvPr/>
        </p:nvPicPr>
        <p:blipFill>
          <a:blip r:embed="rId5"/>
          <a:stretch>
            <a:fillRect/>
          </a:stretch>
        </p:blipFill>
        <p:spPr>
          <a:xfrm>
            <a:off x="8078750" y="3591456"/>
            <a:ext cx="676007" cy="324036"/>
          </a:xfrm>
          <a:prstGeom prst="rect">
            <a:avLst/>
          </a:prstGeom>
        </p:spPr>
      </p:pic>
      <p:sp>
        <p:nvSpPr>
          <p:cNvPr id="11" name="文本框 25"/>
          <p:cNvSpPr txBox="1"/>
          <p:nvPr/>
        </p:nvSpPr>
        <p:spPr>
          <a:xfrm>
            <a:off x="5666023" y="3617416"/>
            <a:ext cx="1684399" cy="313932"/>
          </a:xfrm>
          <a:prstGeom prst="rect">
            <a:avLst/>
          </a:prstGeom>
          <a:noFill/>
        </p:spPr>
        <p:txBody>
          <a:bodyPr wrap="square" rtlCol="0">
            <a:spAutoFit/>
          </a:bodyPr>
          <a:lstStyle/>
          <a:p>
            <a:pPr algn="ctr"/>
            <a:r>
              <a:rPr kumimoji="1" lang="en-US" altLang="zh-CN" sz="1440" dirty="0">
                <a:latin typeface="微软雅黑 Light" panose="020B0502040204020203" pitchFamily="34" charset="-122"/>
                <a:ea typeface="微软雅黑 Light" panose="020B0502040204020203" pitchFamily="34" charset="-122"/>
                <a:cs typeface="仿宋"/>
              </a:rPr>
              <a:t>Hardware</a:t>
            </a:r>
            <a:endParaRPr kumimoji="1" lang="zh-CN" altLang="en-US" sz="1440" dirty="0">
              <a:latin typeface="微软雅黑 Light" panose="020B0502040204020203" pitchFamily="34" charset="-122"/>
              <a:ea typeface="微软雅黑 Light" panose="020B0502040204020203" pitchFamily="34" charset="-122"/>
              <a:cs typeface="仿宋"/>
            </a:endParaRPr>
          </a:p>
        </p:txBody>
      </p:sp>
      <p:sp>
        <p:nvSpPr>
          <p:cNvPr id="12" name="圆角矩形 26"/>
          <p:cNvSpPr/>
          <p:nvPr/>
        </p:nvSpPr>
        <p:spPr>
          <a:xfrm>
            <a:off x="4789488" y="2687402"/>
            <a:ext cx="1200134" cy="292166"/>
          </a:xfrm>
          <a:prstGeom prst="roundRect">
            <a:avLst/>
          </a:prstGeom>
          <a:solidFill>
            <a:schemeClr val="bg1"/>
          </a:solidFill>
          <a:ln w="25400">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80" dirty="0">
                <a:solidFill>
                  <a:srgbClr val="000000"/>
                </a:solidFill>
                <a:latin typeface="微软雅黑 Light" panose="020B0502040204020203" pitchFamily="34" charset="-122"/>
                <a:ea typeface="微软雅黑 Light" panose="020B0502040204020203" pitchFamily="34" charset="-122"/>
              </a:rPr>
              <a:t>Android</a:t>
            </a:r>
            <a:endParaRPr kumimoji="1" lang="zh-CN" altLang="en-US" sz="1080" dirty="0">
              <a:solidFill>
                <a:srgbClr val="000000"/>
              </a:solidFill>
              <a:latin typeface="微软雅黑 Light" panose="020B0502040204020203" pitchFamily="34" charset="-122"/>
              <a:ea typeface="微软雅黑 Light" panose="020B0502040204020203" pitchFamily="34" charset="-122"/>
            </a:endParaRPr>
          </a:p>
        </p:txBody>
      </p:sp>
      <p:sp>
        <p:nvSpPr>
          <p:cNvPr id="13" name="圆角矩形 27"/>
          <p:cNvSpPr/>
          <p:nvPr/>
        </p:nvSpPr>
        <p:spPr>
          <a:xfrm>
            <a:off x="4786248" y="1828494"/>
            <a:ext cx="1200134" cy="632616"/>
          </a:xfrm>
          <a:prstGeom prst="roundRect">
            <a:avLst/>
          </a:prstGeom>
          <a:solidFill>
            <a:schemeClr val="bg1"/>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ctr"/>
            <a:r>
              <a:rPr kumimoji="1" lang="en-US" altLang="zh-CN" sz="990" dirty="0">
                <a:solidFill>
                  <a:srgbClr val="000000"/>
                </a:solidFill>
                <a:latin typeface="微软雅黑 Light" panose="020B0502040204020203" pitchFamily="34" charset="-122"/>
                <a:ea typeface="微软雅黑 Light" panose="020B0502040204020203" pitchFamily="34" charset="-122"/>
              </a:rPr>
              <a:t>Apps</a:t>
            </a:r>
            <a:endParaRPr kumimoji="1" lang="zh-CN" altLang="en-US" sz="1620" dirty="0">
              <a:solidFill>
                <a:srgbClr val="000000"/>
              </a:solidFill>
              <a:latin typeface="微软雅黑 Light" panose="020B0502040204020203" pitchFamily="34" charset="-122"/>
              <a:ea typeface="微软雅黑 Light" panose="020B0502040204020203" pitchFamily="34" charset="-122"/>
            </a:endParaRPr>
          </a:p>
        </p:txBody>
      </p:sp>
      <p:sp>
        <p:nvSpPr>
          <p:cNvPr id="14" name="圆角矩形 28"/>
          <p:cNvSpPr/>
          <p:nvPr/>
        </p:nvSpPr>
        <p:spPr>
          <a:xfrm>
            <a:off x="6150288" y="2688479"/>
            <a:ext cx="1200134" cy="292166"/>
          </a:xfrm>
          <a:prstGeom prst="roundRect">
            <a:avLst/>
          </a:prstGeom>
          <a:solidFill>
            <a:schemeClr val="bg1"/>
          </a:solidFill>
          <a:ln w="25400">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80" dirty="0" err="1">
                <a:solidFill>
                  <a:srgbClr val="000000"/>
                </a:solidFill>
                <a:latin typeface="微软雅黑 Light" panose="020B0502040204020203" pitchFamily="34" charset="-122"/>
                <a:ea typeface="微软雅黑 Light" panose="020B0502040204020203" pitchFamily="34" charset="-122"/>
              </a:rPr>
              <a:t>AppVM</a:t>
            </a:r>
            <a:endParaRPr kumimoji="1" lang="zh-CN" altLang="en-US" sz="1080" dirty="0">
              <a:solidFill>
                <a:srgbClr val="000000"/>
              </a:solidFill>
              <a:latin typeface="微软雅黑 Light" panose="020B0502040204020203" pitchFamily="34" charset="-122"/>
              <a:ea typeface="微软雅黑 Light" panose="020B0502040204020203" pitchFamily="34" charset="-122"/>
            </a:endParaRPr>
          </a:p>
        </p:txBody>
      </p:sp>
      <p:sp>
        <p:nvSpPr>
          <p:cNvPr id="15" name="圆角矩形 29"/>
          <p:cNvSpPr/>
          <p:nvPr/>
        </p:nvSpPr>
        <p:spPr>
          <a:xfrm>
            <a:off x="6150288" y="1828494"/>
            <a:ext cx="1200134" cy="632616"/>
          </a:xfrm>
          <a:prstGeom prst="roundRect">
            <a:avLst/>
          </a:prstGeom>
          <a:solidFill>
            <a:schemeClr val="bg1"/>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ctr"/>
            <a:r>
              <a:rPr kumimoji="1" lang="en-US" altLang="zh-CN" sz="990" dirty="0">
                <a:solidFill>
                  <a:srgbClr val="000000"/>
                </a:solidFill>
                <a:latin typeface="微软雅黑 Light" panose="020B0502040204020203" pitchFamily="34" charset="-122"/>
                <a:ea typeface="微软雅黑 Light" panose="020B0502040204020203" pitchFamily="34" charset="-122"/>
              </a:rPr>
              <a:t>Secure</a:t>
            </a:r>
            <a:r>
              <a:rPr kumimoji="1" lang="zh-CN" altLang="en-US" sz="990" dirty="0">
                <a:solidFill>
                  <a:srgbClr val="000000"/>
                </a:solidFill>
                <a:latin typeface="微软雅黑 Light" panose="020B0502040204020203" pitchFamily="34" charset="-122"/>
                <a:ea typeface="微软雅黑 Light" panose="020B0502040204020203" pitchFamily="34" charset="-122"/>
              </a:rPr>
              <a:t> </a:t>
            </a:r>
            <a:r>
              <a:rPr kumimoji="1" lang="en-US" altLang="zh-CN" sz="990" dirty="0">
                <a:solidFill>
                  <a:srgbClr val="000000"/>
                </a:solidFill>
                <a:latin typeface="微软雅黑 Light" panose="020B0502040204020203" pitchFamily="34" charset="-122"/>
                <a:ea typeface="微软雅黑 Light" panose="020B0502040204020203" pitchFamily="34" charset="-122"/>
              </a:rPr>
              <a:t>Apps</a:t>
            </a:r>
            <a:endParaRPr kumimoji="1" lang="zh-CN" altLang="en-US" sz="1620" dirty="0">
              <a:solidFill>
                <a:srgbClr val="000000"/>
              </a:solidFill>
              <a:latin typeface="微软雅黑 Light" panose="020B0502040204020203" pitchFamily="34" charset="-122"/>
              <a:ea typeface="微软雅黑 Light" panose="020B0502040204020203" pitchFamily="34" charset="-122"/>
            </a:endParaRPr>
          </a:p>
        </p:txBody>
      </p:sp>
      <p:sp>
        <p:nvSpPr>
          <p:cNvPr id="16" name="圆角矩形 30"/>
          <p:cNvSpPr/>
          <p:nvPr/>
        </p:nvSpPr>
        <p:spPr>
          <a:xfrm>
            <a:off x="7524328" y="1561356"/>
            <a:ext cx="1296144" cy="1879409"/>
          </a:xfrm>
          <a:prstGeom prst="roundRect">
            <a:avLst>
              <a:gd name="adj" fmla="val 4125"/>
            </a:avLst>
          </a:prstGeom>
          <a:solidFill>
            <a:srgbClr val="00B050"/>
          </a:solidFill>
          <a:ln w="25400"/>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zh-CN" altLang="en-US" sz="1620">
              <a:latin typeface="微软雅黑 Light" panose="020B0502040204020203" pitchFamily="34" charset="-122"/>
              <a:ea typeface="微软雅黑 Light" panose="020B0502040204020203" pitchFamily="34" charset="-122"/>
            </a:endParaRPr>
          </a:p>
        </p:txBody>
      </p:sp>
      <p:sp>
        <p:nvSpPr>
          <p:cNvPr id="17" name="圆角矩形 31"/>
          <p:cNvSpPr/>
          <p:nvPr/>
        </p:nvSpPr>
        <p:spPr>
          <a:xfrm>
            <a:off x="7575894" y="2995558"/>
            <a:ext cx="1200134" cy="368383"/>
          </a:xfrm>
          <a:prstGeom prst="roundRect">
            <a:avLst/>
          </a:prstGeom>
          <a:solidFill>
            <a:schemeClr val="bg1"/>
          </a:solidFill>
          <a:ln w="25400">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80" dirty="0">
                <a:solidFill>
                  <a:srgbClr val="000000"/>
                </a:solidFill>
                <a:latin typeface="微软雅黑 Light" panose="020B0502040204020203" pitchFamily="34" charset="-122"/>
                <a:ea typeface="微软雅黑 Light" panose="020B0502040204020203" pitchFamily="34" charset="-122"/>
              </a:rPr>
              <a:t>TEE</a:t>
            </a:r>
            <a:endParaRPr kumimoji="1" lang="zh-CN" altLang="en-US" sz="1080" dirty="0">
              <a:solidFill>
                <a:srgbClr val="000000"/>
              </a:solidFill>
              <a:latin typeface="微软雅黑 Light" panose="020B0502040204020203" pitchFamily="34" charset="-122"/>
              <a:ea typeface="微软雅黑 Light" panose="020B0502040204020203" pitchFamily="34" charset="-122"/>
            </a:endParaRPr>
          </a:p>
        </p:txBody>
      </p:sp>
      <p:sp>
        <p:nvSpPr>
          <p:cNvPr id="18" name="圆角矩形 32"/>
          <p:cNvSpPr/>
          <p:nvPr/>
        </p:nvSpPr>
        <p:spPr>
          <a:xfrm>
            <a:off x="7575894" y="1828494"/>
            <a:ext cx="1200134" cy="1006067"/>
          </a:xfrm>
          <a:prstGeom prst="roundRect">
            <a:avLst/>
          </a:prstGeom>
          <a:solidFill>
            <a:schemeClr val="bg1"/>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t" anchorCtr="0"/>
          <a:lstStyle/>
          <a:p>
            <a:pPr algn="ctr"/>
            <a:r>
              <a:rPr kumimoji="1" lang="en-US" altLang="zh-CN" sz="1350" dirty="0">
                <a:solidFill>
                  <a:srgbClr val="000000"/>
                </a:solidFill>
                <a:latin typeface="微软雅黑 Light" panose="020B0502040204020203" pitchFamily="34" charset="-122"/>
                <a:ea typeface="微软雅黑 Light" panose="020B0502040204020203" pitchFamily="34" charset="-122"/>
              </a:rPr>
              <a:t>TAs</a:t>
            </a:r>
          </a:p>
          <a:p>
            <a:endParaRPr kumimoji="1" lang="zh-CN" altLang="en-US" sz="1620" dirty="0">
              <a:solidFill>
                <a:srgbClr val="000000"/>
              </a:solidFill>
              <a:latin typeface="微软雅黑 Light" panose="020B0502040204020203" pitchFamily="34" charset="-122"/>
              <a:ea typeface="微软雅黑 Light" panose="020B0502040204020203" pitchFamily="34" charset="-122"/>
            </a:endParaRPr>
          </a:p>
        </p:txBody>
      </p:sp>
      <p:pic>
        <p:nvPicPr>
          <p:cNvPr id="19" name="图片 38"/>
          <p:cNvPicPr>
            <a:picLocks noChangeAspect="1"/>
          </p:cNvPicPr>
          <p:nvPr/>
        </p:nvPicPr>
        <p:blipFill>
          <a:blip r:embed="rId6"/>
          <a:stretch>
            <a:fillRect/>
          </a:stretch>
        </p:blipFill>
        <p:spPr>
          <a:xfrm>
            <a:off x="5576228" y="2017096"/>
            <a:ext cx="391477" cy="364478"/>
          </a:xfrm>
          <a:prstGeom prst="rect">
            <a:avLst/>
          </a:prstGeom>
        </p:spPr>
      </p:pic>
      <p:pic>
        <p:nvPicPr>
          <p:cNvPr id="20" name="图片 40"/>
          <p:cNvPicPr>
            <a:picLocks noChangeAspect="1"/>
          </p:cNvPicPr>
          <p:nvPr/>
        </p:nvPicPr>
        <p:blipFill>
          <a:blip r:embed="rId7"/>
          <a:stretch>
            <a:fillRect/>
          </a:stretch>
        </p:blipFill>
        <p:spPr>
          <a:xfrm>
            <a:off x="4863349" y="2066015"/>
            <a:ext cx="275117" cy="275117"/>
          </a:xfrm>
          <a:prstGeom prst="rect">
            <a:avLst/>
          </a:prstGeom>
        </p:spPr>
      </p:pic>
      <p:pic>
        <p:nvPicPr>
          <p:cNvPr id="21" name="图片 42"/>
          <p:cNvPicPr>
            <a:picLocks noChangeAspect="1"/>
          </p:cNvPicPr>
          <p:nvPr/>
        </p:nvPicPr>
        <p:blipFill>
          <a:blip r:embed="rId8"/>
          <a:stretch>
            <a:fillRect/>
          </a:stretch>
        </p:blipFill>
        <p:spPr>
          <a:xfrm>
            <a:off x="7575894" y="2137207"/>
            <a:ext cx="343400" cy="336093"/>
          </a:xfrm>
          <a:prstGeom prst="rect">
            <a:avLst/>
          </a:prstGeom>
        </p:spPr>
      </p:pic>
      <p:pic>
        <p:nvPicPr>
          <p:cNvPr id="22" name="图片 43"/>
          <p:cNvPicPr>
            <a:picLocks noChangeAspect="1"/>
          </p:cNvPicPr>
          <p:nvPr/>
        </p:nvPicPr>
        <p:blipFill>
          <a:blip r:embed="rId9"/>
          <a:stretch>
            <a:fillRect/>
          </a:stretch>
        </p:blipFill>
        <p:spPr>
          <a:xfrm>
            <a:off x="6532310" y="2057177"/>
            <a:ext cx="428665" cy="403934"/>
          </a:xfrm>
          <a:prstGeom prst="rect">
            <a:avLst/>
          </a:prstGeom>
        </p:spPr>
      </p:pic>
      <p:pic>
        <p:nvPicPr>
          <p:cNvPr id="23" name="图片 84"/>
          <p:cNvPicPr>
            <a:picLocks noChangeAspect="1"/>
          </p:cNvPicPr>
          <p:nvPr/>
        </p:nvPicPr>
        <p:blipFill>
          <a:blip r:embed="rId10"/>
          <a:stretch>
            <a:fillRect/>
          </a:stretch>
        </p:blipFill>
        <p:spPr>
          <a:xfrm>
            <a:off x="7908980" y="2461110"/>
            <a:ext cx="449189" cy="359351"/>
          </a:xfrm>
          <a:prstGeom prst="rect">
            <a:avLst/>
          </a:prstGeom>
        </p:spPr>
      </p:pic>
      <p:pic>
        <p:nvPicPr>
          <p:cNvPr id="24" name="图片 86"/>
          <p:cNvPicPr>
            <a:picLocks noChangeAspect="1"/>
          </p:cNvPicPr>
          <p:nvPr/>
        </p:nvPicPr>
        <p:blipFill>
          <a:blip r:embed="rId11"/>
          <a:stretch>
            <a:fillRect/>
          </a:stretch>
        </p:blipFill>
        <p:spPr>
          <a:xfrm>
            <a:off x="8358169" y="2120273"/>
            <a:ext cx="391242" cy="377828"/>
          </a:xfrm>
          <a:prstGeom prst="rect">
            <a:avLst/>
          </a:prstGeom>
        </p:spPr>
      </p:pic>
    </p:spTree>
    <p:extLst>
      <p:ext uri="{BB962C8B-B14F-4D97-AF65-F5344CB8AC3E}">
        <p14:creationId xmlns:p14="http://schemas.microsoft.com/office/powerpoint/2010/main" val="2066842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6" name="Straight Connector 5"/>
          <p:cNvCxnSpPr/>
          <p:nvPr/>
        </p:nvCxnSpPr>
        <p:spPr>
          <a:xfrm>
            <a:off x="4650698" y="1275269"/>
            <a:ext cx="0" cy="3449555"/>
          </a:xfrm>
          <a:prstGeom prst="line">
            <a:avLst/>
          </a:prstGeom>
          <a:ln w="38100">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933684" y="1329232"/>
            <a:ext cx="638316" cy="415498"/>
          </a:xfrm>
          <a:prstGeom prst="rect">
            <a:avLst/>
          </a:prstGeom>
          <a:noFill/>
        </p:spPr>
        <p:txBody>
          <a:bodyPr wrap="none" rtlCol="0">
            <a:spAutoFit/>
          </a:bodyPr>
          <a:lstStyle/>
          <a:p>
            <a:r>
              <a:rPr lang="en-US" altLang="zh-CN" sz="2100" dirty="0">
                <a:latin typeface="Microsoft YaHei UI Light" charset="0"/>
                <a:ea typeface="Microsoft YaHei UI Light" charset="0"/>
                <a:cs typeface="Microsoft YaHei UI Light" charset="0"/>
              </a:rPr>
              <a:t>REE</a:t>
            </a:r>
            <a:endParaRPr lang="zh-CN" altLang="en-US" sz="1350" dirty="0">
              <a:latin typeface="Microsoft YaHei UI Light" charset="0"/>
              <a:ea typeface="Microsoft YaHei UI Light" charset="0"/>
              <a:cs typeface="Microsoft YaHei UI Light" charset="0"/>
            </a:endParaRPr>
          </a:p>
        </p:txBody>
      </p:sp>
      <p:sp>
        <p:nvSpPr>
          <p:cNvPr id="8" name="TextBox 7"/>
          <p:cNvSpPr txBox="1"/>
          <p:nvPr/>
        </p:nvSpPr>
        <p:spPr>
          <a:xfrm flipH="1">
            <a:off x="4722530" y="1327900"/>
            <a:ext cx="763175" cy="415498"/>
          </a:xfrm>
          <a:prstGeom prst="rect">
            <a:avLst/>
          </a:prstGeom>
          <a:noFill/>
        </p:spPr>
        <p:txBody>
          <a:bodyPr wrap="square" rtlCol="0">
            <a:spAutoFit/>
          </a:bodyPr>
          <a:lstStyle/>
          <a:p>
            <a:r>
              <a:rPr lang="en-US" altLang="zh-CN" sz="2100" dirty="0">
                <a:latin typeface="Microsoft YaHei UI Light" charset="0"/>
                <a:ea typeface="Microsoft YaHei UI Light" charset="0"/>
                <a:cs typeface="Microsoft YaHei UI Light" charset="0"/>
              </a:rPr>
              <a:t>TEE</a:t>
            </a:r>
            <a:endParaRPr lang="zh-CN" altLang="en-US" sz="1350" dirty="0">
              <a:latin typeface="Microsoft YaHei UI Light" charset="0"/>
              <a:ea typeface="Microsoft YaHei UI Light" charset="0"/>
              <a:cs typeface="Microsoft YaHei UI Light" charset="0"/>
            </a:endParaRPr>
          </a:p>
        </p:txBody>
      </p:sp>
      <p:sp>
        <p:nvSpPr>
          <p:cNvPr id="9" name="Rectangle 8"/>
          <p:cNvSpPr/>
          <p:nvPr/>
        </p:nvSpPr>
        <p:spPr>
          <a:xfrm>
            <a:off x="2306936" y="4848002"/>
            <a:ext cx="4747894" cy="406340"/>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latin typeface="Microsoft YaHei UI Light" charset="0"/>
                <a:ea typeface="Microsoft YaHei UI Light" charset="0"/>
                <a:cs typeface="Microsoft YaHei UI Light" charset="0"/>
              </a:rPr>
              <a:t>Iris Scanning</a:t>
            </a:r>
            <a:r>
              <a:rPr lang="zh-CN" altLang="en-US" sz="1500" dirty="0">
                <a:latin typeface="Microsoft YaHei UI Light" charset="0"/>
                <a:ea typeface="Microsoft YaHei UI Light" charset="0"/>
                <a:cs typeface="Microsoft YaHei UI Light" charset="0"/>
              </a:rPr>
              <a:t> </a:t>
            </a:r>
            <a:r>
              <a:rPr lang="en-US" altLang="zh-CN" sz="1500" dirty="0">
                <a:latin typeface="Microsoft YaHei UI Light" charset="0"/>
                <a:ea typeface="Microsoft YaHei UI Light" charset="0"/>
                <a:cs typeface="Microsoft YaHei UI Light" charset="0"/>
              </a:rPr>
              <a:t>Device</a:t>
            </a:r>
            <a:endParaRPr lang="en-US" sz="1500" dirty="0">
              <a:latin typeface="Microsoft YaHei UI Light" charset="0"/>
              <a:ea typeface="Microsoft YaHei UI Light" charset="0"/>
              <a:cs typeface="Microsoft YaHei UI Light" charset="0"/>
            </a:endParaRPr>
          </a:p>
        </p:txBody>
      </p:sp>
      <p:sp>
        <p:nvSpPr>
          <p:cNvPr id="10" name="Rectangle 9"/>
          <p:cNvSpPr/>
          <p:nvPr/>
        </p:nvSpPr>
        <p:spPr>
          <a:xfrm>
            <a:off x="597711" y="3275392"/>
            <a:ext cx="1598441" cy="75002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latin typeface="Microsoft YaHei UI Light" charset="0"/>
              <a:ea typeface="Microsoft YaHei UI Light" charset="0"/>
              <a:cs typeface="Microsoft YaHei UI Light" charset="0"/>
            </a:endParaRPr>
          </a:p>
        </p:txBody>
      </p:sp>
      <p:sp>
        <p:nvSpPr>
          <p:cNvPr id="4" name="Rectangle 3"/>
          <p:cNvSpPr/>
          <p:nvPr/>
        </p:nvSpPr>
        <p:spPr>
          <a:xfrm>
            <a:off x="597710" y="4148597"/>
            <a:ext cx="3453899" cy="576227"/>
          </a:xfrm>
          <a:prstGeom prst="rect">
            <a:avLst/>
          </a:prstGeom>
          <a:solidFill>
            <a:schemeClr val="bg1"/>
          </a:solidFill>
          <a:ln w="57150">
            <a:solidFill>
              <a:srgbClr val="4E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solidFill>
                  <a:schemeClr val="tx1"/>
                </a:solidFill>
                <a:latin typeface="Microsoft YaHei UI Light" charset="0"/>
                <a:ea typeface="Microsoft YaHei UI Light" charset="0"/>
                <a:cs typeface="Microsoft YaHei UI Light" charset="0"/>
              </a:rPr>
              <a:t>Micro-Hypervisor</a:t>
            </a:r>
            <a:endParaRPr lang="en-US" dirty="0">
              <a:solidFill>
                <a:schemeClr val="tx1"/>
              </a:solidFill>
              <a:latin typeface="Microsoft YaHei UI Light" charset="0"/>
              <a:ea typeface="Microsoft YaHei UI Light" charset="0"/>
              <a:cs typeface="Microsoft YaHei UI Light" charset="0"/>
            </a:endParaRPr>
          </a:p>
        </p:txBody>
      </p:sp>
      <p:sp>
        <p:nvSpPr>
          <p:cNvPr id="11" name="TextBox 10"/>
          <p:cNvSpPr txBox="1"/>
          <p:nvPr/>
        </p:nvSpPr>
        <p:spPr>
          <a:xfrm>
            <a:off x="597711" y="3315353"/>
            <a:ext cx="1598441" cy="646331"/>
          </a:xfrm>
          <a:prstGeom prst="rect">
            <a:avLst/>
          </a:prstGeom>
          <a:noFill/>
        </p:spPr>
        <p:txBody>
          <a:bodyPr wrap="square" rtlCol="0">
            <a:spAutoFit/>
          </a:bodyPr>
          <a:lstStyle/>
          <a:p>
            <a:pPr algn="ctr"/>
            <a:r>
              <a:rPr lang="en-US" altLang="zh-CN" dirty="0">
                <a:latin typeface="Microsoft YaHei UI Light" charset="0"/>
                <a:ea typeface="Microsoft YaHei UI Light" charset="0"/>
                <a:cs typeface="Microsoft YaHei UI Light" charset="0"/>
              </a:rPr>
              <a:t>Linux</a:t>
            </a:r>
            <a:endParaRPr lang="zh-CN" altLang="en-US" dirty="0">
              <a:latin typeface="Microsoft YaHei UI Light" charset="0"/>
              <a:ea typeface="Microsoft YaHei UI Light" charset="0"/>
              <a:cs typeface="Microsoft YaHei UI Light" charset="0"/>
            </a:endParaRPr>
          </a:p>
          <a:p>
            <a:pPr algn="ctr"/>
            <a:r>
              <a:rPr lang="en-US" altLang="zh-CN" dirty="0">
                <a:latin typeface="Microsoft YaHei UI Light" charset="0"/>
                <a:ea typeface="Microsoft YaHei UI Light" charset="0"/>
                <a:cs typeface="Microsoft YaHei UI Light" charset="0"/>
              </a:rPr>
              <a:t>Kernel</a:t>
            </a:r>
            <a:endParaRPr lang="zh-CN" altLang="en-US" dirty="0">
              <a:latin typeface="Microsoft YaHei UI Light" charset="0"/>
              <a:ea typeface="Microsoft YaHei UI Light" charset="0"/>
              <a:cs typeface="Microsoft YaHei UI Light" charset="0"/>
            </a:endParaRPr>
          </a:p>
        </p:txBody>
      </p:sp>
      <p:sp>
        <p:nvSpPr>
          <p:cNvPr id="13" name="Rectangle 12"/>
          <p:cNvSpPr/>
          <p:nvPr/>
        </p:nvSpPr>
        <p:spPr>
          <a:xfrm>
            <a:off x="5257197" y="3263148"/>
            <a:ext cx="3300662" cy="762271"/>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Microsoft YaHei UI Light" charset="0"/>
              <a:ea typeface="Microsoft YaHei UI Light" charset="0"/>
              <a:cs typeface="Microsoft YaHei UI Light" charset="0"/>
            </a:endParaRPr>
          </a:p>
        </p:txBody>
      </p:sp>
      <p:sp>
        <p:nvSpPr>
          <p:cNvPr id="14" name="Rectangle 13"/>
          <p:cNvSpPr/>
          <p:nvPr/>
        </p:nvSpPr>
        <p:spPr>
          <a:xfrm>
            <a:off x="6352617" y="1693157"/>
            <a:ext cx="2205242" cy="1434753"/>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icrosoft YaHei UI Light" charset="0"/>
              <a:ea typeface="Microsoft YaHei UI Light" charset="0"/>
              <a:cs typeface="Microsoft YaHei UI Light" charset="0"/>
            </a:endParaRPr>
          </a:p>
        </p:txBody>
      </p:sp>
      <p:sp>
        <p:nvSpPr>
          <p:cNvPr id="15" name="TextBox 14"/>
          <p:cNvSpPr txBox="1"/>
          <p:nvPr/>
        </p:nvSpPr>
        <p:spPr>
          <a:xfrm>
            <a:off x="6407341" y="1748082"/>
            <a:ext cx="696409" cy="323165"/>
          </a:xfrm>
          <a:prstGeom prst="rect">
            <a:avLst/>
          </a:prstGeom>
          <a:noFill/>
        </p:spPr>
        <p:txBody>
          <a:bodyPr wrap="none" rtlCol="0">
            <a:spAutoFit/>
          </a:bodyPr>
          <a:lstStyle/>
          <a:p>
            <a:r>
              <a:rPr lang="en-US" altLang="zh-CN" sz="1500" dirty="0">
                <a:latin typeface="Microsoft YaHei UI Light" charset="0"/>
                <a:ea typeface="Microsoft YaHei UI Light" charset="0"/>
                <a:cs typeface="Microsoft YaHei UI Light" charset="0"/>
              </a:rPr>
              <a:t>Iris TA</a:t>
            </a:r>
            <a:endParaRPr lang="zh-CN" altLang="en-US" sz="1500" dirty="0">
              <a:latin typeface="Microsoft YaHei UI Light" charset="0"/>
              <a:ea typeface="Microsoft YaHei UI Light" charset="0"/>
              <a:cs typeface="Microsoft YaHei UI Light" charset="0"/>
            </a:endParaRPr>
          </a:p>
        </p:txBody>
      </p:sp>
      <p:sp>
        <p:nvSpPr>
          <p:cNvPr id="17" name="Rectangle 16"/>
          <p:cNvSpPr/>
          <p:nvPr/>
        </p:nvSpPr>
        <p:spPr>
          <a:xfrm>
            <a:off x="597711" y="2668463"/>
            <a:ext cx="1598441" cy="530063"/>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Microsoft YaHei UI Light" charset="0"/>
                <a:ea typeface="Microsoft YaHei UI Light" charset="0"/>
                <a:cs typeface="Microsoft YaHei UI Light" charset="0"/>
              </a:rPr>
              <a:t>Android</a:t>
            </a:r>
            <a:endParaRPr lang="en-US" sz="2400" dirty="0">
              <a:solidFill>
                <a:schemeClr val="tx1"/>
              </a:solidFill>
              <a:latin typeface="Microsoft YaHei UI Light" charset="0"/>
              <a:ea typeface="Microsoft YaHei UI Light" charset="0"/>
              <a:cs typeface="Microsoft YaHei UI Light" charset="0"/>
            </a:endParaRPr>
          </a:p>
        </p:txBody>
      </p:sp>
      <p:sp>
        <p:nvSpPr>
          <p:cNvPr id="20" name="Rectangle 19"/>
          <p:cNvSpPr/>
          <p:nvPr/>
        </p:nvSpPr>
        <p:spPr>
          <a:xfrm>
            <a:off x="6436947" y="2131921"/>
            <a:ext cx="940498" cy="465925"/>
          </a:xfrm>
          <a:prstGeom prst="rect">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solidFill>
                <a:latin typeface="Microsoft YaHei UI Light" charset="0"/>
                <a:ea typeface="Microsoft YaHei UI Light" charset="0"/>
                <a:cs typeface="Microsoft YaHei UI Light" charset="0"/>
              </a:rPr>
              <a:t>Iris</a:t>
            </a:r>
            <a:r>
              <a:rPr lang="zh-CN" altLang="en-US" sz="1200" dirty="0">
                <a:solidFill>
                  <a:schemeClr val="tx1"/>
                </a:solidFill>
                <a:latin typeface="Microsoft YaHei UI Light" charset="0"/>
                <a:ea typeface="Microsoft YaHei UI Light" charset="0"/>
                <a:cs typeface="Microsoft YaHei UI Light" charset="0"/>
              </a:rPr>
              <a:t> </a:t>
            </a:r>
            <a:r>
              <a:rPr lang="en-US" altLang="zh-CN" sz="1200" dirty="0" err="1">
                <a:solidFill>
                  <a:schemeClr val="tx1"/>
                </a:solidFill>
                <a:latin typeface="Microsoft YaHei UI Light" charset="0"/>
                <a:ea typeface="Microsoft YaHei UI Light" charset="0"/>
                <a:cs typeface="Microsoft YaHei UI Light" charset="0"/>
              </a:rPr>
              <a:t>Algo</a:t>
            </a:r>
            <a:endParaRPr lang="en-US" sz="1200" dirty="0">
              <a:solidFill>
                <a:schemeClr val="tx1"/>
              </a:solidFill>
              <a:latin typeface="Microsoft YaHei UI Light" charset="0"/>
              <a:ea typeface="Microsoft YaHei UI Light" charset="0"/>
              <a:cs typeface="Microsoft YaHei UI Light" charset="0"/>
            </a:endParaRPr>
          </a:p>
        </p:txBody>
      </p:sp>
      <p:sp>
        <p:nvSpPr>
          <p:cNvPr id="21" name="Rectangle 20"/>
          <p:cNvSpPr/>
          <p:nvPr/>
        </p:nvSpPr>
        <p:spPr>
          <a:xfrm>
            <a:off x="7488230" y="2118020"/>
            <a:ext cx="958844" cy="479826"/>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chemeClr val="tx1"/>
                </a:solidFill>
                <a:latin typeface="Microsoft YaHei UI Light" charset="0"/>
                <a:ea typeface="Microsoft YaHei UI Light" charset="0"/>
                <a:cs typeface="Microsoft YaHei UI Light" charset="0"/>
              </a:rPr>
              <a:t>Storage</a:t>
            </a:r>
            <a:endParaRPr lang="en-US" sz="1350" dirty="0">
              <a:solidFill>
                <a:schemeClr val="tx1"/>
              </a:solidFill>
              <a:latin typeface="Microsoft YaHei UI Light" charset="0"/>
              <a:ea typeface="Microsoft YaHei UI Light" charset="0"/>
              <a:cs typeface="Microsoft YaHei UI Light" charset="0"/>
            </a:endParaRPr>
          </a:p>
        </p:txBody>
      </p:sp>
      <p:sp>
        <p:nvSpPr>
          <p:cNvPr id="16" name="Rectangle 15"/>
          <p:cNvSpPr/>
          <p:nvPr/>
        </p:nvSpPr>
        <p:spPr>
          <a:xfrm>
            <a:off x="6464083" y="3413354"/>
            <a:ext cx="1977078" cy="482631"/>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solidFill>
                <a:latin typeface="Microsoft YaHei UI Light" charset="0"/>
                <a:ea typeface="Microsoft YaHei UI Light" charset="0"/>
                <a:cs typeface="Microsoft YaHei UI Light" charset="0"/>
              </a:rPr>
              <a:t>Iris</a:t>
            </a:r>
            <a:r>
              <a:rPr lang="zh-CN" altLang="en-US" sz="1200" dirty="0">
                <a:solidFill>
                  <a:schemeClr val="tx1"/>
                </a:solidFill>
                <a:latin typeface="Microsoft YaHei UI Light" charset="0"/>
                <a:ea typeface="Microsoft YaHei UI Light" charset="0"/>
                <a:cs typeface="Microsoft YaHei UI Light" charset="0"/>
              </a:rPr>
              <a:t> </a:t>
            </a:r>
            <a:r>
              <a:rPr lang="en-US" altLang="zh-CN" sz="1200" dirty="0">
                <a:solidFill>
                  <a:schemeClr val="tx1"/>
                </a:solidFill>
                <a:latin typeface="Microsoft YaHei UI Light" charset="0"/>
                <a:ea typeface="Microsoft YaHei UI Light" charset="0"/>
                <a:cs typeface="Microsoft YaHei UI Light" charset="0"/>
              </a:rPr>
              <a:t>I</a:t>
            </a:r>
            <a:r>
              <a:rPr lang="en-US" altLang="zh-CN" sz="1200" baseline="30000" dirty="0">
                <a:solidFill>
                  <a:schemeClr val="tx1"/>
                </a:solidFill>
                <a:latin typeface="Microsoft YaHei UI Light" charset="0"/>
                <a:ea typeface="Microsoft YaHei UI Light" charset="0"/>
                <a:cs typeface="Microsoft YaHei UI Light" charset="0"/>
              </a:rPr>
              <a:t>2</a:t>
            </a:r>
            <a:r>
              <a:rPr lang="en-US" altLang="zh-CN" sz="1200" dirty="0">
                <a:solidFill>
                  <a:schemeClr val="tx1"/>
                </a:solidFill>
                <a:latin typeface="Microsoft YaHei UI Light" charset="0"/>
                <a:ea typeface="Microsoft YaHei UI Light" charset="0"/>
                <a:cs typeface="Microsoft YaHei UI Light" charset="0"/>
              </a:rPr>
              <a:t>C</a:t>
            </a:r>
            <a:r>
              <a:rPr lang="zh-CN" altLang="en-US" sz="1200" dirty="0">
                <a:solidFill>
                  <a:schemeClr val="tx1"/>
                </a:solidFill>
                <a:latin typeface="Microsoft YaHei UI Light" charset="0"/>
                <a:ea typeface="Microsoft YaHei UI Light" charset="0"/>
                <a:cs typeface="Microsoft YaHei UI Light" charset="0"/>
              </a:rPr>
              <a:t> </a:t>
            </a:r>
            <a:r>
              <a:rPr lang="en-US" altLang="zh-CN" sz="1200" dirty="0">
                <a:solidFill>
                  <a:schemeClr val="tx1"/>
                </a:solidFill>
                <a:latin typeface="Microsoft YaHei UI Light" charset="0"/>
                <a:ea typeface="Microsoft YaHei UI Light" charset="0"/>
                <a:cs typeface="Microsoft YaHei UI Light" charset="0"/>
              </a:rPr>
              <a:t>Driver</a:t>
            </a:r>
            <a:endParaRPr lang="en-US" sz="1200" dirty="0">
              <a:solidFill>
                <a:schemeClr val="tx1"/>
              </a:solidFill>
              <a:latin typeface="Microsoft YaHei UI Light" charset="0"/>
              <a:ea typeface="Microsoft YaHei UI Light" charset="0"/>
              <a:cs typeface="Microsoft YaHei UI Light" charset="0"/>
            </a:endParaRPr>
          </a:p>
        </p:txBody>
      </p:sp>
      <p:sp>
        <p:nvSpPr>
          <p:cNvPr id="18" name="Rectangle 17"/>
          <p:cNvSpPr/>
          <p:nvPr/>
        </p:nvSpPr>
        <p:spPr>
          <a:xfrm>
            <a:off x="6456604" y="2675850"/>
            <a:ext cx="1984557" cy="360761"/>
          </a:xfrm>
          <a:prstGeom prst="rect">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chemeClr val="tx1"/>
                </a:solidFill>
                <a:latin typeface="Microsoft YaHei UI Light" charset="0"/>
                <a:ea typeface="Microsoft YaHei UI Light" charset="0"/>
                <a:cs typeface="Microsoft YaHei UI Light" charset="0"/>
              </a:rPr>
              <a:t>Iris</a:t>
            </a:r>
            <a:r>
              <a:rPr lang="zh-CN" altLang="en-US" sz="1350" dirty="0">
                <a:solidFill>
                  <a:schemeClr val="tx1"/>
                </a:solidFill>
                <a:latin typeface="Microsoft YaHei UI Light" charset="0"/>
                <a:ea typeface="Microsoft YaHei UI Light" charset="0"/>
                <a:cs typeface="Microsoft YaHei UI Light" charset="0"/>
              </a:rPr>
              <a:t> </a:t>
            </a:r>
            <a:r>
              <a:rPr lang="en-US" altLang="zh-CN" sz="1350" dirty="0">
                <a:solidFill>
                  <a:schemeClr val="tx1"/>
                </a:solidFill>
                <a:latin typeface="Microsoft YaHei UI Light" charset="0"/>
                <a:ea typeface="Microsoft YaHei UI Light" charset="0"/>
                <a:cs typeface="Microsoft YaHei UI Light" charset="0"/>
              </a:rPr>
              <a:t>Dev</a:t>
            </a:r>
            <a:r>
              <a:rPr lang="zh-CN" altLang="en-US" sz="1350" dirty="0">
                <a:solidFill>
                  <a:schemeClr val="tx1"/>
                </a:solidFill>
                <a:latin typeface="Microsoft YaHei UI Light" charset="0"/>
                <a:ea typeface="Microsoft YaHei UI Light" charset="0"/>
                <a:cs typeface="Microsoft YaHei UI Light" charset="0"/>
              </a:rPr>
              <a:t> </a:t>
            </a:r>
            <a:r>
              <a:rPr lang="en-US" altLang="zh-CN" sz="1350" dirty="0">
                <a:solidFill>
                  <a:schemeClr val="tx1"/>
                </a:solidFill>
                <a:latin typeface="Microsoft YaHei UI Light" charset="0"/>
                <a:ea typeface="Microsoft YaHei UI Light" charset="0"/>
                <a:cs typeface="Microsoft YaHei UI Light" charset="0"/>
              </a:rPr>
              <a:t>Controller</a:t>
            </a:r>
            <a:endParaRPr lang="en-US" sz="1350" dirty="0">
              <a:solidFill>
                <a:schemeClr val="tx1"/>
              </a:solidFill>
              <a:latin typeface="Microsoft YaHei UI Light" charset="0"/>
              <a:ea typeface="Microsoft YaHei UI Light" charset="0"/>
              <a:cs typeface="Microsoft YaHei UI Light" charset="0"/>
            </a:endParaRPr>
          </a:p>
        </p:txBody>
      </p:sp>
      <p:sp>
        <p:nvSpPr>
          <p:cNvPr id="22" name="TextBox 21"/>
          <p:cNvSpPr txBox="1"/>
          <p:nvPr/>
        </p:nvSpPr>
        <p:spPr>
          <a:xfrm>
            <a:off x="5277836" y="3365071"/>
            <a:ext cx="1129506" cy="323165"/>
          </a:xfrm>
          <a:prstGeom prst="rect">
            <a:avLst/>
          </a:prstGeom>
          <a:noFill/>
        </p:spPr>
        <p:txBody>
          <a:bodyPr wrap="square" rtlCol="0">
            <a:spAutoFit/>
          </a:bodyPr>
          <a:lstStyle/>
          <a:p>
            <a:r>
              <a:rPr lang="en-US" altLang="zh-CN" sz="1500" dirty="0">
                <a:latin typeface="Microsoft YaHei UI Light" charset="0"/>
                <a:ea typeface="Microsoft YaHei UI Light" charset="0"/>
                <a:cs typeface="Microsoft YaHei UI Light" charset="0"/>
              </a:rPr>
              <a:t>Trusted</a:t>
            </a:r>
            <a:r>
              <a:rPr lang="zh-CN" altLang="en-US" sz="1500" dirty="0">
                <a:latin typeface="Microsoft YaHei UI Light" charset="0"/>
                <a:ea typeface="Microsoft YaHei UI Light" charset="0"/>
                <a:cs typeface="Microsoft YaHei UI Light" charset="0"/>
              </a:rPr>
              <a:t> </a:t>
            </a:r>
            <a:r>
              <a:rPr lang="en-US" altLang="zh-CN" sz="1500" dirty="0">
                <a:latin typeface="Microsoft YaHei UI Light" charset="0"/>
                <a:ea typeface="Microsoft YaHei UI Light" charset="0"/>
                <a:cs typeface="Microsoft YaHei UI Light" charset="0"/>
              </a:rPr>
              <a:t>OS</a:t>
            </a:r>
            <a:endParaRPr lang="zh-CN" altLang="en-US" sz="1500" dirty="0">
              <a:latin typeface="Microsoft YaHei UI Light" charset="0"/>
              <a:ea typeface="Microsoft YaHei UI Light" charset="0"/>
              <a:cs typeface="Microsoft YaHei UI Light" charset="0"/>
            </a:endParaRPr>
          </a:p>
        </p:txBody>
      </p:sp>
      <p:sp>
        <p:nvSpPr>
          <p:cNvPr id="25" name="Rectangle 24"/>
          <p:cNvSpPr/>
          <p:nvPr/>
        </p:nvSpPr>
        <p:spPr>
          <a:xfrm>
            <a:off x="1070201" y="1964752"/>
            <a:ext cx="666052" cy="620710"/>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chemeClr val="tx1"/>
                </a:solidFill>
                <a:latin typeface="Microsoft YaHei UI Light" charset="0"/>
                <a:ea typeface="Microsoft YaHei UI Light" charset="0"/>
                <a:cs typeface="Microsoft YaHei UI Light" charset="0"/>
              </a:rPr>
              <a:t>APP</a:t>
            </a:r>
            <a:endParaRPr lang="en-US" sz="1350" dirty="0">
              <a:solidFill>
                <a:schemeClr val="tx1"/>
              </a:solidFill>
              <a:latin typeface="Microsoft YaHei UI Light" charset="0"/>
              <a:ea typeface="Microsoft YaHei UI Light" charset="0"/>
              <a:cs typeface="Microsoft YaHei UI Light" charset="0"/>
            </a:endParaRPr>
          </a:p>
        </p:txBody>
      </p:sp>
      <p:sp>
        <p:nvSpPr>
          <p:cNvPr id="24" name="Rectangle 23"/>
          <p:cNvSpPr/>
          <p:nvPr/>
        </p:nvSpPr>
        <p:spPr>
          <a:xfrm>
            <a:off x="1005594" y="1878041"/>
            <a:ext cx="666052" cy="620710"/>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chemeClr val="tx1"/>
                </a:solidFill>
                <a:latin typeface="Microsoft YaHei UI Light" charset="0"/>
                <a:ea typeface="Microsoft YaHei UI Light" charset="0"/>
                <a:cs typeface="Microsoft YaHei UI Light" charset="0"/>
              </a:rPr>
              <a:t>APP</a:t>
            </a:r>
            <a:endParaRPr lang="en-US" sz="1350" dirty="0">
              <a:solidFill>
                <a:schemeClr val="tx1"/>
              </a:solidFill>
              <a:latin typeface="Microsoft YaHei UI Light" charset="0"/>
              <a:ea typeface="Microsoft YaHei UI Light" charset="0"/>
              <a:cs typeface="Microsoft YaHei UI Light" charset="0"/>
            </a:endParaRPr>
          </a:p>
        </p:txBody>
      </p:sp>
      <p:sp>
        <p:nvSpPr>
          <p:cNvPr id="26" name="Rectangle 25"/>
          <p:cNvSpPr/>
          <p:nvPr/>
        </p:nvSpPr>
        <p:spPr>
          <a:xfrm>
            <a:off x="923263" y="1801972"/>
            <a:ext cx="666052" cy="620710"/>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chemeClr val="tx1"/>
                </a:solidFill>
                <a:latin typeface="Microsoft YaHei UI Light" charset="0"/>
                <a:ea typeface="Microsoft YaHei UI Light" charset="0"/>
                <a:cs typeface="Microsoft YaHei UI Light" charset="0"/>
              </a:rPr>
              <a:t>APP</a:t>
            </a:r>
            <a:endParaRPr lang="en-US" sz="1350" dirty="0">
              <a:solidFill>
                <a:schemeClr val="tx1"/>
              </a:solidFill>
              <a:latin typeface="Microsoft YaHei UI Light" charset="0"/>
              <a:ea typeface="Microsoft YaHei UI Light" charset="0"/>
              <a:cs typeface="Microsoft YaHei UI Light" charset="0"/>
            </a:endParaRPr>
          </a:p>
        </p:txBody>
      </p:sp>
      <p:sp>
        <p:nvSpPr>
          <p:cNvPr id="27" name="Rectangle 26"/>
          <p:cNvSpPr/>
          <p:nvPr/>
        </p:nvSpPr>
        <p:spPr>
          <a:xfrm>
            <a:off x="2306936" y="2668462"/>
            <a:ext cx="1744673" cy="1356956"/>
          </a:xfrm>
          <a:prstGeom prst="rect">
            <a:avLst/>
          </a:prstGeom>
          <a:solidFill>
            <a:schemeClr val="bg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latin typeface="Microsoft YaHei UI Light" charset="0"/>
              <a:ea typeface="Microsoft YaHei UI Light" charset="0"/>
              <a:cs typeface="Microsoft YaHei UI Light" charset="0"/>
            </a:endParaRPr>
          </a:p>
        </p:txBody>
      </p:sp>
      <p:cxnSp>
        <p:nvCxnSpPr>
          <p:cNvPr id="31" name="Straight Arrow Connector 30"/>
          <p:cNvCxnSpPr/>
          <p:nvPr/>
        </p:nvCxnSpPr>
        <p:spPr>
          <a:xfrm flipV="1">
            <a:off x="2922798" y="3938601"/>
            <a:ext cx="12910" cy="879838"/>
          </a:xfrm>
          <a:prstGeom prst="straightConnector1">
            <a:avLst/>
          </a:prstGeom>
          <a:ln w="57150">
            <a:solidFill>
              <a:schemeClr val="tx1">
                <a:lumMod val="75000"/>
                <a:lumOff val="2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2400694" y="2746467"/>
            <a:ext cx="1146468" cy="323165"/>
          </a:xfrm>
          <a:prstGeom prst="rect">
            <a:avLst/>
          </a:prstGeom>
          <a:noFill/>
        </p:spPr>
        <p:txBody>
          <a:bodyPr wrap="none" rtlCol="0">
            <a:spAutoFit/>
          </a:bodyPr>
          <a:lstStyle/>
          <a:p>
            <a:r>
              <a:rPr lang="en-US" altLang="zh-CN" sz="1500" dirty="0">
                <a:latin typeface="Microsoft YaHei UI Light" charset="0"/>
                <a:ea typeface="Microsoft YaHei UI Light" charset="0"/>
                <a:cs typeface="Microsoft YaHei UI Light" charset="0"/>
              </a:rPr>
              <a:t>Iris</a:t>
            </a:r>
            <a:r>
              <a:rPr lang="zh-CN" altLang="en-US" sz="1500" dirty="0">
                <a:latin typeface="Microsoft YaHei UI Light" charset="0"/>
                <a:ea typeface="Microsoft YaHei UI Light" charset="0"/>
                <a:cs typeface="Microsoft YaHei UI Light" charset="0"/>
              </a:rPr>
              <a:t> </a:t>
            </a:r>
            <a:r>
              <a:rPr lang="en-US" altLang="zh-CN" sz="1500" dirty="0" err="1">
                <a:latin typeface="Microsoft YaHei UI Light" charset="0"/>
                <a:ea typeface="Microsoft YaHei UI Light" charset="0"/>
                <a:cs typeface="Microsoft YaHei UI Light" charset="0"/>
              </a:rPr>
              <a:t>AppVM</a:t>
            </a:r>
            <a:endParaRPr lang="zh-CN" altLang="en-US" sz="1500" dirty="0">
              <a:latin typeface="Microsoft YaHei UI Light" charset="0"/>
              <a:ea typeface="Microsoft YaHei UI Light" charset="0"/>
              <a:cs typeface="Microsoft YaHei UI Light" charset="0"/>
            </a:endParaRPr>
          </a:p>
        </p:txBody>
      </p:sp>
      <p:sp>
        <p:nvSpPr>
          <p:cNvPr id="12" name="Rectangle 11"/>
          <p:cNvSpPr/>
          <p:nvPr/>
        </p:nvSpPr>
        <p:spPr>
          <a:xfrm>
            <a:off x="2480035" y="3275392"/>
            <a:ext cx="1420147" cy="620593"/>
          </a:xfrm>
          <a:prstGeom prst="rec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chemeClr val="tx1"/>
                </a:solidFill>
                <a:latin typeface="Microsoft YaHei UI Light" charset="0"/>
                <a:ea typeface="Microsoft YaHei UI Light" charset="0"/>
                <a:cs typeface="Microsoft YaHei UI Light" charset="0"/>
              </a:rPr>
              <a:t>Iris</a:t>
            </a:r>
            <a:r>
              <a:rPr lang="zh-CN" altLang="en-US" sz="1350" dirty="0">
                <a:solidFill>
                  <a:schemeClr val="tx1"/>
                </a:solidFill>
                <a:latin typeface="Microsoft YaHei UI Light" charset="0"/>
                <a:ea typeface="Microsoft YaHei UI Light" charset="0"/>
                <a:cs typeface="Microsoft YaHei UI Light" charset="0"/>
              </a:rPr>
              <a:t> </a:t>
            </a:r>
            <a:r>
              <a:rPr lang="en-US" altLang="zh-CN" sz="1350" dirty="0">
                <a:solidFill>
                  <a:schemeClr val="tx1"/>
                </a:solidFill>
                <a:latin typeface="Microsoft YaHei UI Light" charset="0"/>
                <a:ea typeface="Microsoft YaHei UI Light" charset="0"/>
                <a:cs typeface="Microsoft YaHei UI Light" charset="0"/>
              </a:rPr>
              <a:t>MIPI</a:t>
            </a:r>
            <a:r>
              <a:rPr lang="zh-CN" altLang="en-US" sz="1350" dirty="0">
                <a:solidFill>
                  <a:schemeClr val="tx1"/>
                </a:solidFill>
                <a:latin typeface="Microsoft YaHei UI Light" charset="0"/>
                <a:ea typeface="Microsoft YaHei UI Light" charset="0"/>
                <a:cs typeface="Microsoft YaHei UI Light" charset="0"/>
              </a:rPr>
              <a:t> </a:t>
            </a:r>
            <a:r>
              <a:rPr lang="en-US" altLang="zh-CN" sz="1350" dirty="0">
                <a:solidFill>
                  <a:schemeClr val="tx1"/>
                </a:solidFill>
                <a:latin typeface="Microsoft YaHei UI Light" charset="0"/>
                <a:ea typeface="Microsoft YaHei UI Light" charset="0"/>
                <a:cs typeface="Microsoft YaHei UI Light" charset="0"/>
              </a:rPr>
              <a:t>Driver</a:t>
            </a:r>
            <a:endParaRPr lang="en-US" sz="1350" dirty="0">
              <a:solidFill>
                <a:schemeClr val="tx1"/>
              </a:solidFill>
              <a:latin typeface="Microsoft YaHei UI Light" charset="0"/>
              <a:ea typeface="Microsoft YaHei UI Light" charset="0"/>
              <a:cs typeface="Microsoft YaHei UI Light" charset="0"/>
            </a:endParaRPr>
          </a:p>
        </p:txBody>
      </p:sp>
      <p:sp>
        <p:nvSpPr>
          <p:cNvPr id="34" name="TextBox 33"/>
          <p:cNvSpPr txBox="1"/>
          <p:nvPr/>
        </p:nvSpPr>
        <p:spPr>
          <a:xfrm>
            <a:off x="640615" y="1375398"/>
            <a:ext cx="885884" cy="323165"/>
          </a:xfrm>
          <a:prstGeom prst="rect">
            <a:avLst/>
          </a:prstGeom>
          <a:noFill/>
        </p:spPr>
        <p:txBody>
          <a:bodyPr wrap="none" rtlCol="0">
            <a:spAutoFit/>
          </a:bodyPr>
          <a:lstStyle/>
          <a:p>
            <a:r>
              <a:rPr lang="en-US" altLang="zh-CN" sz="1500" dirty="0">
                <a:latin typeface="Microsoft YaHei UI Light" charset="0"/>
                <a:ea typeface="Microsoft YaHei UI Light" charset="0"/>
                <a:cs typeface="Microsoft YaHei UI Light" charset="0"/>
              </a:rPr>
              <a:t>Android</a:t>
            </a:r>
            <a:endParaRPr lang="zh-CN" altLang="en-US" sz="1500" dirty="0">
              <a:latin typeface="Microsoft YaHei UI Light" charset="0"/>
              <a:ea typeface="Microsoft YaHei UI Light" charset="0"/>
              <a:cs typeface="Microsoft YaHei UI Light" charset="0"/>
            </a:endParaRPr>
          </a:p>
        </p:txBody>
      </p:sp>
      <p:cxnSp>
        <p:nvCxnSpPr>
          <p:cNvPr id="42" name="Straight Arrow Connector 41"/>
          <p:cNvCxnSpPr/>
          <p:nvPr/>
        </p:nvCxnSpPr>
        <p:spPr>
          <a:xfrm flipV="1">
            <a:off x="3143517" y="3938601"/>
            <a:ext cx="12910" cy="879838"/>
          </a:xfrm>
          <a:prstGeom prst="straightConnector1">
            <a:avLst/>
          </a:prstGeom>
          <a:ln w="57150">
            <a:solidFill>
              <a:schemeClr val="tx1">
                <a:lumMod val="75000"/>
                <a:lumOff val="2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3340588" y="3938601"/>
            <a:ext cx="12910" cy="879838"/>
          </a:xfrm>
          <a:prstGeom prst="straightConnector1">
            <a:avLst/>
          </a:prstGeom>
          <a:ln w="57150">
            <a:solidFill>
              <a:schemeClr val="tx1">
                <a:lumMod val="75000"/>
                <a:lumOff val="2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4170836" y="3263147"/>
            <a:ext cx="882472" cy="754929"/>
          </a:xfrm>
          <a:prstGeom prst="rect">
            <a:avLst/>
          </a:prstGeom>
          <a:solidFill>
            <a:schemeClr val="bg1">
              <a:lumMod val="95000"/>
            </a:schemeClr>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chemeClr val="tx1"/>
                </a:solidFill>
                <a:latin typeface="Microsoft YaHei UI Light" charset="0"/>
                <a:ea typeface="Microsoft YaHei UI Light" charset="0"/>
                <a:cs typeface="Microsoft YaHei UI Light" charset="0"/>
              </a:rPr>
              <a:t>Secure</a:t>
            </a:r>
            <a:r>
              <a:rPr lang="zh-CN" altLang="en-US" sz="1350" dirty="0">
                <a:solidFill>
                  <a:schemeClr val="tx1"/>
                </a:solidFill>
                <a:latin typeface="Microsoft YaHei UI Light" charset="0"/>
                <a:ea typeface="Microsoft YaHei UI Light" charset="0"/>
                <a:cs typeface="Microsoft YaHei UI Light" charset="0"/>
              </a:rPr>
              <a:t> </a:t>
            </a:r>
            <a:r>
              <a:rPr lang="en-US" altLang="zh-CN" sz="1350" dirty="0">
                <a:solidFill>
                  <a:schemeClr val="tx1"/>
                </a:solidFill>
                <a:latin typeface="Microsoft YaHei UI Light" charset="0"/>
                <a:ea typeface="Microsoft YaHei UI Light" charset="0"/>
                <a:cs typeface="Microsoft YaHei UI Light" charset="0"/>
              </a:rPr>
              <a:t>Memory</a:t>
            </a:r>
            <a:endParaRPr lang="en-US" sz="1350" dirty="0">
              <a:solidFill>
                <a:schemeClr val="tx1"/>
              </a:solidFill>
              <a:latin typeface="Microsoft YaHei UI Light" charset="0"/>
              <a:ea typeface="Microsoft YaHei UI Light" charset="0"/>
              <a:cs typeface="Microsoft YaHei UI Light" charset="0"/>
            </a:endParaRPr>
          </a:p>
        </p:txBody>
      </p:sp>
      <p:cxnSp>
        <p:nvCxnSpPr>
          <p:cNvPr id="30" name="Straight Arrow Connector 29"/>
          <p:cNvCxnSpPr/>
          <p:nvPr/>
        </p:nvCxnSpPr>
        <p:spPr>
          <a:xfrm>
            <a:off x="3902940" y="3489027"/>
            <a:ext cx="246486" cy="0"/>
          </a:xfrm>
          <a:prstGeom prst="straightConnector1">
            <a:avLst/>
          </a:prstGeom>
          <a:ln w="412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3902940" y="3626976"/>
            <a:ext cx="246486" cy="0"/>
          </a:xfrm>
          <a:prstGeom prst="straightConnector1">
            <a:avLst/>
          </a:prstGeom>
          <a:ln w="412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3902940" y="3764925"/>
            <a:ext cx="246486" cy="0"/>
          </a:xfrm>
          <a:prstGeom prst="straightConnector1">
            <a:avLst/>
          </a:prstGeom>
          <a:ln w="412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5031349" y="3532336"/>
            <a:ext cx="246486" cy="0"/>
          </a:xfrm>
          <a:prstGeom prst="straightConnector1">
            <a:avLst/>
          </a:prstGeom>
          <a:ln w="412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5031349" y="3670285"/>
            <a:ext cx="246486" cy="0"/>
          </a:xfrm>
          <a:prstGeom prst="straightConnector1">
            <a:avLst/>
          </a:prstGeom>
          <a:ln w="412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5031349" y="3808234"/>
            <a:ext cx="246486" cy="0"/>
          </a:xfrm>
          <a:prstGeom prst="straightConnector1">
            <a:avLst/>
          </a:prstGeom>
          <a:ln w="412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9" name="Picture 2" descr="http://progressivereform.org/imgs/JPEG/IrisEye.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8232599" y="1333766"/>
            <a:ext cx="650520" cy="650521"/>
          </a:xfrm>
          <a:prstGeom prst="rect">
            <a:avLst/>
          </a:prstGeom>
          <a:noFill/>
          <a:extLst>
            <a:ext uri="{909E8E84-426E-40DD-AFC4-6F175D3DCCD1}">
              <a14:hiddenFill xmlns:a14="http://schemas.microsoft.com/office/drawing/2010/main">
                <a:solidFill>
                  <a:srgbClr val="FFFFFF"/>
                </a:solidFill>
              </a14:hiddenFill>
            </a:ext>
          </a:extLst>
        </p:spPr>
      </p:pic>
      <p:sp>
        <p:nvSpPr>
          <p:cNvPr id="41" name="标题 1"/>
          <p:cNvSpPr>
            <a:spLocks noGrp="1"/>
          </p:cNvSpPr>
          <p:nvPr>
            <p:ph type="title"/>
          </p:nvPr>
        </p:nvSpPr>
        <p:spPr>
          <a:xfrm>
            <a:off x="386281" y="356002"/>
            <a:ext cx="7886700" cy="645128"/>
          </a:xfrm>
        </p:spPr>
        <p:txBody>
          <a:bodyPr/>
          <a:lstStyle/>
          <a:p>
            <a:r>
              <a:rPr lang="en-US" altLang="zh-CN" dirty="0"/>
              <a:t>TEE-based</a:t>
            </a:r>
            <a:r>
              <a:rPr lang="zh-CN" altLang="en-US" dirty="0"/>
              <a:t> </a:t>
            </a:r>
            <a:r>
              <a:rPr lang="en-US" altLang="zh-CN" dirty="0"/>
              <a:t>Iris</a:t>
            </a:r>
            <a:r>
              <a:rPr lang="zh-CN" altLang="en-US" dirty="0"/>
              <a:t> </a:t>
            </a:r>
            <a:r>
              <a:rPr lang="en-US" altLang="zh-CN" dirty="0"/>
              <a:t>Protection</a:t>
            </a:r>
            <a:r>
              <a:rPr lang="zh-CN" altLang="en-US" dirty="0"/>
              <a:t> </a:t>
            </a:r>
            <a:r>
              <a:rPr lang="en-US" altLang="zh-CN" dirty="0"/>
              <a:t>Solution</a:t>
            </a:r>
            <a:endParaRPr lang="zh-CN" altLang="en-US" dirty="0"/>
          </a:p>
        </p:txBody>
      </p:sp>
    </p:spTree>
    <p:extLst>
      <p:ext uri="{BB962C8B-B14F-4D97-AF65-F5344CB8AC3E}">
        <p14:creationId xmlns:p14="http://schemas.microsoft.com/office/powerpoint/2010/main" val="31416674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TEE</a:t>
            </a:r>
            <a:r>
              <a:rPr lang="zh-CN" altLang="en-US" dirty="0"/>
              <a:t> </a:t>
            </a:r>
            <a:r>
              <a:rPr lang="en-US" altLang="zh-CN" dirty="0"/>
              <a:t>Basic</a:t>
            </a:r>
            <a:r>
              <a:rPr lang="zh-CN" altLang="en-US" dirty="0"/>
              <a:t> </a:t>
            </a:r>
            <a:r>
              <a:rPr lang="en-US" altLang="zh-CN" dirty="0"/>
              <a:t>Usage</a:t>
            </a:r>
            <a:endParaRPr lang="en-US" dirty="0"/>
          </a:p>
        </p:txBody>
      </p:sp>
      <p:pic>
        <p:nvPicPr>
          <p:cNvPr id="1026" name="Picture 2" descr="\\Mac\Home\Desktop\Screen Shot 2016-01-26 at 12.59.38 A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024" y="1083611"/>
            <a:ext cx="6783257" cy="4335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6227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Secure Boot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0815" y="1405293"/>
            <a:ext cx="3958224" cy="3383468"/>
          </a:xfrm>
          <a:prstGeom prst="rect">
            <a:avLst/>
          </a:prstGeom>
        </p:spPr>
      </p:pic>
    </p:spTree>
    <p:extLst>
      <p:ext uri="{BB962C8B-B14F-4D97-AF65-F5344CB8AC3E}">
        <p14:creationId xmlns:p14="http://schemas.microsoft.com/office/powerpoint/2010/main" val="1273053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48E08F0-3910-484A-A12F-1514973B4CE3}"/>
              </a:ext>
            </a:extLst>
          </p:cNvPr>
          <p:cNvSpPr>
            <a:spLocks noGrp="1"/>
          </p:cNvSpPr>
          <p:nvPr>
            <p:ph type="title"/>
          </p:nvPr>
        </p:nvSpPr>
        <p:spPr/>
        <p:txBody>
          <a:bodyPr>
            <a:normAutofit/>
          </a:bodyPr>
          <a:lstStyle/>
          <a:p>
            <a:r>
              <a:rPr kumimoji="1" lang="en-US" altLang="zh-CN" dirty="0"/>
              <a:t>SANCTUM</a:t>
            </a:r>
            <a:r>
              <a:rPr kumimoji="1" lang="zh-CN" altLang="en-US" dirty="0"/>
              <a:t> </a:t>
            </a:r>
            <a:r>
              <a:rPr kumimoji="1" lang="en-US" altLang="zh-CN" baseline="30000" dirty="0"/>
              <a:t>[USENIX</a:t>
            </a:r>
            <a:r>
              <a:rPr kumimoji="1" lang="zh-CN" altLang="en-US" baseline="30000" dirty="0"/>
              <a:t> </a:t>
            </a:r>
            <a:r>
              <a:rPr kumimoji="1" lang="en-US" altLang="zh-CN" baseline="30000" dirty="0"/>
              <a:t>Security'16]</a:t>
            </a:r>
            <a:endParaRPr kumimoji="1" lang="zh-CN" altLang="en-US" baseline="30000" dirty="0"/>
          </a:p>
        </p:txBody>
      </p:sp>
      <p:sp>
        <p:nvSpPr>
          <p:cNvPr id="4" name="灯片编号占位符 3">
            <a:extLst>
              <a:ext uri="{FF2B5EF4-FFF2-40B4-BE49-F238E27FC236}">
                <a16:creationId xmlns:a16="http://schemas.microsoft.com/office/drawing/2014/main" id="{DAAD16AD-B33E-914D-BE31-EA094694C51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E361C3-C043-4A6E-BDCE-8DA1E7D90A3B}" type="slidenum">
              <a:rPr kumimoji="0" lang="zh-CN" altLang="en-US" sz="1200" b="0" i="0" u="none" strike="noStrike" kern="1200" cap="none" spc="0" normalizeH="0" baseline="0" noProof="0" smtClean="0">
                <a:ln>
                  <a:noFill/>
                </a:ln>
                <a:solidFill>
                  <a:srgbClr val="000000">
                    <a:tint val="75000"/>
                  </a:srgbClr>
                </a:solidFill>
                <a:effectLst/>
                <a:uLnTx/>
                <a:uFillTx/>
                <a:latin typeface="DengXian" charset="0"/>
                <a:ea typeface="DengXian"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srgbClr val="000000">
                  <a:tint val="75000"/>
                </a:srgbClr>
              </a:solidFill>
              <a:effectLst/>
              <a:uLnTx/>
              <a:uFillTx/>
              <a:latin typeface="DengXian" charset="0"/>
              <a:ea typeface="DengXian" charset="0"/>
            </a:endParaRPr>
          </a:p>
        </p:txBody>
      </p:sp>
    </p:spTree>
    <p:extLst>
      <p:ext uri="{BB962C8B-B14F-4D97-AF65-F5344CB8AC3E}">
        <p14:creationId xmlns:p14="http://schemas.microsoft.com/office/powerpoint/2010/main" val="3559392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cs typeface="Arial Black" charset="0"/>
              </a:rPr>
              <a:t>Overview</a:t>
            </a:r>
            <a:endParaRPr kumimoji="1" lang="zh-CN" altLang="en-US" sz="2800" dirty="0">
              <a:cs typeface="Arial Black" charset="0"/>
            </a:endParaRPr>
          </a:p>
        </p:txBody>
      </p:sp>
      <p:sp>
        <p:nvSpPr>
          <p:cNvPr id="6" name="文本框 5">
            <a:extLst>
              <a:ext uri="{FF2B5EF4-FFF2-40B4-BE49-F238E27FC236}">
                <a16:creationId xmlns:a16="http://schemas.microsoft.com/office/drawing/2014/main" id="{0B530962-A1AD-0240-BE8B-98CB3ED1C965}"/>
              </a:ext>
            </a:extLst>
          </p:cNvPr>
          <p:cNvSpPr txBox="1"/>
          <p:nvPr/>
        </p:nvSpPr>
        <p:spPr>
          <a:xfrm>
            <a:off x="457200" y="1417340"/>
            <a:ext cx="8003232" cy="346511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An enclave project for RISC-V processors</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Software hardware co-design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zh-CN" sz="2000" b="0" i="0" u="none" strike="noStrike" kern="1200" cap="none" spc="0" normalizeH="0" baseline="0" noProof="0" dirty="0">
              <a:ln>
                <a:noFill/>
              </a:ln>
              <a:solidFill>
                <a:srgbClr val="000000"/>
              </a:solidFill>
              <a:effectLst/>
              <a:uLnTx/>
              <a:uFillTx/>
              <a:latin typeface="微软雅黑"/>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Provide isolation and defense of software attack even with malicious OS/hypervisor present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zh-CN" sz="2000" b="0" i="0" u="none" strike="noStrike" kern="1200" cap="none" spc="0" normalizeH="0" baseline="0" noProof="0" dirty="0">
              <a:ln>
                <a:noFill/>
              </a:ln>
              <a:solidFill>
                <a:srgbClr val="000000"/>
              </a:solidFill>
              <a:effectLst/>
              <a:uLnTx/>
              <a:uFillTx/>
              <a:latin typeface="微软雅黑"/>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Provide defense of cache side channel attack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zh-CN" sz="2000" b="0" i="0" u="none" strike="noStrike" kern="1200" cap="none" spc="0" normalizeH="0" baseline="0" noProof="0" dirty="0">
              <a:ln>
                <a:noFill/>
              </a:ln>
              <a:solidFill>
                <a:srgbClr val="000000"/>
              </a:solidFill>
              <a:effectLst/>
              <a:uLnTx/>
              <a:uFillTx/>
              <a:latin typeface="微软雅黑"/>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800" b="0" i="0" u="none" strike="noStrike" kern="1200" cap="none" spc="0" normalizeH="0" baseline="0" noProof="0" dirty="0">
                <a:ln>
                  <a:noFill/>
                </a:ln>
                <a:solidFill>
                  <a:srgbClr val="000000"/>
                </a:solidFill>
                <a:effectLst/>
                <a:uLnTx/>
                <a:uFillTx/>
                <a:latin typeface="微软雅黑"/>
                <a:ea typeface="微软雅黑"/>
                <a:cs typeface="+mn-cs"/>
              </a:rPr>
              <a:t>Small TCB</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Secure monitor: small software executing on machine mode</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RISC-V processor</a:t>
            </a:r>
          </a:p>
        </p:txBody>
      </p:sp>
    </p:spTree>
    <p:extLst>
      <p:ext uri="{BB962C8B-B14F-4D97-AF65-F5344CB8AC3E}">
        <p14:creationId xmlns:p14="http://schemas.microsoft.com/office/powerpoint/2010/main" val="1775124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RISC</a:t>
            </a:r>
            <a:r>
              <a:rPr kumimoji="1" lang="zh-CN" altLang="en-US" sz="2800" dirty="0"/>
              <a:t> </a:t>
            </a:r>
            <a:r>
              <a:rPr kumimoji="1" lang="en-US" altLang="zh-CN" sz="2800" dirty="0"/>
              <a:t>Overview</a:t>
            </a:r>
            <a:endParaRPr kumimoji="1" lang="zh-CN" altLang="en-US" sz="2800" dirty="0">
              <a:cs typeface="Arial Black" charset="0"/>
            </a:endParaRPr>
          </a:p>
        </p:txBody>
      </p:sp>
      <p:sp>
        <p:nvSpPr>
          <p:cNvPr id="6" name="文本框 5">
            <a:extLst>
              <a:ext uri="{FF2B5EF4-FFF2-40B4-BE49-F238E27FC236}">
                <a16:creationId xmlns:a16="http://schemas.microsoft.com/office/drawing/2014/main" id="{0B530962-A1AD-0240-BE8B-98CB3ED1C965}"/>
              </a:ext>
            </a:extLst>
          </p:cNvPr>
          <p:cNvSpPr txBox="1"/>
          <p:nvPr/>
        </p:nvSpPr>
        <p:spPr>
          <a:xfrm>
            <a:off x="457200" y="1189930"/>
            <a:ext cx="8003232"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An open-source enclave project for RISC-V processors</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微软雅黑"/>
                <a:ea typeface="微软雅黑"/>
                <a:cs typeface="+mn-cs"/>
              </a:rPr>
              <a:t>RISC-V: an open-source instruction set architecture</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微软雅黑"/>
                <a:ea typeface="微软雅黑"/>
                <a:cs typeface="+mn-cs"/>
              </a:rPr>
              <a:t>Provides four privileges: user, supervisor, hypervisor and machine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zh-CN" sz="1400" b="0" i="0" u="none" strike="noStrike" kern="1200" cap="none" spc="0" normalizeH="0" baseline="0" noProof="0" dirty="0">
              <a:ln>
                <a:noFill/>
              </a:ln>
              <a:solidFill>
                <a:srgbClr val="000000"/>
              </a:solidFill>
              <a:effectLst/>
              <a:uLnTx/>
              <a:uFillTx/>
              <a:latin typeface="微软雅黑"/>
              <a:ea typeface="微软雅黑"/>
              <a:cs typeface="+mn-cs"/>
            </a:endParaRPr>
          </a:p>
        </p:txBody>
      </p:sp>
      <p:sp>
        <p:nvSpPr>
          <p:cNvPr id="40" name="矩形 39">
            <a:extLst>
              <a:ext uri="{FF2B5EF4-FFF2-40B4-BE49-F238E27FC236}">
                <a16:creationId xmlns:a16="http://schemas.microsoft.com/office/drawing/2014/main" id="{456D1347-2E2C-9A49-A972-57B2C83F7DCC}"/>
              </a:ext>
            </a:extLst>
          </p:cNvPr>
          <p:cNvSpPr/>
          <p:nvPr/>
        </p:nvSpPr>
        <p:spPr>
          <a:xfrm>
            <a:off x="2339752" y="2740779"/>
            <a:ext cx="4302739" cy="726666"/>
          </a:xfrm>
          <a:prstGeom prst="rect">
            <a:avLst/>
          </a:prstGeom>
          <a:ln w="12700">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1" name="矩形 40">
            <a:extLst>
              <a:ext uri="{FF2B5EF4-FFF2-40B4-BE49-F238E27FC236}">
                <a16:creationId xmlns:a16="http://schemas.microsoft.com/office/drawing/2014/main" id="{8FF3705F-FA53-C14D-937D-C33839D375D2}"/>
              </a:ext>
            </a:extLst>
          </p:cNvPr>
          <p:cNvSpPr/>
          <p:nvPr/>
        </p:nvSpPr>
        <p:spPr>
          <a:xfrm>
            <a:off x="2507239" y="2830985"/>
            <a:ext cx="869333" cy="542046"/>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User application</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4" name="文本框 43">
            <a:extLst>
              <a:ext uri="{FF2B5EF4-FFF2-40B4-BE49-F238E27FC236}">
                <a16:creationId xmlns:a16="http://schemas.microsoft.com/office/drawing/2014/main" id="{40309A94-F399-8443-8359-021ED311EDC9}"/>
              </a:ext>
            </a:extLst>
          </p:cNvPr>
          <p:cNvSpPr txBox="1"/>
          <p:nvPr/>
        </p:nvSpPr>
        <p:spPr>
          <a:xfrm>
            <a:off x="6072065" y="3053730"/>
            <a:ext cx="49539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User</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8" name="矩形 47">
            <a:extLst>
              <a:ext uri="{FF2B5EF4-FFF2-40B4-BE49-F238E27FC236}">
                <a16:creationId xmlns:a16="http://schemas.microsoft.com/office/drawing/2014/main" id="{B0640528-ABD5-614D-9D5F-6929D82A92A4}"/>
              </a:ext>
            </a:extLst>
          </p:cNvPr>
          <p:cNvSpPr/>
          <p:nvPr/>
        </p:nvSpPr>
        <p:spPr>
          <a:xfrm>
            <a:off x="2339752" y="3462626"/>
            <a:ext cx="4302739" cy="669490"/>
          </a:xfrm>
          <a:prstGeom prst="rect">
            <a:avLst/>
          </a:prstGeom>
          <a:ln w="12700">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9" name="文本框 48">
            <a:extLst>
              <a:ext uri="{FF2B5EF4-FFF2-40B4-BE49-F238E27FC236}">
                <a16:creationId xmlns:a16="http://schemas.microsoft.com/office/drawing/2014/main" id="{7CE80D04-784C-484F-A13B-2FF91935954B}"/>
              </a:ext>
            </a:extLst>
          </p:cNvPr>
          <p:cNvSpPr txBox="1"/>
          <p:nvPr/>
        </p:nvSpPr>
        <p:spPr>
          <a:xfrm>
            <a:off x="5723002" y="3750888"/>
            <a:ext cx="89377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Supervisor</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50" name="矩形 49">
            <a:extLst>
              <a:ext uri="{FF2B5EF4-FFF2-40B4-BE49-F238E27FC236}">
                <a16:creationId xmlns:a16="http://schemas.microsoft.com/office/drawing/2014/main" id="{1F73F89C-DF0A-5643-9B37-4B6FBDD5A093}"/>
              </a:ext>
            </a:extLst>
          </p:cNvPr>
          <p:cNvSpPr/>
          <p:nvPr/>
        </p:nvSpPr>
        <p:spPr>
          <a:xfrm>
            <a:off x="2336268" y="4132116"/>
            <a:ext cx="4302739" cy="700477"/>
          </a:xfrm>
          <a:prstGeom prst="rect">
            <a:avLst/>
          </a:prstGeom>
          <a:ln w="12700">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51" name="文本框 50">
            <a:extLst>
              <a:ext uri="{FF2B5EF4-FFF2-40B4-BE49-F238E27FC236}">
                <a16:creationId xmlns:a16="http://schemas.microsoft.com/office/drawing/2014/main" id="{FF8F8B41-D876-6546-A998-331FE84014B1}"/>
              </a:ext>
            </a:extLst>
          </p:cNvPr>
          <p:cNvSpPr txBox="1"/>
          <p:nvPr/>
        </p:nvSpPr>
        <p:spPr>
          <a:xfrm>
            <a:off x="5752225" y="4347140"/>
            <a:ext cx="83532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Hypervisor</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52" name="矩形 51">
            <a:extLst>
              <a:ext uri="{FF2B5EF4-FFF2-40B4-BE49-F238E27FC236}">
                <a16:creationId xmlns:a16="http://schemas.microsoft.com/office/drawing/2014/main" id="{4978D953-054B-A741-A73A-4589BE49F061}"/>
              </a:ext>
            </a:extLst>
          </p:cNvPr>
          <p:cNvSpPr/>
          <p:nvPr/>
        </p:nvSpPr>
        <p:spPr>
          <a:xfrm>
            <a:off x="2336268" y="4814094"/>
            <a:ext cx="4302739" cy="443910"/>
          </a:xfrm>
          <a:prstGeom prst="rect">
            <a:avLst/>
          </a:prstGeom>
          <a:ln w="12700">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53" name="矩形 52">
            <a:extLst>
              <a:ext uri="{FF2B5EF4-FFF2-40B4-BE49-F238E27FC236}">
                <a16:creationId xmlns:a16="http://schemas.microsoft.com/office/drawing/2014/main" id="{055913A0-8690-334D-834E-6259F7B92937}"/>
              </a:ext>
            </a:extLst>
          </p:cNvPr>
          <p:cNvSpPr/>
          <p:nvPr/>
        </p:nvSpPr>
        <p:spPr>
          <a:xfrm>
            <a:off x="3673106" y="4879478"/>
            <a:ext cx="1629061" cy="299803"/>
          </a:xfrm>
          <a:prstGeom prst="rect">
            <a:avLst/>
          </a:prstGeom>
          <a:solidFill>
            <a:schemeClr val="bg1">
              <a:lumMod val="85000"/>
            </a:schemeClr>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Secure monitor</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54" name="文本框 53">
            <a:extLst>
              <a:ext uri="{FF2B5EF4-FFF2-40B4-BE49-F238E27FC236}">
                <a16:creationId xmlns:a16="http://schemas.microsoft.com/office/drawing/2014/main" id="{99CE94E5-589B-2F4B-B037-6531AC01803A}"/>
              </a:ext>
            </a:extLst>
          </p:cNvPr>
          <p:cNvSpPr txBox="1"/>
          <p:nvPr/>
        </p:nvSpPr>
        <p:spPr>
          <a:xfrm>
            <a:off x="5845502" y="4922188"/>
            <a:ext cx="74883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Machine</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56" name="矩形 55">
            <a:extLst>
              <a:ext uri="{FF2B5EF4-FFF2-40B4-BE49-F238E27FC236}">
                <a16:creationId xmlns:a16="http://schemas.microsoft.com/office/drawing/2014/main" id="{80114F91-D5FF-2F4B-A31F-BF212D37ED14}"/>
              </a:ext>
            </a:extLst>
          </p:cNvPr>
          <p:cNvSpPr/>
          <p:nvPr/>
        </p:nvSpPr>
        <p:spPr>
          <a:xfrm>
            <a:off x="2507238" y="4216003"/>
            <a:ext cx="3190045" cy="508496"/>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Hypervisor</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59" name="矩形 58">
            <a:extLst>
              <a:ext uri="{FF2B5EF4-FFF2-40B4-BE49-F238E27FC236}">
                <a16:creationId xmlns:a16="http://schemas.microsoft.com/office/drawing/2014/main" id="{FEA5F278-A9C6-524A-B126-889E8726D93B}"/>
              </a:ext>
            </a:extLst>
          </p:cNvPr>
          <p:cNvSpPr/>
          <p:nvPr/>
        </p:nvSpPr>
        <p:spPr>
          <a:xfrm>
            <a:off x="2499677" y="3546582"/>
            <a:ext cx="3197607" cy="495939"/>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OS</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6" name="矩形 65">
            <a:extLst>
              <a:ext uri="{FF2B5EF4-FFF2-40B4-BE49-F238E27FC236}">
                <a16:creationId xmlns:a16="http://schemas.microsoft.com/office/drawing/2014/main" id="{F19BC7FF-88A8-A544-9657-CAC0639D963C}"/>
              </a:ext>
            </a:extLst>
          </p:cNvPr>
          <p:cNvSpPr/>
          <p:nvPr/>
        </p:nvSpPr>
        <p:spPr>
          <a:xfrm>
            <a:off x="3466254" y="2827669"/>
            <a:ext cx="869333" cy="542046"/>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User application</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7" name="矩形 66">
            <a:extLst>
              <a:ext uri="{FF2B5EF4-FFF2-40B4-BE49-F238E27FC236}">
                <a16:creationId xmlns:a16="http://schemas.microsoft.com/office/drawing/2014/main" id="{14498947-4D80-AD45-8658-D6C05C8C71FD}"/>
              </a:ext>
            </a:extLst>
          </p:cNvPr>
          <p:cNvSpPr/>
          <p:nvPr/>
        </p:nvSpPr>
        <p:spPr>
          <a:xfrm>
            <a:off x="4432833" y="2827669"/>
            <a:ext cx="869333" cy="542046"/>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User application</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8" name="文本框 67">
            <a:extLst>
              <a:ext uri="{FF2B5EF4-FFF2-40B4-BE49-F238E27FC236}">
                <a16:creationId xmlns:a16="http://schemas.microsoft.com/office/drawing/2014/main" id="{1AA597E2-CED7-1947-A176-37738F35C3EF}"/>
              </a:ext>
            </a:extLst>
          </p:cNvPr>
          <p:cNvSpPr txBox="1"/>
          <p:nvPr/>
        </p:nvSpPr>
        <p:spPr>
          <a:xfrm>
            <a:off x="5354574" y="2906469"/>
            <a:ext cx="3642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400" b="0" i="0" u="none" strike="noStrike" kern="1200" cap="none" spc="0" normalizeH="0" baseline="0" noProof="0" dirty="0">
                <a:ln>
                  <a:noFill/>
                </a:ln>
                <a:solidFill>
                  <a:srgbClr val="000000"/>
                </a:solidFill>
                <a:effectLst/>
                <a:uLnTx/>
                <a:uFillTx/>
                <a:latin typeface="Arial" panose="020B0604020202020204"/>
                <a:ea typeface="微软雅黑"/>
                <a:cs typeface="+mn-cs"/>
              </a:rPr>
              <a:t>…</a:t>
            </a:r>
            <a:endParaRPr kumimoji="1" lang="zh-CN" altLang="en-US" sz="14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cxnSp>
        <p:nvCxnSpPr>
          <p:cNvPr id="70" name="直线箭头连接符 69">
            <a:extLst>
              <a:ext uri="{FF2B5EF4-FFF2-40B4-BE49-F238E27FC236}">
                <a16:creationId xmlns:a16="http://schemas.microsoft.com/office/drawing/2014/main" id="{90296164-25B5-A746-BD7C-A40BBC6E29FD}"/>
              </a:ext>
            </a:extLst>
          </p:cNvPr>
          <p:cNvCxnSpPr/>
          <p:nvPr/>
        </p:nvCxnSpPr>
        <p:spPr>
          <a:xfrm>
            <a:off x="7020272" y="2740779"/>
            <a:ext cx="0" cy="251722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文本框 70">
            <a:extLst>
              <a:ext uri="{FF2B5EF4-FFF2-40B4-BE49-F238E27FC236}">
                <a16:creationId xmlns:a16="http://schemas.microsoft.com/office/drawing/2014/main" id="{6AFD6FE3-D348-5D42-A5B9-053C17FC7217}"/>
              </a:ext>
            </a:extLst>
          </p:cNvPr>
          <p:cNvSpPr txBox="1"/>
          <p:nvPr/>
        </p:nvSpPr>
        <p:spPr>
          <a:xfrm>
            <a:off x="7023756" y="3855117"/>
            <a:ext cx="135966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000000"/>
                </a:solidFill>
                <a:effectLst/>
                <a:uLnTx/>
                <a:uFillTx/>
                <a:latin typeface="Arial" panose="020B0604020202020204"/>
                <a:ea typeface="微软雅黑"/>
                <a:cs typeface="+mn-cs"/>
              </a:rPr>
              <a:t>Privilege goes up</a:t>
            </a:r>
            <a:endParaRPr kumimoji="1" lang="zh-CN" altLang="en-US" sz="12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Tree>
    <p:extLst>
      <p:ext uri="{BB962C8B-B14F-4D97-AF65-F5344CB8AC3E}">
        <p14:creationId xmlns:p14="http://schemas.microsoft.com/office/powerpoint/2010/main" val="2542541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Threat Model</a:t>
            </a:r>
            <a:endParaRPr kumimoji="1" lang="zh-CN" altLang="en-US" sz="2800" dirty="0">
              <a:cs typeface="Arial Black" charset="0"/>
            </a:endParaRPr>
          </a:p>
        </p:txBody>
      </p:sp>
      <p:sp>
        <p:nvSpPr>
          <p:cNvPr id="6" name="文本框 5">
            <a:extLst>
              <a:ext uri="{FF2B5EF4-FFF2-40B4-BE49-F238E27FC236}">
                <a16:creationId xmlns:a16="http://schemas.microsoft.com/office/drawing/2014/main" id="{0B530962-A1AD-0240-BE8B-98CB3ED1C965}"/>
              </a:ext>
            </a:extLst>
          </p:cNvPr>
          <p:cNvSpPr txBox="1"/>
          <p:nvPr/>
        </p:nvSpPr>
        <p:spPr>
          <a:xfrm>
            <a:off x="457200" y="1417340"/>
            <a:ext cx="8003232" cy="181588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Compromised OS can be directly used to attack user applications' code and data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Applications executing on the same machine may infer victim's data access pattern via cache side channel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Sanctum assumes no physical attacks</a:t>
            </a:r>
          </a:p>
        </p:txBody>
      </p:sp>
    </p:spTree>
    <p:extLst>
      <p:ext uri="{BB962C8B-B14F-4D97-AF65-F5344CB8AC3E}">
        <p14:creationId xmlns:p14="http://schemas.microsoft.com/office/powerpoint/2010/main" val="2792453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Basic Architecture</a:t>
            </a:r>
            <a:endParaRPr kumimoji="1" lang="zh-CN" altLang="en-US" sz="2800" dirty="0">
              <a:cs typeface="Arial Black" charset="0"/>
            </a:endParaRPr>
          </a:p>
        </p:txBody>
      </p:sp>
      <p:sp>
        <p:nvSpPr>
          <p:cNvPr id="194" name="矩形 193">
            <a:extLst>
              <a:ext uri="{FF2B5EF4-FFF2-40B4-BE49-F238E27FC236}">
                <a16:creationId xmlns:a16="http://schemas.microsoft.com/office/drawing/2014/main" id="{FD94E856-46B9-F146-84CC-EE761E33061A}"/>
              </a:ext>
            </a:extLst>
          </p:cNvPr>
          <p:cNvSpPr/>
          <p:nvPr/>
        </p:nvSpPr>
        <p:spPr>
          <a:xfrm>
            <a:off x="1979712" y="1561356"/>
            <a:ext cx="5238172" cy="799385"/>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195" name="矩形 194">
            <a:extLst>
              <a:ext uri="{FF2B5EF4-FFF2-40B4-BE49-F238E27FC236}">
                <a16:creationId xmlns:a16="http://schemas.microsoft.com/office/drawing/2014/main" id="{2E60430B-438A-5343-93C9-9A8CE8D8D227}"/>
              </a:ext>
            </a:extLst>
          </p:cNvPr>
          <p:cNvSpPr/>
          <p:nvPr/>
        </p:nvSpPr>
        <p:spPr>
          <a:xfrm>
            <a:off x="2147199" y="1635533"/>
            <a:ext cx="2122710" cy="632956"/>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196" name="矩形 195">
            <a:extLst>
              <a:ext uri="{FF2B5EF4-FFF2-40B4-BE49-F238E27FC236}">
                <a16:creationId xmlns:a16="http://schemas.microsoft.com/office/drawing/2014/main" id="{980EC726-044F-E246-8A9E-C41C24FED438}"/>
              </a:ext>
            </a:extLst>
          </p:cNvPr>
          <p:cNvSpPr/>
          <p:nvPr/>
        </p:nvSpPr>
        <p:spPr>
          <a:xfrm>
            <a:off x="2698439" y="1912532"/>
            <a:ext cx="1521922" cy="321616"/>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Non-sensitive code/data</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197" name="文本框 196">
            <a:extLst>
              <a:ext uri="{FF2B5EF4-FFF2-40B4-BE49-F238E27FC236}">
                <a16:creationId xmlns:a16="http://schemas.microsoft.com/office/drawing/2014/main" id="{B6B4A067-6F87-9049-989D-46BAFF3360B7}"/>
              </a:ext>
            </a:extLst>
          </p:cNvPr>
          <p:cNvSpPr txBox="1"/>
          <p:nvPr/>
        </p:nvSpPr>
        <p:spPr>
          <a:xfrm>
            <a:off x="2106669" y="1622454"/>
            <a:ext cx="98386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000000"/>
                </a:solidFill>
                <a:effectLst/>
                <a:uLnTx/>
                <a:uFillTx/>
                <a:latin typeface="Arial" panose="020B0604020202020204"/>
                <a:ea typeface="微软雅黑"/>
                <a:cs typeface="+mn-cs"/>
              </a:rPr>
              <a:t>Host App</a:t>
            </a:r>
            <a:endParaRPr kumimoji="1" lang="zh-CN" altLang="en-US" sz="12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198" name="文本框 197">
            <a:extLst>
              <a:ext uri="{FF2B5EF4-FFF2-40B4-BE49-F238E27FC236}">
                <a16:creationId xmlns:a16="http://schemas.microsoft.com/office/drawing/2014/main" id="{7C18CAD0-6B74-6E49-B1D1-0106E129A3D6}"/>
              </a:ext>
            </a:extLst>
          </p:cNvPr>
          <p:cNvSpPr txBox="1"/>
          <p:nvPr/>
        </p:nvSpPr>
        <p:spPr>
          <a:xfrm>
            <a:off x="6593064" y="1807202"/>
            <a:ext cx="52834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000000"/>
                </a:solidFill>
                <a:effectLst/>
                <a:uLnTx/>
                <a:uFillTx/>
                <a:latin typeface="Arial" panose="020B0604020202020204"/>
                <a:ea typeface="微软雅黑"/>
                <a:cs typeface="+mn-cs"/>
              </a:rPr>
              <a:t>User</a:t>
            </a:r>
            <a:endParaRPr kumimoji="1" lang="zh-CN" altLang="en-US" sz="12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02" name="矩形 201">
            <a:extLst>
              <a:ext uri="{FF2B5EF4-FFF2-40B4-BE49-F238E27FC236}">
                <a16:creationId xmlns:a16="http://schemas.microsoft.com/office/drawing/2014/main" id="{77ABFBD5-7166-124D-B9EE-6FE3E4BB9272}"/>
              </a:ext>
            </a:extLst>
          </p:cNvPr>
          <p:cNvSpPr/>
          <p:nvPr/>
        </p:nvSpPr>
        <p:spPr>
          <a:xfrm>
            <a:off x="4405518" y="1635533"/>
            <a:ext cx="1677297" cy="632956"/>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03" name="矩形 202">
            <a:extLst>
              <a:ext uri="{FF2B5EF4-FFF2-40B4-BE49-F238E27FC236}">
                <a16:creationId xmlns:a16="http://schemas.microsoft.com/office/drawing/2014/main" id="{44B95FAC-81AF-D345-8ABE-E10DD123B2D8}"/>
              </a:ext>
            </a:extLst>
          </p:cNvPr>
          <p:cNvSpPr/>
          <p:nvPr/>
        </p:nvSpPr>
        <p:spPr>
          <a:xfrm>
            <a:off x="4942129" y="1912532"/>
            <a:ext cx="1091645" cy="321616"/>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Sensitive code/data</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04" name="文本框 203">
            <a:extLst>
              <a:ext uri="{FF2B5EF4-FFF2-40B4-BE49-F238E27FC236}">
                <a16:creationId xmlns:a16="http://schemas.microsoft.com/office/drawing/2014/main" id="{FFCDDBA2-1FA6-BD4B-89BC-DDE11846757F}"/>
              </a:ext>
            </a:extLst>
          </p:cNvPr>
          <p:cNvSpPr txBox="1"/>
          <p:nvPr/>
        </p:nvSpPr>
        <p:spPr>
          <a:xfrm>
            <a:off x="4364987" y="1622454"/>
            <a:ext cx="114176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000000"/>
                </a:solidFill>
                <a:effectLst/>
                <a:uLnTx/>
                <a:uFillTx/>
                <a:latin typeface="Arial" panose="020B0604020202020204"/>
                <a:ea typeface="微软雅黑"/>
                <a:cs typeface="+mn-cs"/>
              </a:rPr>
              <a:t>Enclave App</a:t>
            </a:r>
            <a:endParaRPr kumimoji="1" lang="zh-CN" altLang="en-US" sz="12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05" name="矩形 204">
            <a:extLst>
              <a:ext uri="{FF2B5EF4-FFF2-40B4-BE49-F238E27FC236}">
                <a16:creationId xmlns:a16="http://schemas.microsoft.com/office/drawing/2014/main" id="{936C40D8-2FF4-7A41-A0D4-F229AA78D828}"/>
              </a:ext>
            </a:extLst>
          </p:cNvPr>
          <p:cNvSpPr/>
          <p:nvPr/>
        </p:nvSpPr>
        <p:spPr>
          <a:xfrm>
            <a:off x="1979712" y="2360741"/>
            <a:ext cx="5238172" cy="797632"/>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09" name="文本框 208">
            <a:extLst>
              <a:ext uri="{FF2B5EF4-FFF2-40B4-BE49-F238E27FC236}">
                <a16:creationId xmlns:a16="http://schemas.microsoft.com/office/drawing/2014/main" id="{9846D1E5-A3DA-294F-B6A4-1CAC176E7461}"/>
              </a:ext>
            </a:extLst>
          </p:cNvPr>
          <p:cNvSpPr txBox="1"/>
          <p:nvPr/>
        </p:nvSpPr>
        <p:spPr>
          <a:xfrm>
            <a:off x="6209772" y="2729687"/>
            <a:ext cx="91163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000000"/>
                </a:solidFill>
                <a:effectLst/>
                <a:uLnTx/>
                <a:uFillTx/>
                <a:latin typeface="Arial" panose="020B0604020202020204"/>
                <a:ea typeface="微软雅黑"/>
                <a:cs typeface="+mn-cs"/>
              </a:rPr>
              <a:t>Supervisor</a:t>
            </a:r>
            <a:endParaRPr kumimoji="1" lang="zh-CN" altLang="en-US" sz="12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22" name="矩形 221">
            <a:extLst>
              <a:ext uri="{FF2B5EF4-FFF2-40B4-BE49-F238E27FC236}">
                <a16:creationId xmlns:a16="http://schemas.microsoft.com/office/drawing/2014/main" id="{9DAA2F2B-F918-8247-AB08-53EF2780FC54}"/>
              </a:ext>
            </a:extLst>
          </p:cNvPr>
          <p:cNvSpPr/>
          <p:nvPr/>
        </p:nvSpPr>
        <p:spPr>
          <a:xfrm>
            <a:off x="1976228" y="3158374"/>
            <a:ext cx="5238172" cy="765256"/>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23" name="文本框 222">
            <a:extLst>
              <a:ext uri="{FF2B5EF4-FFF2-40B4-BE49-F238E27FC236}">
                <a16:creationId xmlns:a16="http://schemas.microsoft.com/office/drawing/2014/main" id="{115CD3BB-8B79-B24D-8CA3-106DB6283139}"/>
              </a:ext>
            </a:extLst>
          </p:cNvPr>
          <p:cNvSpPr txBox="1"/>
          <p:nvPr/>
        </p:nvSpPr>
        <p:spPr>
          <a:xfrm>
            <a:off x="5637819" y="3297102"/>
            <a:ext cx="161465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000000"/>
                </a:solidFill>
                <a:effectLst/>
                <a:uLnTx/>
                <a:uFillTx/>
                <a:latin typeface="Arial" panose="020B0604020202020204"/>
                <a:ea typeface="微软雅黑"/>
                <a:cs typeface="+mn-cs"/>
              </a:rPr>
              <a:t>Hypervisor(Unused)</a:t>
            </a:r>
            <a:endParaRPr kumimoji="1" lang="zh-CN" altLang="en-US" sz="12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24" name="矩形 223">
            <a:extLst>
              <a:ext uri="{FF2B5EF4-FFF2-40B4-BE49-F238E27FC236}">
                <a16:creationId xmlns:a16="http://schemas.microsoft.com/office/drawing/2014/main" id="{4F68D691-F160-2949-BD7A-FCC80782DE6D}"/>
              </a:ext>
            </a:extLst>
          </p:cNvPr>
          <p:cNvSpPr/>
          <p:nvPr/>
        </p:nvSpPr>
        <p:spPr>
          <a:xfrm>
            <a:off x="1976228" y="3923629"/>
            <a:ext cx="5238172" cy="399007"/>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25" name="矩形 224">
            <a:extLst>
              <a:ext uri="{FF2B5EF4-FFF2-40B4-BE49-F238E27FC236}">
                <a16:creationId xmlns:a16="http://schemas.microsoft.com/office/drawing/2014/main" id="{A63975AB-3F4C-244B-9171-1EE08F226820}"/>
              </a:ext>
            </a:extLst>
          </p:cNvPr>
          <p:cNvSpPr/>
          <p:nvPr/>
        </p:nvSpPr>
        <p:spPr>
          <a:xfrm>
            <a:off x="3452870" y="3976819"/>
            <a:ext cx="1983225" cy="269477"/>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000000"/>
                </a:solidFill>
                <a:effectLst/>
                <a:uLnTx/>
                <a:uFillTx/>
                <a:latin typeface="Arial" panose="020B0604020202020204"/>
                <a:ea typeface="微软雅黑"/>
                <a:cs typeface="+mn-cs"/>
              </a:rPr>
              <a:t>Secure monitor</a:t>
            </a:r>
            <a:endParaRPr kumimoji="1" lang="zh-CN" altLang="en-US" sz="12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29" name="文本框 228">
            <a:extLst>
              <a:ext uri="{FF2B5EF4-FFF2-40B4-BE49-F238E27FC236}">
                <a16:creationId xmlns:a16="http://schemas.microsoft.com/office/drawing/2014/main" id="{7BC4C60D-9F6C-2949-9194-7F41F91C36DF}"/>
              </a:ext>
            </a:extLst>
          </p:cNvPr>
          <p:cNvSpPr txBox="1"/>
          <p:nvPr/>
        </p:nvSpPr>
        <p:spPr>
          <a:xfrm>
            <a:off x="6209772" y="3974750"/>
            <a:ext cx="91163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000000"/>
                </a:solidFill>
                <a:effectLst/>
                <a:uLnTx/>
                <a:uFillTx/>
                <a:latin typeface="Arial" panose="020B0604020202020204"/>
                <a:ea typeface="微软雅黑"/>
                <a:cs typeface="+mn-cs"/>
              </a:rPr>
              <a:t>Machine</a:t>
            </a:r>
            <a:endParaRPr kumimoji="1" lang="zh-CN" altLang="en-US" sz="12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32" name="矩形 231">
            <a:extLst>
              <a:ext uri="{FF2B5EF4-FFF2-40B4-BE49-F238E27FC236}">
                <a16:creationId xmlns:a16="http://schemas.microsoft.com/office/drawing/2014/main" id="{B923BBF9-974C-7E40-A3D4-FEFB097938C9}"/>
              </a:ext>
            </a:extLst>
          </p:cNvPr>
          <p:cNvSpPr/>
          <p:nvPr/>
        </p:nvSpPr>
        <p:spPr>
          <a:xfrm>
            <a:off x="3844989" y="4619066"/>
            <a:ext cx="1198986" cy="329470"/>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Memory Region Isolation</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33" name="文本框 232">
            <a:extLst>
              <a:ext uri="{FF2B5EF4-FFF2-40B4-BE49-F238E27FC236}">
                <a16:creationId xmlns:a16="http://schemas.microsoft.com/office/drawing/2014/main" id="{D1718299-1273-8F44-BB70-3E34EBCC7FFA}"/>
              </a:ext>
            </a:extLst>
          </p:cNvPr>
          <p:cNvSpPr txBox="1"/>
          <p:nvPr/>
        </p:nvSpPr>
        <p:spPr>
          <a:xfrm>
            <a:off x="2217645" y="4645302"/>
            <a:ext cx="144840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000000"/>
                </a:solidFill>
                <a:effectLst/>
                <a:uLnTx/>
                <a:uFillTx/>
                <a:latin typeface="Arial" panose="020B0604020202020204"/>
                <a:ea typeface="微软雅黑"/>
                <a:cs typeface="+mn-cs"/>
              </a:rPr>
              <a:t>Hardware</a:t>
            </a:r>
            <a:r>
              <a:rPr kumimoji="1" lang="zh-CN" altLang="en-US" sz="12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1" lang="en-US" altLang="zh-CN" sz="1200" b="0" i="0" u="none" strike="noStrike" kern="1200" cap="none" spc="0" normalizeH="0" baseline="0" noProof="0" dirty="0">
                <a:ln>
                  <a:noFill/>
                </a:ln>
                <a:solidFill>
                  <a:srgbClr val="000000"/>
                </a:solidFill>
                <a:effectLst/>
                <a:uLnTx/>
                <a:uFillTx/>
                <a:latin typeface="Arial" panose="020B0604020202020204"/>
                <a:ea typeface="微软雅黑"/>
                <a:cs typeface="+mn-cs"/>
              </a:rPr>
              <a:t>property:</a:t>
            </a:r>
            <a:endParaRPr kumimoji="1" lang="zh-CN" altLang="en-US" sz="12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38" name="矩形 237">
            <a:extLst>
              <a:ext uri="{FF2B5EF4-FFF2-40B4-BE49-F238E27FC236}">
                <a16:creationId xmlns:a16="http://schemas.microsoft.com/office/drawing/2014/main" id="{2C272F63-F768-2349-AE27-FA56F8FBCEDB}"/>
              </a:ext>
            </a:extLst>
          </p:cNvPr>
          <p:cNvSpPr/>
          <p:nvPr/>
        </p:nvSpPr>
        <p:spPr>
          <a:xfrm>
            <a:off x="6405037" y="4563726"/>
            <a:ext cx="809363" cy="227309"/>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Trusted</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239" name="矩形 238">
            <a:extLst>
              <a:ext uri="{FF2B5EF4-FFF2-40B4-BE49-F238E27FC236}">
                <a16:creationId xmlns:a16="http://schemas.microsoft.com/office/drawing/2014/main" id="{C2B43683-FF30-A445-AFEB-FB1872D2F2A9}"/>
              </a:ext>
            </a:extLst>
          </p:cNvPr>
          <p:cNvSpPr/>
          <p:nvPr/>
        </p:nvSpPr>
        <p:spPr>
          <a:xfrm>
            <a:off x="6405037" y="4791035"/>
            <a:ext cx="809363" cy="199531"/>
          </a:xfrm>
          <a:prstGeom prst="rect">
            <a:avLst/>
          </a:prstGeom>
          <a:solidFill>
            <a:schemeClr val="bg1"/>
          </a:solidFill>
          <a:ln w="190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Untrusted</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cxnSp>
        <p:nvCxnSpPr>
          <p:cNvPr id="249" name="直线箭头连接符 248">
            <a:extLst>
              <a:ext uri="{FF2B5EF4-FFF2-40B4-BE49-F238E27FC236}">
                <a16:creationId xmlns:a16="http://schemas.microsoft.com/office/drawing/2014/main" id="{75815FB5-774E-B64A-9FE3-93D827A503D7}"/>
              </a:ext>
            </a:extLst>
          </p:cNvPr>
          <p:cNvCxnSpPr>
            <a:cxnSpLocks/>
          </p:cNvCxnSpPr>
          <p:nvPr/>
        </p:nvCxnSpPr>
        <p:spPr>
          <a:xfrm>
            <a:off x="5035449" y="2234148"/>
            <a:ext cx="0" cy="1740602"/>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矩形 39">
            <a:extLst>
              <a:ext uri="{FF2B5EF4-FFF2-40B4-BE49-F238E27FC236}">
                <a16:creationId xmlns:a16="http://schemas.microsoft.com/office/drawing/2014/main" id="{591C78C6-52E3-D14E-8438-22DFAE77B2E0}"/>
              </a:ext>
            </a:extLst>
          </p:cNvPr>
          <p:cNvSpPr/>
          <p:nvPr/>
        </p:nvSpPr>
        <p:spPr>
          <a:xfrm>
            <a:off x="2139638" y="3303704"/>
            <a:ext cx="2122710" cy="530264"/>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1" name="矩形 40">
            <a:extLst>
              <a:ext uri="{FF2B5EF4-FFF2-40B4-BE49-F238E27FC236}">
                <a16:creationId xmlns:a16="http://schemas.microsoft.com/office/drawing/2014/main" id="{DCA74574-FE5E-6840-8DF1-1C316D30C806}"/>
              </a:ext>
            </a:extLst>
          </p:cNvPr>
          <p:cNvSpPr/>
          <p:nvPr/>
        </p:nvSpPr>
        <p:spPr>
          <a:xfrm>
            <a:off x="2701480" y="3537221"/>
            <a:ext cx="1521922" cy="250017"/>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Enclave multiplexing</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2" name="文本框 41">
            <a:extLst>
              <a:ext uri="{FF2B5EF4-FFF2-40B4-BE49-F238E27FC236}">
                <a16:creationId xmlns:a16="http://schemas.microsoft.com/office/drawing/2014/main" id="{8063790F-02ED-CC4E-B004-AF6469EAF441}"/>
              </a:ext>
            </a:extLst>
          </p:cNvPr>
          <p:cNvSpPr txBox="1"/>
          <p:nvPr/>
        </p:nvSpPr>
        <p:spPr>
          <a:xfrm>
            <a:off x="2116239" y="3292334"/>
            <a:ext cx="98386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000000"/>
                </a:solidFill>
                <a:effectLst/>
                <a:uLnTx/>
                <a:uFillTx/>
                <a:latin typeface="Arial" panose="020B0604020202020204"/>
                <a:ea typeface="微软雅黑"/>
                <a:cs typeface="+mn-cs"/>
              </a:rPr>
              <a:t>Hypervisor</a:t>
            </a:r>
            <a:endParaRPr kumimoji="1" lang="zh-CN" altLang="en-US" sz="12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6" name="矩形 45">
            <a:extLst>
              <a:ext uri="{FF2B5EF4-FFF2-40B4-BE49-F238E27FC236}">
                <a16:creationId xmlns:a16="http://schemas.microsoft.com/office/drawing/2014/main" id="{C5CF193C-DF6C-2D4D-9302-28C3BD7FDA4F}"/>
              </a:ext>
            </a:extLst>
          </p:cNvPr>
          <p:cNvSpPr/>
          <p:nvPr/>
        </p:nvSpPr>
        <p:spPr>
          <a:xfrm>
            <a:off x="2139638" y="2502005"/>
            <a:ext cx="2122710" cy="549927"/>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7" name="矩形 46">
            <a:extLst>
              <a:ext uri="{FF2B5EF4-FFF2-40B4-BE49-F238E27FC236}">
                <a16:creationId xmlns:a16="http://schemas.microsoft.com/office/drawing/2014/main" id="{83306ECC-84D3-1E4A-9D65-6568203A3F6C}"/>
              </a:ext>
            </a:extLst>
          </p:cNvPr>
          <p:cNvSpPr/>
          <p:nvPr/>
        </p:nvSpPr>
        <p:spPr>
          <a:xfrm>
            <a:off x="2701480" y="2735523"/>
            <a:ext cx="1521922" cy="250017"/>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Enclave management</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8" name="文本框 47">
            <a:extLst>
              <a:ext uri="{FF2B5EF4-FFF2-40B4-BE49-F238E27FC236}">
                <a16:creationId xmlns:a16="http://schemas.microsoft.com/office/drawing/2014/main" id="{9341F277-A00F-A848-AF5E-B1614BA1FBDC}"/>
              </a:ext>
            </a:extLst>
          </p:cNvPr>
          <p:cNvSpPr txBox="1"/>
          <p:nvPr/>
        </p:nvSpPr>
        <p:spPr>
          <a:xfrm>
            <a:off x="2116239" y="2490636"/>
            <a:ext cx="98386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000000"/>
                </a:solidFill>
                <a:effectLst/>
                <a:uLnTx/>
                <a:uFillTx/>
                <a:latin typeface="Arial" panose="020B0604020202020204"/>
                <a:ea typeface="微软雅黑"/>
                <a:cs typeface="+mn-cs"/>
              </a:rPr>
              <a:t>OS</a:t>
            </a:r>
            <a:endParaRPr kumimoji="1" lang="zh-CN" altLang="en-US" sz="12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cxnSp>
        <p:nvCxnSpPr>
          <p:cNvPr id="52" name="直线箭头连接符 51">
            <a:extLst>
              <a:ext uri="{FF2B5EF4-FFF2-40B4-BE49-F238E27FC236}">
                <a16:creationId xmlns:a16="http://schemas.microsoft.com/office/drawing/2014/main" id="{652AE3FE-C4D6-5E4D-BDF3-8DDA24223EF3}"/>
              </a:ext>
            </a:extLst>
          </p:cNvPr>
          <p:cNvCxnSpPr>
            <a:cxnSpLocks/>
            <a:endCxn id="41" idx="0"/>
          </p:cNvCxnSpPr>
          <p:nvPr/>
        </p:nvCxnSpPr>
        <p:spPr>
          <a:xfrm>
            <a:off x="3462441" y="2985540"/>
            <a:ext cx="0" cy="551681"/>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a:extLst>
              <a:ext uri="{FF2B5EF4-FFF2-40B4-BE49-F238E27FC236}">
                <a16:creationId xmlns:a16="http://schemas.microsoft.com/office/drawing/2014/main" id="{48CFC638-0421-4046-82F3-F54F9EB5085F}"/>
              </a:ext>
            </a:extLst>
          </p:cNvPr>
          <p:cNvCxnSpPr>
            <a:cxnSpLocks/>
          </p:cNvCxnSpPr>
          <p:nvPr/>
        </p:nvCxnSpPr>
        <p:spPr>
          <a:xfrm>
            <a:off x="3459400" y="2234148"/>
            <a:ext cx="3041" cy="501375"/>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1625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Software Architecture</a:t>
            </a:r>
            <a:endParaRPr kumimoji="1" lang="zh-CN" altLang="en-US" sz="2800" dirty="0">
              <a:cs typeface="Arial Black" charset="0"/>
            </a:endParaRPr>
          </a:p>
        </p:txBody>
      </p:sp>
      <p:sp>
        <p:nvSpPr>
          <p:cNvPr id="59" name="文本框 58">
            <a:extLst>
              <a:ext uri="{FF2B5EF4-FFF2-40B4-BE49-F238E27FC236}">
                <a16:creationId xmlns:a16="http://schemas.microsoft.com/office/drawing/2014/main" id="{50DE22D5-1B0F-D24E-90C7-977760124F1F}"/>
              </a:ext>
            </a:extLst>
          </p:cNvPr>
          <p:cNvSpPr txBox="1"/>
          <p:nvPr/>
        </p:nvSpPr>
        <p:spPr>
          <a:xfrm>
            <a:off x="5428808" y="2575548"/>
            <a:ext cx="2619563"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i="0" u="none" strike="noStrike" kern="1200" cap="none" spc="0" normalizeH="0" baseline="0" noProof="0" dirty="0">
                <a:ln>
                  <a:noFill/>
                </a:ln>
                <a:solidFill>
                  <a:srgbClr val="000000"/>
                </a:solidFill>
                <a:effectLst/>
                <a:uLnTx/>
                <a:uFillTx/>
                <a:latin typeface="Arial" panose="020B0604020202020204"/>
                <a:ea typeface="微软雅黑"/>
                <a:cs typeface="+mn-cs"/>
              </a:rPr>
              <a:t>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Arial" panose="020B0604020202020204"/>
                <a:ea typeface="微软雅黑"/>
                <a:cs typeface="+mn-cs"/>
              </a:rPr>
              <a:t>Wrap security monitor calls</a:t>
            </a:r>
          </a:p>
        </p:txBody>
      </p:sp>
      <p:sp>
        <p:nvSpPr>
          <p:cNvPr id="60" name="文本框 59">
            <a:extLst>
              <a:ext uri="{FF2B5EF4-FFF2-40B4-BE49-F238E27FC236}">
                <a16:creationId xmlns:a16="http://schemas.microsoft.com/office/drawing/2014/main" id="{BB9D79DF-338C-6347-8D8E-A201020626A4}"/>
              </a:ext>
            </a:extLst>
          </p:cNvPr>
          <p:cNvSpPr txBox="1"/>
          <p:nvPr/>
        </p:nvSpPr>
        <p:spPr>
          <a:xfrm>
            <a:off x="5428544" y="3735802"/>
            <a:ext cx="3529000"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i="0" u="none" strike="noStrike" kern="1200" cap="none" spc="0" normalizeH="0" baseline="0" noProof="0" dirty="0">
                <a:ln>
                  <a:noFill/>
                </a:ln>
                <a:solidFill>
                  <a:srgbClr val="000000"/>
                </a:solidFill>
                <a:effectLst/>
                <a:uLnTx/>
                <a:uFillTx/>
                <a:latin typeface="Arial" panose="020B0604020202020204"/>
                <a:ea typeface="微软雅黑"/>
                <a:cs typeface="+mn-cs"/>
              </a:rPr>
              <a:t>Security</a:t>
            </a:r>
            <a:r>
              <a:rPr kumimoji="1" lang="zh-CN" altLang="en-US" sz="16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1" lang="en-US" altLang="zh-CN" sz="1600" b="0" i="0" u="none" strike="noStrike" kern="1200" cap="none" spc="0" normalizeH="0" baseline="0" noProof="0" dirty="0">
                <a:ln>
                  <a:noFill/>
                </a:ln>
                <a:solidFill>
                  <a:srgbClr val="000000"/>
                </a:solidFill>
                <a:effectLst/>
                <a:uLnTx/>
                <a:uFillTx/>
                <a:latin typeface="Arial" panose="020B0604020202020204"/>
                <a:ea typeface="微软雅黑"/>
                <a:cs typeface="+mn-cs"/>
              </a:rPr>
              <a:t>monitor: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Arial" panose="020B0604020202020204"/>
                <a:ea typeface="微软雅黑"/>
                <a:cs typeface="+mn-cs"/>
              </a:rPr>
              <a:t>Ensure</a:t>
            </a:r>
            <a:r>
              <a:rPr kumimoji="1" lang="zh-CN" altLang="en-US" sz="14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1" lang="en-US" altLang="zh-CN" sz="1400" b="0" i="0" u="none" strike="noStrike" kern="1200" cap="none" spc="0" normalizeH="0" baseline="0" noProof="0" dirty="0">
                <a:ln>
                  <a:noFill/>
                </a:ln>
                <a:solidFill>
                  <a:srgbClr val="000000"/>
                </a:solidFill>
                <a:effectLst/>
                <a:uLnTx/>
                <a:uFillTx/>
                <a:latin typeface="Arial" panose="020B0604020202020204"/>
                <a:ea typeface="微软雅黑"/>
                <a:cs typeface="+mn-cs"/>
              </a:rPr>
              <a:t>memory</a:t>
            </a:r>
            <a:r>
              <a:rPr kumimoji="1" lang="zh-CN" altLang="en-US" sz="14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1" lang="en-US" altLang="zh-CN" sz="1400" b="0" i="0" u="none" strike="noStrike" kern="1200" cap="none" spc="0" normalizeH="0" baseline="0" noProof="0" dirty="0">
                <a:ln>
                  <a:noFill/>
                </a:ln>
                <a:solidFill>
                  <a:srgbClr val="000000"/>
                </a:solidFill>
                <a:effectLst/>
                <a:uLnTx/>
                <a:uFillTx/>
                <a:latin typeface="Arial" panose="020B0604020202020204"/>
                <a:ea typeface="微软雅黑"/>
                <a:cs typeface="+mn-cs"/>
              </a:rPr>
              <a:t>isolation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Arial" panose="020B0604020202020204"/>
                <a:ea typeface="微软雅黑"/>
                <a:cs typeface="+mn-cs"/>
              </a:rPr>
              <a:t>Enclave context switch &amp; exception handling</a:t>
            </a:r>
          </a:p>
        </p:txBody>
      </p:sp>
      <p:sp>
        <p:nvSpPr>
          <p:cNvPr id="61" name="文本框 60">
            <a:extLst>
              <a:ext uri="{FF2B5EF4-FFF2-40B4-BE49-F238E27FC236}">
                <a16:creationId xmlns:a16="http://schemas.microsoft.com/office/drawing/2014/main" id="{A258F8B2-5E7A-234F-99B8-FE061C432F4F}"/>
              </a:ext>
            </a:extLst>
          </p:cNvPr>
          <p:cNvSpPr txBox="1"/>
          <p:nvPr/>
        </p:nvSpPr>
        <p:spPr>
          <a:xfrm>
            <a:off x="5424585" y="1779978"/>
            <a:ext cx="2779928"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i="0" u="none" strike="noStrike" kern="1200" cap="none" spc="0" normalizeH="0" baseline="0" noProof="0" dirty="0">
                <a:ln>
                  <a:noFill/>
                </a:ln>
                <a:solidFill>
                  <a:srgbClr val="000000"/>
                </a:solidFill>
                <a:effectLst/>
                <a:uLnTx/>
                <a:uFillTx/>
                <a:latin typeface="Arial" panose="020B0604020202020204"/>
                <a:ea typeface="微软雅黑"/>
                <a:cs typeface="+mn-cs"/>
              </a:rPr>
              <a:t>Enclave</a:t>
            </a:r>
            <a:r>
              <a:rPr kumimoji="1" lang="zh-CN" altLang="en-US" sz="16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1" lang="en-US" altLang="zh-CN" sz="1600" b="0" i="0" u="none" strike="noStrike" kern="1200" cap="none" spc="0" normalizeH="0" baseline="0" noProof="0" dirty="0">
                <a:ln>
                  <a:noFill/>
                </a:ln>
                <a:solidFill>
                  <a:srgbClr val="000000"/>
                </a:solidFill>
                <a:effectLst/>
                <a:uLnTx/>
                <a:uFillTx/>
                <a:latin typeface="Arial" panose="020B0604020202020204"/>
                <a:ea typeface="微软雅黑"/>
                <a:cs typeface="+mn-cs"/>
              </a:rPr>
              <a:t>apps: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Arial" panose="020B0604020202020204"/>
                <a:ea typeface="微软雅黑"/>
                <a:cs typeface="+mn-cs"/>
              </a:rPr>
              <a:t>Sensitive code &amp; data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Arial" panose="020B0604020202020204"/>
                <a:ea typeface="微软雅黑"/>
                <a:cs typeface="+mn-cs"/>
              </a:rPr>
              <a:t>Isolated from other software</a:t>
            </a:r>
          </a:p>
        </p:txBody>
      </p:sp>
      <p:sp>
        <p:nvSpPr>
          <p:cNvPr id="58" name="文本框 57">
            <a:extLst>
              <a:ext uri="{FF2B5EF4-FFF2-40B4-BE49-F238E27FC236}">
                <a16:creationId xmlns:a16="http://schemas.microsoft.com/office/drawing/2014/main" id="{D5984B6F-551B-C048-93E6-D6E1B290F0B7}"/>
              </a:ext>
            </a:extLst>
          </p:cNvPr>
          <p:cNvSpPr txBox="1"/>
          <p:nvPr/>
        </p:nvSpPr>
        <p:spPr>
          <a:xfrm>
            <a:off x="5424585" y="3155675"/>
            <a:ext cx="2395207"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i="0" u="none" strike="noStrike" kern="1200" cap="none" spc="0" normalizeH="0" baseline="0" noProof="0" dirty="0">
                <a:ln>
                  <a:noFill/>
                </a:ln>
                <a:solidFill>
                  <a:srgbClr val="000000"/>
                </a:solidFill>
                <a:effectLst/>
                <a:uLnTx/>
                <a:uFillTx/>
                <a:latin typeface="Arial" panose="020B0604020202020204"/>
                <a:ea typeface="微软雅黑"/>
                <a:cs typeface="+mn-cs"/>
              </a:rPr>
              <a:t>Hypervisor: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Arial" panose="020B0604020202020204"/>
                <a:ea typeface="微软雅黑"/>
                <a:cs typeface="+mn-cs"/>
              </a:rPr>
              <a:t>Multiplex the CPU cores</a:t>
            </a:r>
          </a:p>
        </p:txBody>
      </p:sp>
      <p:sp>
        <p:nvSpPr>
          <p:cNvPr id="64" name="矩形 63">
            <a:extLst>
              <a:ext uri="{FF2B5EF4-FFF2-40B4-BE49-F238E27FC236}">
                <a16:creationId xmlns:a16="http://schemas.microsoft.com/office/drawing/2014/main" id="{D9F6F1E0-3E44-1147-991A-7223C8C45D98}"/>
              </a:ext>
            </a:extLst>
          </p:cNvPr>
          <p:cNvSpPr/>
          <p:nvPr/>
        </p:nvSpPr>
        <p:spPr>
          <a:xfrm>
            <a:off x="683568" y="1913573"/>
            <a:ext cx="4302739" cy="725842"/>
          </a:xfrm>
          <a:prstGeom prst="rect">
            <a:avLst/>
          </a:prstGeom>
          <a:ln w="12700">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5" name="矩形 64">
            <a:extLst>
              <a:ext uri="{FF2B5EF4-FFF2-40B4-BE49-F238E27FC236}">
                <a16:creationId xmlns:a16="http://schemas.microsoft.com/office/drawing/2014/main" id="{49805B68-ECD0-4449-A301-41E7A22760D3}"/>
              </a:ext>
            </a:extLst>
          </p:cNvPr>
          <p:cNvSpPr/>
          <p:nvPr/>
        </p:nvSpPr>
        <p:spPr>
          <a:xfrm>
            <a:off x="851055" y="1992710"/>
            <a:ext cx="1743636" cy="575336"/>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7" name="矩形 66">
            <a:extLst>
              <a:ext uri="{FF2B5EF4-FFF2-40B4-BE49-F238E27FC236}">
                <a16:creationId xmlns:a16="http://schemas.microsoft.com/office/drawing/2014/main" id="{ECEC9A76-7365-F249-95AE-18BD02B456CF}"/>
              </a:ext>
            </a:extLst>
          </p:cNvPr>
          <p:cNvSpPr/>
          <p:nvPr/>
        </p:nvSpPr>
        <p:spPr>
          <a:xfrm>
            <a:off x="1283149" y="2203993"/>
            <a:ext cx="1250137" cy="31823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Non-sensitive code/data</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8" name="文本框 67">
            <a:extLst>
              <a:ext uri="{FF2B5EF4-FFF2-40B4-BE49-F238E27FC236}">
                <a16:creationId xmlns:a16="http://schemas.microsoft.com/office/drawing/2014/main" id="{9662A943-8E97-7F46-913F-C655BC479DC3}"/>
              </a:ext>
            </a:extLst>
          </p:cNvPr>
          <p:cNvSpPr txBox="1"/>
          <p:nvPr/>
        </p:nvSpPr>
        <p:spPr>
          <a:xfrm>
            <a:off x="820095" y="1992336"/>
            <a:ext cx="8081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Host App</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9" name="文本框 68">
            <a:extLst>
              <a:ext uri="{FF2B5EF4-FFF2-40B4-BE49-F238E27FC236}">
                <a16:creationId xmlns:a16="http://schemas.microsoft.com/office/drawing/2014/main" id="{24977C5E-1BE8-8349-997D-5CB18DB608A6}"/>
              </a:ext>
            </a:extLst>
          </p:cNvPr>
          <p:cNvSpPr txBox="1"/>
          <p:nvPr/>
        </p:nvSpPr>
        <p:spPr>
          <a:xfrm>
            <a:off x="4415881" y="2226524"/>
            <a:ext cx="49539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User</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70" name="矩形 69">
            <a:extLst>
              <a:ext uri="{FF2B5EF4-FFF2-40B4-BE49-F238E27FC236}">
                <a16:creationId xmlns:a16="http://schemas.microsoft.com/office/drawing/2014/main" id="{50C9850E-9E05-D449-91C6-CB6050FE8B90}"/>
              </a:ext>
            </a:extLst>
          </p:cNvPr>
          <p:cNvSpPr/>
          <p:nvPr/>
        </p:nvSpPr>
        <p:spPr>
          <a:xfrm>
            <a:off x="2843899" y="1992336"/>
            <a:ext cx="1377765" cy="575710"/>
          </a:xfrm>
          <a:prstGeom prst="rect">
            <a:avLst/>
          </a:prstGeom>
          <a:solidFill>
            <a:schemeClr val="bg1">
              <a:lumMod val="85000"/>
            </a:schemeClr>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90" name="矩形 89">
            <a:extLst>
              <a:ext uri="{FF2B5EF4-FFF2-40B4-BE49-F238E27FC236}">
                <a16:creationId xmlns:a16="http://schemas.microsoft.com/office/drawing/2014/main" id="{3A7C3A78-A022-E040-844B-5396408C7B70}"/>
              </a:ext>
            </a:extLst>
          </p:cNvPr>
          <p:cNvSpPr/>
          <p:nvPr/>
        </p:nvSpPr>
        <p:spPr>
          <a:xfrm>
            <a:off x="3285815" y="2164699"/>
            <a:ext cx="896699" cy="357810"/>
          </a:xfrm>
          <a:prstGeom prst="rect">
            <a:avLst/>
          </a:prstGeom>
          <a:solidFill>
            <a:schemeClr val="bg1">
              <a:lumMod val="85000"/>
            </a:schemeClr>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Sensitive code/data</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91" name="文本框 90">
            <a:extLst>
              <a:ext uri="{FF2B5EF4-FFF2-40B4-BE49-F238E27FC236}">
                <a16:creationId xmlns:a16="http://schemas.microsoft.com/office/drawing/2014/main" id="{CAF0BCFA-4BEB-C94B-A2DC-9F42EDC33C3E}"/>
              </a:ext>
            </a:extLst>
          </p:cNvPr>
          <p:cNvSpPr txBox="1"/>
          <p:nvPr/>
        </p:nvSpPr>
        <p:spPr>
          <a:xfrm>
            <a:off x="2808902" y="1957772"/>
            <a:ext cx="93786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Enclave App</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92" name="矩形 91">
            <a:extLst>
              <a:ext uri="{FF2B5EF4-FFF2-40B4-BE49-F238E27FC236}">
                <a16:creationId xmlns:a16="http://schemas.microsoft.com/office/drawing/2014/main" id="{5DC55FFF-B11A-E44B-B516-FA7AF726D75D}"/>
              </a:ext>
            </a:extLst>
          </p:cNvPr>
          <p:cNvSpPr/>
          <p:nvPr/>
        </p:nvSpPr>
        <p:spPr>
          <a:xfrm>
            <a:off x="683568" y="2635420"/>
            <a:ext cx="4302739" cy="660364"/>
          </a:xfrm>
          <a:prstGeom prst="rect">
            <a:avLst/>
          </a:prstGeom>
          <a:ln w="12700">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93" name="文本框 92">
            <a:extLst>
              <a:ext uri="{FF2B5EF4-FFF2-40B4-BE49-F238E27FC236}">
                <a16:creationId xmlns:a16="http://schemas.microsoft.com/office/drawing/2014/main" id="{B46AE445-51C3-E641-B2E7-365967905E9A}"/>
              </a:ext>
            </a:extLst>
          </p:cNvPr>
          <p:cNvSpPr txBox="1"/>
          <p:nvPr/>
        </p:nvSpPr>
        <p:spPr>
          <a:xfrm>
            <a:off x="4066818" y="2923682"/>
            <a:ext cx="89377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Supervisor</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94" name="矩形 93">
            <a:extLst>
              <a:ext uri="{FF2B5EF4-FFF2-40B4-BE49-F238E27FC236}">
                <a16:creationId xmlns:a16="http://schemas.microsoft.com/office/drawing/2014/main" id="{1BBE8D85-68C5-F541-8FCA-CDDD21280B92}"/>
              </a:ext>
            </a:extLst>
          </p:cNvPr>
          <p:cNvSpPr/>
          <p:nvPr/>
        </p:nvSpPr>
        <p:spPr>
          <a:xfrm>
            <a:off x="680084" y="3304910"/>
            <a:ext cx="4302739" cy="700477"/>
          </a:xfrm>
          <a:prstGeom prst="rect">
            <a:avLst/>
          </a:prstGeom>
          <a:ln w="12700">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95" name="文本框 94">
            <a:extLst>
              <a:ext uri="{FF2B5EF4-FFF2-40B4-BE49-F238E27FC236}">
                <a16:creationId xmlns:a16="http://schemas.microsoft.com/office/drawing/2014/main" id="{B8EF7944-1CF9-E442-98AF-3F408A8EE2EE}"/>
              </a:ext>
            </a:extLst>
          </p:cNvPr>
          <p:cNvSpPr txBox="1"/>
          <p:nvPr/>
        </p:nvSpPr>
        <p:spPr>
          <a:xfrm>
            <a:off x="3580558" y="3532037"/>
            <a:ext cx="132631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Hypervisor(Unused)</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96" name="矩形 95">
            <a:extLst>
              <a:ext uri="{FF2B5EF4-FFF2-40B4-BE49-F238E27FC236}">
                <a16:creationId xmlns:a16="http://schemas.microsoft.com/office/drawing/2014/main" id="{068A7A0D-4E31-0B4E-AB8D-976F73512F01}"/>
              </a:ext>
            </a:extLst>
          </p:cNvPr>
          <p:cNvSpPr/>
          <p:nvPr/>
        </p:nvSpPr>
        <p:spPr>
          <a:xfrm>
            <a:off x="680084" y="3986888"/>
            <a:ext cx="4302739" cy="443910"/>
          </a:xfrm>
          <a:prstGeom prst="rect">
            <a:avLst/>
          </a:prstGeom>
          <a:ln w="12700">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97" name="矩形 96">
            <a:extLst>
              <a:ext uri="{FF2B5EF4-FFF2-40B4-BE49-F238E27FC236}">
                <a16:creationId xmlns:a16="http://schemas.microsoft.com/office/drawing/2014/main" id="{F8779977-E7C8-3944-B081-7F0D6DD2C6AC}"/>
              </a:ext>
            </a:extLst>
          </p:cNvPr>
          <p:cNvSpPr/>
          <p:nvPr/>
        </p:nvSpPr>
        <p:spPr>
          <a:xfrm>
            <a:off x="2016922" y="4052272"/>
            <a:ext cx="1629061" cy="299803"/>
          </a:xfrm>
          <a:prstGeom prst="rect">
            <a:avLst/>
          </a:prstGeom>
          <a:solidFill>
            <a:schemeClr val="bg1">
              <a:lumMod val="85000"/>
            </a:schemeClr>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Secure monitor</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98" name="文本框 97">
            <a:extLst>
              <a:ext uri="{FF2B5EF4-FFF2-40B4-BE49-F238E27FC236}">
                <a16:creationId xmlns:a16="http://schemas.microsoft.com/office/drawing/2014/main" id="{B06B5246-B059-1741-9426-E658A688DB94}"/>
              </a:ext>
            </a:extLst>
          </p:cNvPr>
          <p:cNvSpPr txBox="1"/>
          <p:nvPr/>
        </p:nvSpPr>
        <p:spPr>
          <a:xfrm>
            <a:off x="4189318" y="4094982"/>
            <a:ext cx="74883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Machine</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cxnSp>
        <p:nvCxnSpPr>
          <p:cNvPr id="104" name="直线箭头连接符 103">
            <a:extLst>
              <a:ext uri="{FF2B5EF4-FFF2-40B4-BE49-F238E27FC236}">
                <a16:creationId xmlns:a16="http://schemas.microsoft.com/office/drawing/2014/main" id="{EC256C03-06F2-2D44-BA4C-E3E120691BA3}"/>
              </a:ext>
            </a:extLst>
          </p:cNvPr>
          <p:cNvCxnSpPr>
            <a:cxnSpLocks/>
          </p:cNvCxnSpPr>
          <p:nvPr/>
        </p:nvCxnSpPr>
        <p:spPr>
          <a:xfrm>
            <a:off x="3425314" y="2522223"/>
            <a:ext cx="0" cy="1507478"/>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5" name="矩形 104">
            <a:extLst>
              <a:ext uri="{FF2B5EF4-FFF2-40B4-BE49-F238E27FC236}">
                <a16:creationId xmlns:a16="http://schemas.microsoft.com/office/drawing/2014/main" id="{13212066-9E84-3C49-B709-D4D32B29A3D3}"/>
              </a:ext>
            </a:extLst>
          </p:cNvPr>
          <p:cNvSpPr/>
          <p:nvPr/>
        </p:nvSpPr>
        <p:spPr>
          <a:xfrm>
            <a:off x="851055" y="3365091"/>
            <a:ext cx="1743636" cy="589938"/>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106" name="矩形 105">
            <a:extLst>
              <a:ext uri="{FF2B5EF4-FFF2-40B4-BE49-F238E27FC236}">
                <a16:creationId xmlns:a16="http://schemas.microsoft.com/office/drawing/2014/main" id="{AEF2814B-F605-264F-9A54-D1CBD93A278C}"/>
              </a:ext>
            </a:extLst>
          </p:cNvPr>
          <p:cNvSpPr/>
          <p:nvPr/>
        </p:nvSpPr>
        <p:spPr>
          <a:xfrm>
            <a:off x="1292817" y="3543504"/>
            <a:ext cx="1250137" cy="33312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Enclave multiplexing</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107" name="文本框 106">
            <a:extLst>
              <a:ext uri="{FF2B5EF4-FFF2-40B4-BE49-F238E27FC236}">
                <a16:creationId xmlns:a16="http://schemas.microsoft.com/office/drawing/2014/main" id="{739F803E-3E45-D444-8EC0-A04E00F6C4AA}"/>
              </a:ext>
            </a:extLst>
          </p:cNvPr>
          <p:cNvSpPr txBox="1"/>
          <p:nvPr/>
        </p:nvSpPr>
        <p:spPr>
          <a:xfrm>
            <a:off x="827656" y="3353720"/>
            <a:ext cx="8081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Hypervisor</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108" name="矩形 107">
            <a:extLst>
              <a:ext uri="{FF2B5EF4-FFF2-40B4-BE49-F238E27FC236}">
                <a16:creationId xmlns:a16="http://schemas.microsoft.com/office/drawing/2014/main" id="{6C7988E9-58F6-3D47-9F81-73E708A4FA30}"/>
              </a:ext>
            </a:extLst>
          </p:cNvPr>
          <p:cNvSpPr/>
          <p:nvPr/>
        </p:nvSpPr>
        <p:spPr>
          <a:xfrm>
            <a:off x="843494" y="2730332"/>
            <a:ext cx="1743636" cy="523458"/>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109" name="矩形 108">
            <a:extLst>
              <a:ext uri="{FF2B5EF4-FFF2-40B4-BE49-F238E27FC236}">
                <a16:creationId xmlns:a16="http://schemas.microsoft.com/office/drawing/2014/main" id="{CE808807-6033-A54D-A80F-B48F73A45E8E}"/>
              </a:ext>
            </a:extLst>
          </p:cNvPr>
          <p:cNvSpPr/>
          <p:nvPr/>
        </p:nvSpPr>
        <p:spPr>
          <a:xfrm>
            <a:off x="1285256" y="2879114"/>
            <a:ext cx="1250137" cy="33947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Enclave management</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110" name="文本框 109">
            <a:extLst>
              <a:ext uri="{FF2B5EF4-FFF2-40B4-BE49-F238E27FC236}">
                <a16:creationId xmlns:a16="http://schemas.microsoft.com/office/drawing/2014/main" id="{849231F3-17F6-2747-9FF9-5CA5B99C21A5}"/>
              </a:ext>
            </a:extLst>
          </p:cNvPr>
          <p:cNvSpPr txBox="1"/>
          <p:nvPr/>
        </p:nvSpPr>
        <p:spPr>
          <a:xfrm>
            <a:off x="820095" y="2718962"/>
            <a:ext cx="8081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OS</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cxnSp>
        <p:nvCxnSpPr>
          <p:cNvPr id="111" name="直线箭头连接符 110">
            <a:extLst>
              <a:ext uri="{FF2B5EF4-FFF2-40B4-BE49-F238E27FC236}">
                <a16:creationId xmlns:a16="http://schemas.microsoft.com/office/drawing/2014/main" id="{BE5906EF-A967-0B4F-8284-EEBE1B7E0FE3}"/>
              </a:ext>
            </a:extLst>
          </p:cNvPr>
          <p:cNvCxnSpPr>
            <a:cxnSpLocks/>
            <a:stCxn id="109" idx="2"/>
            <a:endCxn id="106" idx="0"/>
          </p:cNvCxnSpPr>
          <p:nvPr/>
        </p:nvCxnSpPr>
        <p:spPr>
          <a:xfrm>
            <a:off x="1910325" y="3218587"/>
            <a:ext cx="7561" cy="324917"/>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2" name="直线箭头连接符 111">
            <a:extLst>
              <a:ext uri="{FF2B5EF4-FFF2-40B4-BE49-F238E27FC236}">
                <a16:creationId xmlns:a16="http://schemas.microsoft.com/office/drawing/2014/main" id="{EFDA06FC-368D-9740-82D4-B9B1669EF464}"/>
              </a:ext>
            </a:extLst>
          </p:cNvPr>
          <p:cNvCxnSpPr>
            <a:cxnSpLocks/>
            <a:stCxn id="67" idx="2"/>
            <a:endCxn id="109" idx="0"/>
          </p:cNvCxnSpPr>
          <p:nvPr/>
        </p:nvCxnSpPr>
        <p:spPr>
          <a:xfrm>
            <a:off x="1908218" y="2522223"/>
            <a:ext cx="2107" cy="356891"/>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9873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cs typeface="Arial Black" charset="0"/>
              </a:rPr>
              <a:t>Hardware Property: Memory Region</a:t>
            </a:r>
            <a:endParaRPr kumimoji="1" lang="zh-CN" altLang="en-US" sz="2800" dirty="0">
              <a:latin typeface="Arial Black" charset="0"/>
              <a:ea typeface="Arial Black" charset="0"/>
              <a:cs typeface="Arial Black" charset="0"/>
            </a:endParaRPr>
          </a:p>
        </p:txBody>
      </p:sp>
      <p:sp>
        <p:nvSpPr>
          <p:cNvPr id="33" name="矩形 32">
            <a:extLst>
              <a:ext uri="{FF2B5EF4-FFF2-40B4-BE49-F238E27FC236}">
                <a16:creationId xmlns:a16="http://schemas.microsoft.com/office/drawing/2014/main" id="{045DAFED-696F-A941-86B2-1B0053FAFB94}"/>
              </a:ext>
            </a:extLst>
          </p:cNvPr>
          <p:cNvSpPr/>
          <p:nvPr/>
        </p:nvSpPr>
        <p:spPr>
          <a:xfrm>
            <a:off x="1694173" y="2630345"/>
            <a:ext cx="685459" cy="413949"/>
          </a:xfrm>
          <a:prstGeom prst="rect">
            <a:avLst/>
          </a:prstGeom>
          <a:solidFill>
            <a:schemeClr val="bg1">
              <a:lumMod val="8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region1</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38" name="矩形 37">
            <a:extLst>
              <a:ext uri="{FF2B5EF4-FFF2-40B4-BE49-F238E27FC236}">
                <a16:creationId xmlns:a16="http://schemas.microsoft.com/office/drawing/2014/main" id="{2C79C75D-8A2F-4D47-A058-3D594856BB62}"/>
              </a:ext>
            </a:extLst>
          </p:cNvPr>
          <p:cNvSpPr/>
          <p:nvPr/>
        </p:nvSpPr>
        <p:spPr>
          <a:xfrm>
            <a:off x="2379632" y="2630344"/>
            <a:ext cx="685459" cy="413949"/>
          </a:xfrm>
          <a:prstGeom prst="rect">
            <a:avLst/>
          </a:prstGeom>
          <a:solidFill>
            <a:schemeClr val="bg1">
              <a:lumMod val="7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region2</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39" name="矩形 38">
            <a:extLst>
              <a:ext uri="{FF2B5EF4-FFF2-40B4-BE49-F238E27FC236}">
                <a16:creationId xmlns:a16="http://schemas.microsoft.com/office/drawing/2014/main" id="{5F3DB5EB-D25A-9D45-802E-C08D38F9282A}"/>
              </a:ext>
            </a:extLst>
          </p:cNvPr>
          <p:cNvSpPr/>
          <p:nvPr/>
        </p:nvSpPr>
        <p:spPr>
          <a:xfrm>
            <a:off x="3065091" y="2630344"/>
            <a:ext cx="685459" cy="413949"/>
          </a:xfrm>
          <a:prstGeom prst="rect">
            <a:avLst/>
          </a:prstGeom>
          <a:solidFill>
            <a:schemeClr val="tx2">
              <a:lumMod val="20000"/>
              <a:lumOff val="8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region3</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0" name="矩形 39">
            <a:extLst>
              <a:ext uri="{FF2B5EF4-FFF2-40B4-BE49-F238E27FC236}">
                <a16:creationId xmlns:a16="http://schemas.microsoft.com/office/drawing/2014/main" id="{C7BAC8E3-3FD3-3747-BCDF-F536368EB2A5}"/>
              </a:ext>
            </a:extLst>
          </p:cNvPr>
          <p:cNvSpPr/>
          <p:nvPr/>
        </p:nvSpPr>
        <p:spPr>
          <a:xfrm>
            <a:off x="3750549" y="2630344"/>
            <a:ext cx="685459" cy="413949"/>
          </a:xfrm>
          <a:prstGeom prst="rect">
            <a:avLst/>
          </a:prstGeom>
          <a:solidFill>
            <a:schemeClr val="tx2">
              <a:lumMod val="40000"/>
              <a:lumOff val="6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region4</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9" name="矩形 48">
            <a:extLst>
              <a:ext uri="{FF2B5EF4-FFF2-40B4-BE49-F238E27FC236}">
                <a16:creationId xmlns:a16="http://schemas.microsoft.com/office/drawing/2014/main" id="{3B94D07E-F219-D24D-99D6-6736E19CE1FA}"/>
              </a:ext>
            </a:extLst>
          </p:cNvPr>
          <p:cNvSpPr/>
          <p:nvPr/>
        </p:nvSpPr>
        <p:spPr>
          <a:xfrm>
            <a:off x="4436008" y="2630344"/>
            <a:ext cx="685459" cy="413949"/>
          </a:xfrm>
          <a:prstGeom prst="rect">
            <a:avLst/>
          </a:prstGeom>
          <a:solidFill>
            <a:schemeClr val="bg1">
              <a:lumMod val="8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region1</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57" name="矩形 56">
            <a:extLst>
              <a:ext uri="{FF2B5EF4-FFF2-40B4-BE49-F238E27FC236}">
                <a16:creationId xmlns:a16="http://schemas.microsoft.com/office/drawing/2014/main" id="{C18DBFA1-80D8-DF4C-B331-739A359DF524}"/>
              </a:ext>
            </a:extLst>
          </p:cNvPr>
          <p:cNvSpPr/>
          <p:nvPr/>
        </p:nvSpPr>
        <p:spPr>
          <a:xfrm>
            <a:off x="5121467" y="2630343"/>
            <a:ext cx="685459" cy="413949"/>
          </a:xfrm>
          <a:prstGeom prst="rect">
            <a:avLst/>
          </a:prstGeom>
          <a:solidFill>
            <a:schemeClr val="bg1">
              <a:lumMod val="7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region2</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58" name="矩形 57">
            <a:extLst>
              <a:ext uri="{FF2B5EF4-FFF2-40B4-BE49-F238E27FC236}">
                <a16:creationId xmlns:a16="http://schemas.microsoft.com/office/drawing/2014/main" id="{FDA853B5-978B-E145-81D3-0026ED2CDA85}"/>
              </a:ext>
            </a:extLst>
          </p:cNvPr>
          <p:cNvSpPr/>
          <p:nvPr/>
        </p:nvSpPr>
        <p:spPr>
          <a:xfrm>
            <a:off x="5806926" y="2630343"/>
            <a:ext cx="685459" cy="413949"/>
          </a:xfrm>
          <a:prstGeom prst="rect">
            <a:avLst/>
          </a:prstGeom>
          <a:solidFill>
            <a:schemeClr val="tx2">
              <a:lumMod val="20000"/>
              <a:lumOff val="8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region3</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0" name="矩形 59">
            <a:extLst>
              <a:ext uri="{FF2B5EF4-FFF2-40B4-BE49-F238E27FC236}">
                <a16:creationId xmlns:a16="http://schemas.microsoft.com/office/drawing/2014/main" id="{7E99B7A5-AD63-9D45-9819-CDE149CC33D3}"/>
              </a:ext>
            </a:extLst>
          </p:cNvPr>
          <p:cNvSpPr/>
          <p:nvPr/>
        </p:nvSpPr>
        <p:spPr>
          <a:xfrm>
            <a:off x="6492384" y="2630343"/>
            <a:ext cx="685459" cy="413949"/>
          </a:xfrm>
          <a:prstGeom prst="rect">
            <a:avLst/>
          </a:prstGeom>
          <a:solidFill>
            <a:schemeClr val="tx2">
              <a:lumMod val="40000"/>
              <a:lumOff val="6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region4</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2" name="矩形 61">
            <a:extLst>
              <a:ext uri="{FF2B5EF4-FFF2-40B4-BE49-F238E27FC236}">
                <a16:creationId xmlns:a16="http://schemas.microsoft.com/office/drawing/2014/main" id="{7AE6A345-1525-3049-8FD5-81A57C42914D}"/>
              </a:ext>
            </a:extLst>
          </p:cNvPr>
          <p:cNvSpPr/>
          <p:nvPr/>
        </p:nvSpPr>
        <p:spPr>
          <a:xfrm>
            <a:off x="7177843" y="2630343"/>
            <a:ext cx="685459" cy="413949"/>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3" name="矩形 62">
            <a:extLst>
              <a:ext uri="{FF2B5EF4-FFF2-40B4-BE49-F238E27FC236}">
                <a16:creationId xmlns:a16="http://schemas.microsoft.com/office/drawing/2014/main" id="{2E75738F-4452-4C4C-B0D5-AE39E94D0DD5}"/>
              </a:ext>
            </a:extLst>
          </p:cNvPr>
          <p:cNvSpPr/>
          <p:nvPr/>
        </p:nvSpPr>
        <p:spPr>
          <a:xfrm>
            <a:off x="2599544" y="1835793"/>
            <a:ext cx="1006578" cy="170458"/>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Tag</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6" name="矩形 65">
            <a:extLst>
              <a:ext uri="{FF2B5EF4-FFF2-40B4-BE49-F238E27FC236}">
                <a16:creationId xmlns:a16="http://schemas.microsoft.com/office/drawing/2014/main" id="{39C37A08-C805-C444-984F-0C300BA96C2E}"/>
              </a:ext>
            </a:extLst>
          </p:cNvPr>
          <p:cNvSpPr/>
          <p:nvPr/>
        </p:nvSpPr>
        <p:spPr>
          <a:xfrm>
            <a:off x="3606121" y="1835793"/>
            <a:ext cx="1618463" cy="170458"/>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Cache set id</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7" name="矩形 66">
            <a:extLst>
              <a:ext uri="{FF2B5EF4-FFF2-40B4-BE49-F238E27FC236}">
                <a16:creationId xmlns:a16="http://schemas.microsoft.com/office/drawing/2014/main" id="{872BA753-F2E4-844A-BB44-97AAB1F2B67B}"/>
              </a:ext>
            </a:extLst>
          </p:cNvPr>
          <p:cNvSpPr/>
          <p:nvPr/>
        </p:nvSpPr>
        <p:spPr>
          <a:xfrm>
            <a:off x="5224585" y="1835793"/>
            <a:ext cx="1557115" cy="170458"/>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Cache line offset</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8" name="矩形 67">
            <a:extLst>
              <a:ext uri="{FF2B5EF4-FFF2-40B4-BE49-F238E27FC236}">
                <a16:creationId xmlns:a16="http://schemas.microsoft.com/office/drawing/2014/main" id="{65D104F7-AF6A-CC4C-A1D0-7B53311AB775}"/>
              </a:ext>
            </a:extLst>
          </p:cNvPr>
          <p:cNvSpPr/>
          <p:nvPr/>
        </p:nvSpPr>
        <p:spPr>
          <a:xfrm>
            <a:off x="5012543" y="2258476"/>
            <a:ext cx="1769157" cy="170457"/>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Page offset</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3" name="文本框 2">
            <a:extLst>
              <a:ext uri="{FF2B5EF4-FFF2-40B4-BE49-F238E27FC236}">
                <a16:creationId xmlns:a16="http://schemas.microsoft.com/office/drawing/2014/main" id="{FD2B386F-6A41-F54E-ABA1-2F68C83939DE}"/>
              </a:ext>
            </a:extLst>
          </p:cNvPr>
          <p:cNvSpPr txBox="1"/>
          <p:nvPr/>
        </p:nvSpPr>
        <p:spPr>
          <a:xfrm>
            <a:off x="1286419" y="1794064"/>
            <a:ext cx="114967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Physical address</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70" name="矩形 69">
            <a:extLst>
              <a:ext uri="{FF2B5EF4-FFF2-40B4-BE49-F238E27FC236}">
                <a16:creationId xmlns:a16="http://schemas.microsoft.com/office/drawing/2014/main" id="{1F8CD291-35D6-BE41-A42E-902F57D355E6}"/>
              </a:ext>
            </a:extLst>
          </p:cNvPr>
          <p:cNvSpPr/>
          <p:nvPr/>
        </p:nvSpPr>
        <p:spPr>
          <a:xfrm>
            <a:off x="3606120" y="2258476"/>
            <a:ext cx="1406422" cy="170457"/>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 id</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71" name="矩形 70">
            <a:extLst>
              <a:ext uri="{FF2B5EF4-FFF2-40B4-BE49-F238E27FC236}">
                <a16:creationId xmlns:a16="http://schemas.microsoft.com/office/drawing/2014/main" id="{0F5DB24A-4AC4-E740-A08A-F5C3F1C9F960}"/>
              </a:ext>
            </a:extLst>
          </p:cNvPr>
          <p:cNvSpPr/>
          <p:nvPr/>
        </p:nvSpPr>
        <p:spPr>
          <a:xfrm>
            <a:off x="2599544" y="2258476"/>
            <a:ext cx="1006578" cy="170458"/>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Tag</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cxnSp>
        <p:nvCxnSpPr>
          <p:cNvPr id="5" name="直线连接符 4">
            <a:extLst>
              <a:ext uri="{FF2B5EF4-FFF2-40B4-BE49-F238E27FC236}">
                <a16:creationId xmlns:a16="http://schemas.microsoft.com/office/drawing/2014/main" id="{A965EB6C-56BB-844A-9767-68AA20BEBC6B}"/>
              </a:ext>
            </a:extLst>
          </p:cNvPr>
          <p:cNvCxnSpPr>
            <a:stCxn id="66" idx="1"/>
            <a:endCxn id="70" idx="1"/>
          </p:cNvCxnSpPr>
          <p:nvPr/>
        </p:nvCxnSpPr>
        <p:spPr>
          <a:xfrm flipH="1">
            <a:off x="3606120" y="1921022"/>
            <a:ext cx="1" cy="422683"/>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线连接符 71">
            <a:extLst>
              <a:ext uri="{FF2B5EF4-FFF2-40B4-BE49-F238E27FC236}">
                <a16:creationId xmlns:a16="http://schemas.microsoft.com/office/drawing/2014/main" id="{34DFB22A-6DC5-9848-A4FE-869FA6152A03}"/>
              </a:ext>
            </a:extLst>
          </p:cNvPr>
          <p:cNvCxnSpPr>
            <a:cxnSpLocks/>
            <a:stCxn id="67" idx="1"/>
          </p:cNvCxnSpPr>
          <p:nvPr/>
        </p:nvCxnSpPr>
        <p:spPr>
          <a:xfrm>
            <a:off x="5224585" y="1921022"/>
            <a:ext cx="0" cy="337454"/>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3" name="直线连接符 72">
            <a:extLst>
              <a:ext uri="{FF2B5EF4-FFF2-40B4-BE49-F238E27FC236}">
                <a16:creationId xmlns:a16="http://schemas.microsoft.com/office/drawing/2014/main" id="{2ED698D7-DC5F-E047-BD31-16B0C95AC929}"/>
              </a:ext>
            </a:extLst>
          </p:cNvPr>
          <p:cNvCxnSpPr>
            <a:cxnSpLocks/>
            <a:stCxn id="70" idx="3"/>
          </p:cNvCxnSpPr>
          <p:nvPr/>
        </p:nvCxnSpPr>
        <p:spPr>
          <a:xfrm flipV="1">
            <a:off x="5012542" y="2006251"/>
            <a:ext cx="0" cy="337454"/>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3FC4796B-80A4-8B41-AA51-2455F88B4A73}"/>
              </a:ext>
            </a:extLst>
          </p:cNvPr>
          <p:cNvSpPr txBox="1"/>
          <p:nvPr/>
        </p:nvSpPr>
        <p:spPr>
          <a:xfrm>
            <a:off x="827584" y="3917001"/>
            <a:ext cx="7558589" cy="338554"/>
          </a:xfrm>
          <a:prstGeom prst="rect">
            <a:avLst/>
          </a:prstGeom>
          <a:noFill/>
        </p:spPr>
        <p:txBody>
          <a:bodyPr wrap="square" rtlCol="0">
            <a:spAutoFit/>
          </a:bodyPr>
          <a:lstStyle/>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Use subset of cache set bits as DRAM region id</a:t>
            </a:r>
          </a:p>
        </p:txBody>
      </p:sp>
      <p:sp>
        <p:nvSpPr>
          <p:cNvPr id="74" name="文本框 73">
            <a:extLst>
              <a:ext uri="{FF2B5EF4-FFF2-40B4-BE49-F238E27FC236}">
                <a16:creationId xmlns:a16="http://schemas.microsoft.com/office/drawing/2014/main" id="{78C308BD-67F5-574D-B9AD-56ABD33AB2F3}"/>
              </a:ext>
            </a:extLst>
          </p:cNvPr>
          <p:cNvSpPr txBox="1"/>
          <p:nvPr/>
        </p:nvSpPr>
        <p:spPr>
          <a:xfrm>
            <a:off x="827584" y="4315984"/>
            <a:ext cx="6723310" cy="338554"/>
          </a:xfrm>
          <a:prstGeom prst="rect">
            <a:avLst/>
          </a:prstGeom>
          <a:noFill/>
        </p:spPr>
        <p:txBody>
          <a:bodyPr wrap="square" rtlCol="0">
            <a:spAutoFit/>
          </a:bodyPr>
          <a:lstStyle/>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Security monitor manages DRAM regions</a:t>
            </a:r>
          </a:p>
        </p:txBody>
      </p:sp>
      <p:sp>
        <p:nvSpPr>
          <p:cNvPr id="75" name="文本框 74">
            <a:extLst>
              <a:ext uri="{FF2B5EF4-FFF2-40B4-BE49-F238E27FC236}">
                <a16:creationId xmlns:a16="http://schemas.microsoft.com/office/drawing/2014/main" id="{67D960F6-FFD2-0A43-912C-0C6DFE03FE8B}"/>
              </a:ext>
            </a:extLst>
          </p:cNvPr>
          <p:cNvSpPr txBox="1"/>
          <p:nvPr/>
        </p:nvSpPr>
        <p:spPr>
          <a:xfrm>
            <a:off x="799724" y="4714967"/>
            <a:ext cx="7732715" cy="584775"/>
          </a:xfrm>
          <a:prstGeom prst="rect">
            <a:avLst/>
          </a:prstGeom>
          <a:noFill/>
        </p:spPr>
        <p:txBody>
          <a:bodyPr wrap="square" rtlCol="0">
            <a:spAutoFit/>
          </a:bodyPr>
          <a:lstStyle/>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Security monitor ensures once a region is allocated to a enclave, this region can not be allocated to any other software</a:t>
            </a:r>
          </a:p>
        </p:txBody>
      </p:sp>
      <p:sp>
        <p:nvSpPr>
          <p:cNvPr id="77" name="文本框 76">
            <a:extLst>
              <a:ext uri="{FF2B5EF4-FFF2-40B4-BE49-F238E27FC236}">
                <a16:creationId xmlns:a16="http://schemas.microsoft.com/office/drawing/2014/main" id="{08A84FF9-0EFE-4041-BC33-AE7FB9CB4205}"/>
              </a:ext>
            </a:extLst>
          </p:cNvPr>
          <p:cNvSpPr txBox="1"/>
          <p:nvPr/>
        </p:nvSpPr>
        <p:spPr>
          <a:xfrm>
            <a:off x="1128183" y="2710360"/>
            <a:ext cx="58060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78" name="矩形 77">
            <a:extLst>
              <a:ext uri="{FF2B5EF4-FFF2-40B4-BE49-F238E27FC236}">
                <a16:creationId xmlns:a16="http://schemas.microsoft.com/office/drawing/2014/main" id="{60EDFC28-33B5-1D41-AFAE-23DB32D08031}"/>
              </a:ext>
            </a:extLst>
          </p:cNvPr>
          <p:cNvSpPr/>
          <p:nvPr/>
        </p:nvSpPr>
        <p:spPr>
          <a:xfrm>
            <a:off x="2520560" y="3318967"/>
            <a:ext cx="743341" cy="261165"/>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Enclave a</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83" name="矩形 82">
            <a:extLst>
              <a:ext uri="{FF2B5EF4-FFF2-40B4-BE49-F238E27FC236}">
                <a16:creationId xmlns:a16="http://schemas.microsoft.com/office/drawing/2014/main" id="{24E8EF72-8037-C746-8186-B1B22D17A0B4}"/>
              </a:ext>
            </a:extLst>
          </p:cNvPr>
          <p:cNvSpPr/>
          <p:nvPr/>
        </p:nvSpPr>
        <p:spPr>
          <a:xfrm>
            <a:off x="4860083" y="3318967"/>
            <a:ext cx="773983" cy="261165"/>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Enclave b</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cxnSp>
        <p:nvCxnSpPr>
          <p:cNvPr id="86" name="直线箭头连接符 85">
            <a:extLst>
              <a:ext uri="{FF2B5EF4-FFF2-40B4-BE49-F238E27FC236}">
                <a16:creationId xmlns:a16="http://schemas.microsoft.com/office/drawing/2014/main" id="{8CDB2B1A-AF8D-5746-A651-4094B9094C77}"/>
              </a:ext>
            </a:extLst>
          </p:cNvPr>
          <p:cNvCxnSpPr>
            <a:cxnSpLocks/>
            <a:stCxn id="78" idx="0"/>
            <a:endCxn id="33" idx="2"/>
          </p:cNvCxnSpPr>
          <p:nvPr/>
        </p:nvCxnSpPr>
        <p:spPr>
          <a:xfrm flipH="1" flipV="1">
            <a:off x="2036903" y="3044294"/>
            <a:ext cx="855328" cy="27467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直线箭头连接符 86">
            <a:extLst>
              <a:ext uri="{FF2B5EF4-FFF2-40B4-BE49-F238E27FC236}">
                <a16:creationId xmlns:a16="http://schemas.microsoft.com/office/drawing/2014/main" id="{D18EC203-D1CB-2C40-9770-E5156BB5A427}"/>
              </a:ext>
            </a:extLst>
          </p:cNvPr>
          <p:cNvCxnSpPr>
            <a:cxnSpLocks/>
            <a:stCxn id="78" idx="0"/>
            <a:endCxn id="49" idx="2"/>
          </p:cNvCxnSpPr>
          <p:nvPr/>
        </p:nvCxnSpPr>
        <p:spPr>
          <a:xfrm flipV="1">
            <a:off x="2892231" y="3044293"/>
            <a:ext cx="1886507" cy="2746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直线箭头连接符 87">
            <a:extLst>
              <a:ext uri="{FF2B5EF4-FFF2-40B4-BE49-F238E27FC236}">
                <a16:creationId xmlns:a16="http://schemas.microsoft.com/office/drawing/2014/main" id="{4B841DB6-31DC-944D-83AB-7C8AC9D6FC56}"/>
              </a:ext>
            </a:extLst>
          </p:cNvPr>
          <p:cNvCxnSpPr>
            <a:cxnSpLocks/>
            <a:stCxn id="83" idx="0"/>
            <a:endCxn id="39" idx="2"/>
          </p:cNvCxnSpPr>
          <p:nvPr/>
        </p:nvCxnSpPr>
        <p:spPr>
          <a:xfrm flipH="1" flipV="1">
            <a:off x="3407821" y="3044293"/>
            <a:ext cx="1839254" cy="2746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直线箭头连接符 88">
            <a:extLst>
              <a:ext uri="{FF2B5EF4-FFF2-40B4-BE49-F238E27FC236}">
                <a16:creationId xmlns:a16="http://schemas.microsoft.com/office/drawing/2014/main" id="{ABC72621-3EA7-BC41-9DCD-D8B8486A0807}"/>
              </a:ext>
            </a:extLst>
          </p:cNvPr>
          <p:cNvCxnSpPr>
            <a:cxnSpLocks/>
            <a:stCxn id="83" idx="0"/>
            <a:endCxn id="58" idx="2"/>
          </p:cNvCxnSpPr>
          <p:nvPr/>
        </p:nvCxnSpPr>
        <p:spPr>
          <a:xfrm flipV="1">
            <a:off x="5247075" y="3044292"/>
            <a:ext cx="902581" cy="27467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19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8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8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8" grpId="0" animBg="1"/>
      <p:bldP spid="39" grpId="0" animBg="1"/>
      <p:bldP spid="40" grpId="0" animBg="1"/>
      <p:bldP spid="49" grpId="0" animBg="1"/>
      <p:bldP spid="57" grpId="0" animBg="1"/>
      <p:bldP spid="58" grpId="0" animBg="1"/>
      <p:bldP spid="60" grpId="0" animBg="1"/>
      <p:bldP spid="62" grpId="0" animBg="1"/>
      <p:bldP spid="68" grpId="0" animBg="1"/>
      <p:bldP spid="70" grpId="0" animBg="1"/>
      <p:bldP spid="71" grpId="0" animBg="1"/>
      <p:bldP spid="18" grpId="0"/>
      <p:bldP spid="74" grpId="0"/>
      <p:bldP spid="75" grpId="0"/>
      <p:bldP spid="77" grpId="0"/>
      <p:bldP spid="78" grpId="0" animBg="1"/>
      <p:bldP spid="83"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cs typeface="Arial Black" charset="0"/>
              </a:rPr>
              <a:t>Hardware Property: Memory Region</a:t>
            </a:r>
            <a:endParaRPr kumimoji="1" lang="zh-CN" altLang="en-US" sz="2800" dirty="0">
              <a:latin typeface="Arial Black" charset="0"/>
              <a:ea typeface="Arial Black" charset="0"/>
              <a:cs typeface="Arial Black" charset="0"/>
            </a:endParaRPr>
          </a:p>
        </p:txBody>
      </p:sp>
      <p:sp>
        <p:nvSpPr>
          <p:cNvPr id="33" name="矩形 32">
            <a:extLst>
              <a:ext uri="{FF2B5EF4-FFF2-40B4-BE49-F238E27FC236}">
                <a16:creationId xmlns:a16="http://schemas.microsoft.com/office/drawing/2014/main" id="{045DAFED-696F-A941-86B2-1B0053FAFB94}"/>
              </a:ext>
            </a:extLst>
          </p:cNvPr>
          <p:cNvSpPr/>
          <p:nvPr/>
        </p:nvSpPr>
        <p:spPr>
          <a:xfrm>
            <a:off x="1694173" y="2630345"/>
            <a:ext cx="685459" cy="413949"/>
          </a:xfrm>
          <a:prstGeom prst="rect">
            <a:avLst/>
          </a:prstGeom>
          <a:solidFill>
            <a:schemeClr val="bg1">
              <a:lumMod val="8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region1</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38" name="矩形 37">
            <a:extLst>
              <a:ext uri="{FF2B5EF4-FFF2-40B4-BE49-F238E27FC236}">
                <a16:creationId xmlns:a16="http://schemas.microsoft.com/office/drawing/2014/main" id="{2C79C75D-8A2F-4D47-A058-3D594856BB62}"/>
              </a:ext>
            </a:extLst>
          </p:cNvPr>
          <p:cNvSpPr/>
          <p:nvPr/>
        </p:nvSpPr>
        <p:spPr>
          <a:xfrm>
            <a:off x="2379632" y="2630344"/>
            <a:ext cx="685459" cy="413949"/>
          </a:xfrm>
          <a:prstGeom prst="rect">
            <a:avLst/>
          </a:prstGeom>
          <a:solidFill>
            <a:schemeClr val="bg1">
              <a:lumMod val="7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region2</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39" name="矩形 38">
            <a:extLst>
              <a:ext uri="{FF2B5EF4-FFF2-40B4-BE49-F238E27FC236}">
                <a16:creationId xmlns:a16="http://schemas.microsoft.com/office/drawing/2014/main" id="{5F3DB5EB-D25A-9D45-802E-C08D38F9282A}"/>
              </a:ext>
            </a:extLst>
          </p:cNvPr>
          <p:cNvSpPr/>
          <p:nvPr/>
        </p:nvSpPr>
        <p:spPr>
          <a:xfrm>
            <a:off x="3065091" y="2630344"/>
            <a:ext cx="685459" cy="413949"/>
          </a:xfrm>
          <a:prstGeom prst="rect">
            <a:avLst/>
          </a:prstGeom>
          <a:solidFill>
            <a:schemeClr val="tx2">
              <a:lumMod val="20000"/>
              <a:lumOff val="8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region3</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0" name="矩形 39">
            <a:extLst>
              <a:ext uri="{FF2B5EF4-FFF2-40B4-BE49-F238E27FC236}">
                <a16:creationId xmlns:a16="http://schemas.microsoft.com/office/drawing/2014/main" id="{C7BAC8E3-3FD3-3747-BCDF-F536368EB2A5}"/>
              </a:ext>
            </a:extLst>
          </p:cNvPr>
          <p:cNvSpPr/>
          <p:nvPr/>
        </p:nvSpPr>
        <p:spPr>
          <a:xfrm>
            <a:off x="3750549" y="2630344"/>
            <a:ext cx="685459" cy="413949"/>
          </a:xfrm>
          <a:prstGeom prst="rect">
            <a:avLst/>
          </a:prstGeom>
          <a:solidFill>
            <a:schemeClr val="tx2">
              <a:lumMod val="40000"/>
              <a:lumOff val="6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region4</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9" name="矩形 48">
            <a:extLst>
              <a:ext uri="{FF2B5EF4-FFF2-40B4-BE49-F238E27FC236}">
                <a16:creationId xmlns:a16="http://schemas.microsoft.com/office/drawing/2014/main" id="{3B94D07E-F219-D24D-99D6-6736E19CE1FA}"/>
              </a:ext>
            </a:extLst>
          </p:cNvPr>
          <p:cNvSpPr/>
          <p:nvPr/>
        </p:nvSpPr>
        <p:spPr>
          <a:xfrm>
            <a:off x="4436008" y="2630344"/>
            <a:ext cx="685459" cy="413949"/>
          </a:xfrm>
          <a:prstGeom prst="rect">
            <a:avLst/>
          </a:prstGeom>
          <a:solidFill>
            <a:schemeClr val="bg1">
              <a:lumMod val="8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region1</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57" name="矩形 56">
            <a:extLst>
              <a:ext uri="{FF2B5EF4-FFF2-40B4-BE49-F238E27FC236}">
                <a16:creationId xmlns:a16="http://schemas.microsoft.com/office/drawing/2014/main" id="{C18DBFA1-80D8-DF4C-B331-739A359DF524}"/>
              </a:ext>
            </a:extLst>
          </p:cNvPr>
          <p:cNvSpPr/>
          <p:nvPr/>
        </p:nvSpPr>
        <p:spPr>
          <a:xfrm>
            <a:off x="5121467" y="2630343"/>
            <a:ext cx="685459" cy="413949"/>
          </a:xfrm>
          <a:prstGeom prst="rect">
            <a:avLst/>
          </a:prstGeom>
          <a:solidFill>
            <a:schemeClr val="bg1">
              <a:lumMod val="7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region2</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58" name="矩形 57">
            <a:extLst>
              <a:ext uri="{FF2B5EF4-FFF2-40B4-BE49-F238E27FC236}">
                <a16:creationId xmlns:a16="http://schemas.microsoft.com/office/drawing/2014/main" id="{FDA853B5-978B-E145-81D3-0026ED2CDA85}"/>
              </a:ext>
            </a:extLst>
          </p:cNvPr>
          <p:cNvSpPr/>
          <p:nvPr/>
        </p:nvSpPr>
        <p:spPr>
          <a:xfrm>
            <a:off x="5806926" y="2630343"/>
            <a:ext cx="685459" cy="413949"/>
          </a:xfrm>
          <a:prstGeom prst="rect">
            <a:avLst/>
          </a:prstGeom>
          <a:solidFill>
            <a:schemeClr val="tx2">
              <a:lumMod val="20000"/>
              <a:lumOff val="8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region3</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0" name="矩形 59">
            <a:extLst>
              <a:ext uri="{FF2B5EF4-FFF2-40B4-BE49-F238E27FC236}">
                <a16:creationId xmlns:a16="http://schemas.microsoft.com/office/drawing/2014/main" id="{7E99B7A5-AD63-9D45-9819-CDE149CC33D3}"/>
              </a:ext>
            </a:extLst>
          </p:cNvPr>
          <p:cNvSpPr/>
          <p:nvPr/>
        </p:nvSpPr>
        <p:spPr>
          <a:xfrm>
            <a:off x="6492384" y="2630343"/>
            <a:ext cx="685459" cy="413949"/>
          </a:xfrm>
          <a:prstGeom prst="rect">
            <a:avLst/>
          </a:prstGeom>
          <a:solidFill>
            <a:schemeClr val="tx2">
              <a:lumMod val="40000"/>
              <a:lumOff val="6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region4</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2" name="矩形 61">
            <a:extLst>
              <a:ext uri="{FF2B5EF4-FFF2-40B4-BE49-F238E27FC236}">
                <a16:creationId xmlns:a16="http://schemas.microsoft.com/office/drawing/2014/main" id="{7AE6A345-1525-3049-8FD5-81A57C42914D}"/>
              </a:ext>
            </a:extLst>
          </p:cNvPr>
          <p:cNvSpPr/>
          <p:nvPr/>
        </p:nvSpPr>
        <p:spPr>
          <a:xfrm>
            <a:off x="7177843" y="2630343"/>
            <a:ext cx="685459" cy="413949"/>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3" name="矩形 62">
            <a:extLst>
              <a:ext uri="{FF2B5EF4-FFF2-40B4-BE49-F238E27FC236}">
                <a16:creationId xmlns:a16="http://schemas.microsoft.com/office/drawing/2014/main" id="{2E75738F-4452-4C4C-B0D5-AE39E94D0DD5}"/>
              </a:ext>
            </a:extLst>
          </p:cNvPr>
          <p:cNvSpPr/>
          <p:nvPr/>
        </p:nvSpPr>
        <p:spPr>
          <a:xfrm>
            <a:off x="2599544" y="1835793"/>
            <a:ext cx="1006578" cy="170458"/>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Tag</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6" name="矩形 65">
            <a:extLst>
              <a:ext uri="{FF2B5EF4-FFF2-40B4-BE49-F238E27FC236}">
                <a16:creationId xmlns:a16="http://schemas.microsoft.com/office/drawing/2014/main" id="{39C37A08-C805-C444-984F-0C300BA96C2E}"/>
              </a:ext>
            </a:extLst>
          </p:cNvPr>
          <p:cNvSpPr/>
          <p:nvPr/>
        </p:nvSpPr>
        <p:spPr>
          <a:xfrm>
            <a:off x="3606121" y="1835793"/>
            <a:ext cx="1618463" cy="170458"/>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Cache set id</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7" name="矩形 66">
            <a:extLst>
              <a:ext uri="{FF2B5EF4-FFF2-40B4-BE49-F238E27FC236}">
                <a16:creationId xmlns:a16="http://schemas.microsoft.com/office/drawing/2014/main" id="{872BA753-F2E4-844A-BB44-97AAB1F2B67B}"/>
              </a:ext>
            </a:extLst>
          </p:cNvPr>
          <p:cNvSpPr/>
          <p:nvPr/>
        </p:nvSpPr>
        <p:spPr>
          <a:xfrm>
            <a:off x="5224585" y="1835793"/>
            <a:ext cx="1557115" cy="170458"/>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Cache line offset</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8" name="矩形 67">
            <a:extLst>
              <a:ext uri="{FF2B5EF4-FFF2-40B4-BE49-F238E27FC236}">
                <a16:creationId xmlns:a16="http://schemas.microsoft.com/office/drawing/2014/main" id="{65D104F7-AF6A-CC4C-A1D0-7B53311AB775}"/>
              </a:ext>
            </a:extLst>
          </p:cNvPr>
          <p:cNvSpPr/>
          <p:nvPr/>
        </p:nvSpPr>
        <p:spPr>
          <a:xfrm>
            <a:off x="5012543" y="2258476"/>
            <a:ext cx="1769157" cy="170457"/>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Page offset</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3" name="文本框 2">
            <a:extLst>
              <a:ext uri="{FF2B5EF4-FFF2-40B4-BE49-F238E27FC236}">
                <a16:creationId xmlns:a16="http://schemas.microsoft.com/office/drawing/2014/main" id="{FD2B386F-6A41-F54E-ABA1-2F68C83939DE}"/>
              </a:ext>
            </a:extLst>
          </p:cNvPr>
          <p:cNvSpPr txBox="1"/>
          <p:nvPr/>
        </p:nvSpPr>
        <p:spPr>
          <a:xfrm>
            <a:off x="1286419" y="1794064"/>
            <a:ext cx="114967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Physical address</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70" name="矩形 69">
            <a:extLst>
              <a:ext uri="{FF2B5EF4-FFF2-40B4-BE49-F238E27FC236}">
                <a16:creationId xmlns:a16="http://schemas.microsoft.com/office/drawing/2014/main" id="{1F8CD291-35D6-BE41-A42E-902F57D355E6}"/>
              </a:ext>
            </a:extLst>
          </p:cNvPr>
          <p:cNvSpPr/>
          <p:nvPr/>
        </p:nvSpPr>
        <p:spPr>
          <a:xfrm>
            <a:off x="3606120" y="2258476"/>
            <a:ext cx="1406422" cy="170457"/>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 id</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71" name="矩形 70">
            <a:extLst>
              <a:ext uri="{FF2B5EF4-FFF2-40B4-BE49-F238E27FC236}">
                <a16:creationId xmlns:a16="http://schemas.microsoft.com/office/drawing/2014/main" id="{0F5DB24A-4AC4-E740-A08A-F5C3F1C9F960}"/>
              </a:ext>
            </a:extLst>
          </p:cNvPr>
          <p:cNvSpPr/>
          <p:nvPr/>
        </p:nvSpPr>
        <p:spPr>
          <a:xfrm>
            <a:off x="2599544" y="2258476"/>
            <a:ext cx="1006578" cy="170458"/>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Tag</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cxnSp>
        <p:nvCxnSpPr>
          <p:cNvPr id="5" name="直线连接符 4">
            <a:extLst>
              <a:ext uri="{FF2B5EF4-FFF2-40B4-BE49-F238E27FC236}">
                <a16:creationId xmlns:a16="http://schemas.microsoft.com/office/drawing/2014/main" id="{A965EB6C-56BB-844A-9767-68AA20BEBC6B}"/>
              </a:ext>
            </a:extLst>
          </p:cNvPr>
          <p:cNvCxnSpPr>
            <a:stCxn id="66" idx="1"/>
            <a:endCxn id="70" idx="1"/>
          </p:cNvCxnSpPr>
          <p:nvPr/>
        </p:nvCxnSpPr>
        <p:spPr>
          <a:xfrm flipH="1">
            <a:off x="3606120" y="1921022"/>
            <a:ext cx="1" cy="422683"/>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线连接符 71">
            <a:extLst>
              <a:ext uri="{FF2B5EF4-FFF2-40B4-BE49-F238E27FC236}">
                <a16:creationId xmlns:a16="http://schemas.microsoft.com/office/drawing/2014/main" id="{34DFB22A-6DC5-9848-A4FE-869FA6152A03}"/>
              </a:ext>
            </a:extLst>
          </p:cNvPr>
          <p:cNvCxnSpPr>
            <a:cxnSpLocks/>
            <a:stCxn id="67" idx="1"/>
          </p:cNvCxnSpPr>
          <p:nvPr/>
        </p:nvCxnSpPr>
        <p:spPr>
          <a:xfrm>
            <a:off x="5224585" y="1921022"/>
            <a:ext cx="0" cy="337454"/>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3" name="直线连接符 72">
            <a:extLst>
              <a:ext uri="{FF2B5EF4-FFF2-40B4-BE49-F238E27FC236}">
                <a16:creationId xmlns:a16="http://schemas.microsoft.com/office/drawing/2014/main" id="{2ED698D7-DC5F-E047-BD31-16B0C95AC929}"/>
              </a:ext>
            </a:extLst>
          </p:cNvPr>
          <p:cNvCxnSpPr>
            <a:cxnSpLocks/>
            <a:stCxn id="70" idx="3"/>
          </p:cNvCxnSpPr>
          <p:nvPr/>
        </p:nvCxnSpPr>
        <p:spPr>
          <a:xfrm flipV="1">
            <a:off x="5012542" y="2006251"/>
            <a:ext cx="0" cy="337454"/>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77" name="文本框 76">
            <a:extLst>
              <a:ext uri="{FF2B5EF4-FFF2-40B4-BE49-F238E27FC236}">
                <a16:creationId xmlns:a16="http://schemas.microsoft.com/office/drawing/2014/main" id="{08A84FF9-0EFE-4041-BC33-AE7FB9CB4205}"/>
              </a:ext>
            </a:extLst>
          </p:cNvPr>
          <p:cNvSpPr txBox="1"/>
          <p:nvPr/>
        </p:nvSpPr>
        <p:spPr>
          <a:xfrm>
            <a:off x="1128183" y="2710360"/>
            <a:ext cx="58060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78" name="矩形 77">
            <a:extLst>
              <a:ext uri="{FF2B5EF4-FFF2-40B4-BE49-F238E27FC236}">
                <a16:creationId xmlns:a16="http://schemas.microsoft.com/office/drawing/2014/main" id="{60EDFC28-33B5-1D41-AFAE-23DB32D08031}"/>
              </a:ext>
            </a:extLst>
          </p:cNvPr>
          <p:cNvSpPr/>
          <p:nvPr/>
        </p:nvSpPr>
        <p:spPr>
          <a:xfrm>
            <a:off x="2520560" y="3318967"/>
            <a:ext cx="743341" cy="261165"/>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Enclave a</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83" name="矩形 82">
            <a:extLst>
              <a:ext uri="{FF2B5EF4-FFF2-40B4-BE49-F238E27FC236}">
                <a16:creationId xmlns:a16="http://schemas.microsoft.com/office/drawing/2014/main" id="{24E8EF72-8037-C746-8186-B1B22D17A0B4}"/>
              </a:ext>
            </a:extLst>
          </p:cNvPr>
          <p:cNvSpPr/>
          <p:nvPr/>
        </p:nvSpPr>
        <p:spPr>
          <a:xfrm>
            <a:off x="4860083" y="3318967"/>
            <a:ext cx="773983" cy="261165"/>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Enclave b</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cxnSp>
        <p:nvCxnSpPr>
          <p:cNvPr id="86" name="直线箭头连接符 85">
            <a:extLst>
              <a:ext uri="{FF2B5EF4-FFF2-40B4-BE49-F238E27FC236}">
                <a16:creationId xmlns:a16="http://schemas.microsoft.com/office/drawing/2014/main" id="{8CDB2B1A-AF8D-5746-A651-4094B9094C77}"/>
              </a:ext>
            </a:extLst>
          </p:cNvPr>
          <p:cNvCxnSpPr>
            <a:cxnSpLocks/>
            <a:stCxn id="78" idx="0"/>
            <a:endCxn id="33" idx="2"/>
          </p:cNvCxnSpPr>
          <p:nvPr/>
        </p:nvCxnSpPr>
        <p:spPr>
          <a:xfrm flipH="1" flipV="1">
            <a:off x="2036903" y="3044294"/>
            <a:ext cx="855328" cy="27467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直线箭头连接符 86">
            <a:extLst>
              <a:ext uri="{FF2B5EF4-FFF2-40B4-BE49-F238E27FC236}">
                <a16:creationId xmlns:a16="http://schemas.microsoft.com/office/drawing/2014/main" id="{D18EC203-D1CB-2C40-9770-E5156BB5A427}"/>
              </a:ext>
            </a:extLst>
          </p:cNvPr>
          <p:cNvCxnSpPr>
            <a:cxnSpLocks/>
            <a:stCxn id="78" idx="0"/>
            <a:endCxn id="49" idx="2"/>
          </p:cNvCxnSpPr>
          <p:nvPr/>
        </p:nvCxnSpPr>
        <p:spPr>
          <a:xfrm flipV="1">
            <a:off x="2892231" y="3044293"/>
            <a:ext cx="1886507" cy="2746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直线箭头连接符 87">
            <a:extLst>
              <a:ext uri="{FF2B5EF4-FFF2-40B4-BE49-F238E27FC236}">
                <a16:creationId xmlns:a16="http://schemas.microsoft.com/office/drawing/2014/main" id="{4B841DB6-31DC-944D-83AB-7C8AC9D6FC56}"/>
              </a:ext>
            </a:extLst>
          </p:cNvPr>
          <p:cNvCxnSpPr>
            <a:cxnSpLocks/>
            <a:stCxn id="83" idx="0"/>
            <a:endCxn id="39" idx="2"/>
          </p:cNvCxnSpPr>
          <p:nvPr/>
        </p:nvCxnSpPr>
        <p:spPr>
          <a:xfrm flipH="1" flipV="1">
            <a:off x="3407821" y="3044293"/>
            <a:ext cx="1839254" cy="2746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直线箭头连接符 88">
            <a:extLst>
              <a:ext uri="{FF2B5EF4-FFF2-40B4-BE49-F238E27FC236}">
                <a16:creationId xmlns:a16="http://schemas.microsoft.com/office/drawing/2014/main" id="{ABC72621-3EA7-BC41-9DCD-D8B8486A0807}"/>
              </a:ext>
            </a:extLst>
          </p:cNvPr>
          <p:cNvCxnSpPr>
            <a:cxnSpLocks/>
            <a:stCxn id="83" idx="0"/>
            <a:endCxn id="58" idx="2"/>
          </p:cNvCxnSpPr>
          <p:nvPr/>
        </p:nvCxnSpPr>
        <p:spPr>
          <a:xfrm flipV="1">
            <a:off x="5247075" y="3044292"/>
            <a:ext cx="902581" cy="27467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6451CE7B-1DB5-9E44-BCF3-7DFA86751E03}"/>
              </a:ext>
            </a:extLst>
          </p:cNvPr>
          <p:cNvSpPr txBox="1"/>
          <p:nvPr/>
        </p:nvSpPr>
        <p:spPr>
          <a:xfrm>
            <a:off x="899592" y="4655959"/>
            <a:ext cx="6357669" cy="523220"/>
          </a:xfrm>
          <a:prstGeom prst="rect">
            <a:avLst/>
          </a:prstGeom>
          <a:noFill/>
        </p:spPr>
        <p:txBody>
          <a:bodyPr wrap="square" rtlCol="0">
            <a:spAutoFit/>
          </a:bodyPr>
          <a:lstStyle/>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微软雅黑"/>
                <a:ea typeface="微软雅黑"/>
                <a:cs typeface="+mn-cs"/>
              </a:rPr>
              <a:t>Enclave share no memory region with any other software, no share of cache set, thus no cache side channel</a:t>
            </a:r>
          </a:p>
        </p:txBody>
      </p:sp>
      <p:sp>
        <p:nvSpPr>
          <p:cNvPr id="36" name="文本框 35">
            <a:extLst>
              <a:ext uri="{FF2B5EF4-FFF2-40B4-BE49-F238E27FC236}">
                <a16:creationId xmlns:a16="http://schemas.microsoft.com/office/drawing/2014/main" id="{E447BA81-727D-6043-812B-951D4BAA8AA2}"/>
              </a:ext>
            </a:extLst>
          </p:cNvPr>
          <p:cNvSpPr txBox="1"/>
          <p:nvPr/>
        </p:nvSpPr>
        <p:spPr>
          <a:xfrm>
            <a:off x="899592" y="4009628"/>
            <a:ext cx="6357669" cy="523220"/>
          </a:xfrm>
          <a:prstGeom prst="rect">
            <a:avLst/>
          </a:prstGeom>
          <a:noFill/>
        </p:spPr>
        <p:txBody>
          <a:bodyPr wrap="square" rtlCol="0">
            <a:spAutoFit/>
          </a:bodyPr>
          <a:lstStyle/>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微软雅黑"/>
                <a:ea typeface="微软雅黑"/>
                <a:cs typeface="+mn-cs"/>
              </a:rPr>
              <a:t>CPU record allowable memory region IDs of the executing process in a special register and checks it during memory accessing</a:t>
            </a:r>
          </a:p>
        </p:txBody>
      </p:sp>
      <p:sp>
        <p:nvSpPr>
          <p:cNvPr id="37" name="文本框 36">
            <a:extLst>
              <a:ext uri="{FF2B5EF4-FFF2-40B4-BE49-F238E27FC236}">
                <a16:creationId xmlns:a16="http://schemas.microsoft.com/office/drawing/2014/main" id="{C8B2D016-E568-014D-8B4D-037AA1A7602B}"/>
              </a:ext>
            </a:extLst>
          </p:cNvPr>
          <p:cNvSpPr txBox="1"/>
          <p:nvPr/>
        </p:nvSpPr>
        <p:spPr>
          <a:xfrm>
            <a:off x="7120823" y="4157435"/>
            <a:ext cx="148495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FF0000"/>
                </a:solidFill>
                <a:effectLst/>
                <a:uLnTx/>
                <a:uFillTx/>
                <a:latin typeface="微软雅黑"/>
                <a:ea typeface="微软雅黑"/>
                <a:cs typeface="+mn-cs"/>
              </a:rPr>
              <a:t>Memory isolation</a:t>
            </a:r>
            <a:endParaRPr kumimoji="1" lang="zh-CN" altLang="en-US" sz="1200" b="0" i="0" u="none" strike="noStrike" kern="1200" cap="none" spc="0" normalizeH="0" baseline="0" noProof="0" dirty="0">
              <a:ln>
                <a:noFill/>
              </a:ln>
              <a:solidFill>
                <a:srgbClr val="FF0000"/>
              </a:solidFill>
              <a:effectLst/>
              <a:uLnTx/>
              <a:uFillTx/>
              <a:latin typeface="微软雅黑"/>
              <a:ea typeface="微软雅黑"/>
              <a:cs typeface="+mn-cs"/>
            </a:endParaRPr>
          </a:p>
        </p:txBody>
      </p:sp>
      <p:sp>
        <p:nvSpPr>
          <p:cNvPr id="41" name="文本框 40">
            <a:extLst>
              <a:ext uri="{FF2B5EF4-FFF2-40B4-BE49-F238E27FC236}">
                <a16:creationId xmlns:a16="http://schemas.microsoft.com/office/drawing/2014/main" id="{7DC796D7-14B8-554D-82FC-DE55ABC5319A}"/>
              </a:ext>
            </a:extLst>
          </p:cNvPr>
          <p:cNvSpPr txBox="1"/>
          <p:nvPr/>
        </p:nvSpPr>
        <p:spPr>
          <a:xfrm>
            <a:off x="7120823" y="4748292"/>
            <a:ext cx="183255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FF0000"/>
                </a:solidFill>
                <a:effectLst/>
                <a:uLnTx/>
                <a:uFillTx/>
                <a:latin typeface="微软雅黑"/>
                <a:ea typeface="微软雅黑"/>
                <a:cs typeface="+mn-cs"/>
              </a:rPr>
              <a:t>No cache side channel</a:t>
            </a:r>
            <a:endParaRPr kumimoji="1" lang="zh-CN" altLang="en-US" sz="1200" b="0" i="0" u="none" strike="noStrike" kern="1200" cap="none" spc="0" normalizeH="0" baseline="0" noProof="0" dirty="0">
              <a:ln>
                <a:noFill/>
              </a:ln>
              <a:solidFill>
                <a:srgbClr val="FF0000"/>
              </a:solidFill>
              <a:effectLst/>
              <a:uLnTx/>
              <a:uFillTx/>
              <a:latin typeface="微软雅黑"/>
              <a:ea typeface="微软雅黑"/>
              <a:cs typeface="+mn-cs"/>
            </a:endParaRPr>
          </a:p>
        </p:txBody>
      </p:sp>
    </p:spTree>
    <p:extLst>
      <p:ext uri="{BB962C8B-B14F-4D97-AF65-F5344CB8AC3E}">
        <p14:creationId xmlns:p14="http://schemas.microsoft.com/office/powerpoint/2010/main" val="266683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41" grpId="0"/>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cs typeface="Arial Black" charset="0"/>
              </a:rPr>
              <a:t>Hardware Property: Memory Region</a:t>
            </a:r>
            <a:endParaRPr kumimoji="1" lang="zh-CN" altLang="en-US" sz="2800" dirty="0">
              <a:latin typeface="Arial Black" charset="0"/>
              <a:ea typeface="Arial Black" charset="0"/>
              <a:cs typeface="Arial Black" charset="0"/>
            </a:endParaRPr>
          </a:p>
        </p:txBody>
      </p:sp>
      <p:sp>
        <p:nvSpPr>
          <p:cNvPr id="33" name="矩形 32">
            <a:extLst>
              <a:ext uri="{FF2B5EF4-FFF2-40B4-BE49-F238E27FC236}">
                <a16:creationId xmlns:a16="http://schemas.microsoft.com/office/drawing/2014/main" id="{045DAFED-696F-A941-86B2-1B0053FAFB94}"/>
              </a:ext>
            </a:extLst>
          </p:cNvPr>
          <p:cNvSpPr/>
          <p:nvPr/>
        </p:nvSpPr>
        <p:spPr>
          <a:xfrm>
            <a:off x="1694173" y="2630345"/>
            <a:ext cx="685459" cy="413949"/>
          </a:xfrm>
          <a:prstGeom prst="rect">
            <a:avLst/>
          </a:prstGeom>
          <a:solidFill>
            <a:schemeClr val="bg1">
              <a:lumMod val="8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region1</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38" name="矩形 37">
            <a:extLst>
              <a:ext uri="{FF2B5EF4-FFF2-40B4-BE49-F238E27FC236}">
                <a16:creationId xmlns:a16="http://schemas.microsoft.com/office/drawing/2014/main" id="{2C79C75D-8A2F-4D47-A058-3D594856BB62}"/>
              </a:ext>
            </a:extLst>
          </p:cNvPr>
          <p:cNvSpPr/>
          <p:nvPr/>
        </p:nvSpPr>
        <p:spPr>
          <a:xfrm>
            <a:off x="2379632" y="2630344"/>
            <a:ext cx="685459" cy="413949"/>
          </a:xfrm>
          <a:prstGeom prst="rect">
            <a:avLst/>
          </a:prstGeom>
          <a:solidFill>
            <a:schemeClr val="bg1">
              <a:lumMod val="7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region2</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39" name="矩形 38">
            <a:extLst>
              <a:ext uri="{FF2B5EF4-FFF2-40B4-BE49-F238E27FC236}">
                <a16:creationId xmlns:a16="http://schemas.microsoft.com/office/drawing/2014/main" id="{5F3DB5EB-D25A-9D45-802E-C08D38F9282A}"/>
              </a:ext>
            </a:extLst>
          </p:cNvPr>
          <p:cNvSpPr/>
          <p:nvPr/>
        </p:nvSpPr>
        <p:spPr>
          <a:xfrm>
            <a:off x="3065091" y="2630344"/>
            <a:ext cx="685459" cy="413949"/>
          </a:xfrm>
          <a:prstGeom prst="rect">
            <a:avLst/>
          </a:prstGeom>
          <a:solidFill>
            <a:schemeClr val="tx2">
              <a:lumMod val="20000"/>
              <a:lumOff val="8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region3</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0" name="矩形 39">
            <a:extLst>
              <a:ext uri="{FF2B5EF4-FFF2-40B4-BE49-F238E27FC236}">
                <a16:creationId xmlns:a16="http://schemas.microsoft.com/office/drawing/2014/main" id="{C7BAC8E3-3FD3-3747-BCDF-F536368EB2A5}"/>
              </a:ext>
            </a:extLst>
          </p:cNvPr>
          <p:cNvSpPr/>
          <p:nvPr/>
        </p:nvSpPr>
        <p:spPr>
          <a:xfrm>
            <a:off x="3750549" y="2630344"/>
            <a:ext cx="685459" cy="413949"/>
          </a:xfrm>
          <a:prstGeom prst="rect">
            <a:avLst/>
          </a:prstGeom>
          <a:solidFill>
            <a:schemeClr val="tx2">
              <a:lumMod val="40000"/>
              <a:lumOff val="6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region4</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49" name="矩形 48">
            <a:extLst>
              <a:ext uri="{FF2B5EF4-FFF2-40B4-BE49-F238E27FC236}">
                <a16:creationId xmlns:a16="http://schemas.microsoft.com/office/drawing/2014/main" id="{3B94D07E-F219-D24D-99D6-6736E19CE1FA}"/>
              </a:ext>
            </a:extLst>
          </p:cNvPr>
          <p:cNvSpPr/>
          <p:nvPr/>
        </p:nvSpPr>
        <p:spPr>
          <a:xfrm>
            <a:off x="4436008" y="2630344"/>
            <a:ext cx="685459" cy="413949"/>
          </a:xfrm>
          <a:prstGeom prst="rect">
            <a:avLst/>
          </a:prstGeom>
          <a:solidFill>
            <a:schemeClr val="bg1">
              <a:lumMod val="8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region1</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57" name="矩形 56">
            <a:extLst>
              <a:ext uri="{FF2B5EF4-FFF2-40B4-BE49-F238E27FC236}">
                <a16:creationId xmlns:a16="http://schemas.microsoft.com/office/drawing/2014/main" id="{C18DBFA1-80D8-DF4C-B331-739A359DF524}"/>
              </a:ext>
            </a:extLst>
          </p:cNvPr>
          <p:cNvSpPr/>
          <p:nvPr/>
        </p:nvSpPr>
        <p:spPr>
          <a:xfrm>
            <a:off x="5121467" y="2630343"/>
            <a:ext cx="685459" cy="413949"/>
          </a:xfrm>
          <a:prstGeom prst="rect">
            <a:avLst/>
          </a:prstGeom>
          <a:solidFill>
            <a:schemeClr val="bg1">
              <a:lumMod val="75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region2</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58" name="矩形 57">
            <a:extLst>
              <a:ext uri="{FF2B5EF4-FFF2-40B4-BE49-F238E27FC236}">
                <a16:creationId xmlns:a16="http://schemas.microsoft.com/office/drawing/2014/main" id="{FDA853B5-978B-E145-81D3-0026ED2CDA85}"/>
              </a:ext>
            </a:extLst>
          </p:cNvPr>
          <p:cNvSpPr/>
          <p:nvPr/>
        </p:nvSpPr>
        <p:spPr>
          <a:xfrm>
            <a:off x="5806926" y="2630343"/>
            <a:ext cx="685459" cy="413949"/>
          </a:xfrm>
          <a:prstGeom prst="rect">
            <a:avLst/>
          </a:prstGeom>
          <a:solidFill>
            <a:schemeClr val="tx2">
              <a:lumMod val="20000"/>
              <a:lumOff val="8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region3</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0" name="矩形 59">
            <a:extLst>
              <a:ext uri="{FF2B5EF4-FFF2-40B4-BE49-F238E27FC236}">
                <a16:creationId xmlns:a16="http://schemas.microsoft.com/office/drawing/2014/main" id="{7E99B7A5-AD63-9D45-9819-CDE149CC33D3}"/>
              </a:ext>
            </a:extLst>
          </p:cNvPr>
          <p:cNvSpPr/>
          <p:nvPr/>
        </p:nvSpPr>
        <p:spPr>
          <a:xfrm>
            <a:off x="6492384" y="2630343"/>
            <a:ext cx="685459" cy="413949"/>
          </a:xfrm>
          <a:prstGeom prst="rect">
            <a:avLst/>
          </a:prstGeom>
          <a:solidFill>
            <a:schemeClr val="tx2">
              <a:lumMod val="40000"/>
              <a:lumOff val="60000"/>
            </a:schemeClr>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region4</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2" name="矩形 61">
            <a:extLst>
              <a:ext uri="{FF2B5EF4-FFF2-40B4-BE49-F238E27FC236}">
                <a16:creationId xmlns:a16="http://schemas.microsoft.com/office/drawing/2014/main" id="{7AE6A345-1525-3049-8FD5-81A57C42914D}"/>
              </a:ext>
            </a:extLst>
          </p:cNvPr>
          <p:cNvSpPr/>
          <p:nvPr/>
        </p:nvSpPr>
        <p:spPr>
          <a:xfrm>
            <a:off x="7177843" y="2630343"/>
            <a:ext cx="685459" cy="413949"/>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3" name="矩形 62">
            <a:extLst>
              <a:ext uri="{FF2B5EF4-FFF2-40B4-BE49-F238E27FC236}">
                <a16:creationId xmlns:a16="http://schemas.microsoft.com/office/drawing/2014/main" id="{2E75738F-4452-4C4C-B0D5-AE39E94D0DD5}"/>
              </a:ext>
            </a:extLst>
          </p:cNvPr>
          <p:cNvSpPr/>
          <p:nvPr/>
        </p:nvSpPr>
        <p:spPr>
          <a:xfrm>
            <a:off x="2599544" y="1835793"/>
            <a:ext cx="1006578" cy="170458"/>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Tag</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6" name="矩形 65">
            <a:extLst>
              <a:ext uri="{FF2B5EF4-FFF2-40B4-BE49-F238E27FC236}">
                <a16:creationId xmlns:a16="http://schemas.microsoft.com/office/drawing/2014/main" id="{39C37A08-C805-C444-984F-0C300BA96C2E}"/>
              </a:ext>
            </a:extLst>
          </p:cNvPr>
          <p:cNvSpPr/>
          <p:nvPr/>
        </p:nvSpPr>
        <p:spPr>
          <a:xfrm>
            <a:off x="3606121" y="1835793"/>
            <a:ext cx="1618463" cy="170458"/>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Cache set id</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7" name="矩形 66">
            <a:extLst>
              <a:ext uri="{FF2B5EF4-FFF2-40B4-BE49-F238E27FC236}">
                <a16:creationId xmlns:a16="http://schemas.microsoft.com/office/drawing/2014/main" id="{872BA753-F2E4-844A-BB44-97AAB1F2B67B}"/>
              </a:ext>
            </a:extLst>
          </p:cNvPr>
          <p:cNvSpPr/>
          <p:nvPr/>
        </p:nvSpPr>
        <p:spPr>
          <a:xfrm>
            <a:off x="5224585" y="1835793"/>
            <a:ext cx="1557115" cy="170458"/>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Cache line offset</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68" name="矩形 67">
            <a:extLst>
              <a:ext uri="{FF2B5EF4-FFF2-40B4-BE49-F238E27FC236}">
                <a16:creationId xmlns:a16="http://schemas.microsoft.com/office/drawing/2014/main" id="{65D104F7-AF6A-CC4C-A1D0-7B53311AB775}"/>
              </a:ext>
            </a:extLst>
          </p:cNvPr>
          <p:cNvSpPr/>
          <p:nvPr/>
        </p:nvSpPr>
        <p:spPr>
          <a:xfrm>
            <a:off x="5012543" y="2258476"/>
            <a:ext cx="1769157" cy="170457"/>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Page offset</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3" name="文本框 2">
            <a:extLst>
              <a:ext uri="{FF2B5EF4-FFF2-40B4-BE49-F238E27FC236}">
                <a16:creationId xmlns:a16="http://schemas.microsoft.com/office/drawing/2014/main" id="{FD2B386F-6A41-F54E-ABA1-2F68C83939DE}"/>
              </a:ext>
            </a:extLst>
          </p:cNvPr>
          <p:cNvSpPr txBox="1"/>
          <p:nvPr/>
        </p:nvSpPr>
        <p:spPr>
          <a:xfrm>
            <a:off x="1286419" y="1794064"/>
            <a:ext cx="114967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Physical address</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70" name="矩形 69">
            <a:extLst>
              <a:ext uri="{FF2B5EF4-FFF2-40B4-BE49-F238E27FC236}">
                <a16:creationId xmlns:a16="http://schemas.microsoft.com/office/drawing/2014/main" id="{1F8CD291-35D6-BE41-A42E-902F57D355E6}"/>
              </a:ext>
            </a:extLst>
          </p:cNvPr>
          <p:cNvSpPr/>
          <p:nvPr/>
        </p:nvSpPr>
        <p:spPr>
          <a:xfrm>
            <a:off x="3606120" y="2258476"/>
            <a:ext cx="1406422" cy="170457"/>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 region id</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71" name="矩形 70">
            <a:extLst>
              <a:ext uri="{FF2B5EF4-FFF2-40B4-BE49-F238E27FC236}">
                <a16:creationId xmlns:a16="http://schemas.microsoft.com/office/drawing/2014/main" id="{0F5DB24A-4AC4-E740-A08A-F5C3F1C9F960}"/>
              </a:ext>
            </a:extLst>
          </p:cNvPr>
          <p:cNvSpPr/>
          <p:nvPr/>
        </p:nvSpPr>
        <p:spPr>
          <a:xfrm>
            <a:off x="2599544" y="2258476"/>
            <a:ext cx="1006578" cy="170458"/>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Tag</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cxnSp>
        <p:nvCxnSpPr>
          <p:cNvPr id="5" name="直线连接符 4">
            <a:extLst>
              <a:ext uri="{FF2B5EF4-FFF2-40B4-BE49-F238E27FC236}">
                <a16:creationId xmlns:a16="http://schemas.microsoft.com/office/drawing/2014/main" id="{A965EB6C-56BB-844A-9767-68AA20BEBC6B}"/>
              </a:ext>
            </a:extLst>
          </p:cNvPr>
          <p:cNvCxnSpPr>
            <a:stCxn id="66" idx="1"/>
            <a:endCxn id="70" idx="1"/>
          </p:cNvCxnSpPr>
          <p:nvPr/>
        </p:nvCxnSpPr>
        <p:spPr>
          <a:xfrm flipH="1">
            <a:off x="3606120" y="1921022"/>
            <a:ext cx="1" cy="422683"/>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线连接符 71">
            <a:extLst>
              <a:ext uri="{FF2B5EF4-FFF2-40B4-BE49-F238E27FC236}">
                <a16:creationId xmlns:a16="http://schemas.microsoft.com/office/drawing/2014/main" id="{34DFB22A-6DC5-9848-A4FE-869FA6152A03}"/>
              </a:ext>
            </a:extLst>
          </p:cNvPr>
          <p:cNvCxnSpPr>
            <a:cxnSpLocks/>
            <a:stCxn id="67" idx="1"/>
          </p:cNvCxnSpPr>
          <p:nvPr/>
        </p:nvCxnSpPr>
        <p:spPr>
          <a:xfrm>
            <a:off x="5224585" y="1921022"/>
            <a:ext cx="0" cy="337454"/>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3" name="直线连接符 72">
            <a:extLst>
              <a:ext uri="{FF2B5EF4-FFF2-40B4-BE49-F238E27FC236}">
                <a16:creationId xmlns:a16="http://schemas.microsoft.com/office/drawing/2014/main" id="{2ED698D7-DC5F-E047-BD31-16B0C95AC929}"/>
              </a:ext>
            </a:extLst>
          </p:cNvPr>
          <p:cNvCxnSpPr>
            <a:cxnSpLocks/>
            <a:stCxn id="70" idx="3"/>
          </p:cNvCxnSpPr>
          <p:nvPr/>
        </p:nvCxnSpPr>
        <p:spPr>
          <a:xfrm flipV="1">
            <a:off x="5012542" y="2006251"/>
            <a:ext cx="0" cy="337454"/>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77" name="文本框 76">
            <a:extLst>
              <a:ext uri="{FF2B5EF4-FFF2-40B4-BE49-F238E27FC236}">
                <a16:creationId xmlns:a16="http://schemas.microsoft.com/office/drawing/2014/main" id="{08A84FF9-0EFE-4041-BC33-AE7FB9CB4205}"/>
              </a:ext>
            </a:extLst>
          </p:cNvPr>
          <p:cNvSpPr txBox="1"/>
          <p:nvPr/>
        </p:nvSpPr>
        <p:spPr>
          <a:xfrm>
            <a:off x="1128183" y="2710360"/>
            <a:ext cx="58060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DRAM</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78" name="矩形 77">
            <a:extLst>
              <a:ext uri="{FF2B5EF4-FFF2-40B4-BE49-F238E27FC236}">
                <a16:creationId xmlns:a16="http://schemas.microsoft.com/office/drawing/2014/main" id="{60EDFC28-33B5-1D41-AFAE-23DB32D08031}"/>
              </a:ext>
            </a:extLst>
          </p:cNvPr>
          <p:cNvSpPr/>
          <p:nvPr/>
        </p:nvSpPr>
        <p:spPr>
          <a:xfrm>
            <a:off x="2520560" y="3318967"/>
            <a:ext cx="743341" cy="261165"/>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Enclave a</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sp>
        <p:nvSpPr>
          <p:cNvPr id="83" name="矩形 82">
            <a:extLst>
              <a:ext uri="{FF2B5EF4-FFF2-40B4-BE49-F238E27FC236}">
                <a16:creationId xmlns:a16="http://schemas.microsoft.com/office/drawing/2014/main" id="{24E8EF72-8037-C746-8186-B1B22D17A0B4}"/>
              </a:ext>
            </a:extLst>
          </p:cNvPr>
          <p:cNvSpPr/>
          <p:nvPr/>
        </p:nvSpPr>
        <p:spPr>
          <a:xfrm>
            <a:off x="4860083" y="3318967"/>
            <a:ext cx="773983" cy="261165"/>
          </a:xfrm>
          <a:prstGeom prst="rect">
            <a:avLst/>
          </a:prstGeom>
          <a:solidFill>
            <a:schemeClr val="bg1"/>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000" b="0" i="0" u="none" strike="noStrike" kern="1200" cap="none" spc="0" normalizeH="0" baseline="0" noProof="0" dirty="0">
                <a:ln>
                  <a:noFill/>
                </a:ln>
                <a:solidFill>
                  <a:srgbClr val="000000"/>
                </a:solidFill>
                <a:effectLst/>
                <a:uLnTx/>
                <a:uFillTx/>
                <a:latin typeface="Arial" panose="020B0604020202020204"/>
                <a:ea typeface="微软雅黑"/>
                <a:cs typeface="+mn-cs"/>
              </a:rPr>
              <a:t>Enclave b</a:t>
            </a:r>
            <a:endParaRPr kumimoji="1" lang="zh-CN" altLang="en-US" sz="1000" b="0" i="0" u="none" strike="noStrike" kern="1200" cap="none" spc="0" normalizeH="0" baseline="0" noProof="0" dirty="0">
              <a:ln>
                <a:noFill/>
              </a:ln>
              <a:solidFill>
                <a:srgbClr val="000000"/>
              </a:solidFill>
              <a:effectLst/>
              <a:uLnTx/>
              <a:uFillTx/>
              <a:latin typeface="Arial" panose="020B0604020202020204"/>
              <a:ea typeface="微软雅黑"/>
              <a:cs typeface="+mn-cs"/>
            </a:endParaRPr>
          </a:p>
        </p:txBody>
      </p:sp>
      <p:cxnSp>
        <p:nvCxnSpPr>
          <p:cNvPr id="86" name="直线箭头连接符 85">
            <a:extLst>
              <a:ext uri="{FF2B5EF4-FFF2-40B4-BE49-F238E27FC236}">
                <a16:creationId xmlns:a16="http://schemas.microsoft.com/office/drawing/2014/main" id="{8CDB2B1A-AF8D-5746-A651-4094B9094C77}"/>
              </a:ext>
            </a:extLst>
          </p:cNvPr>
          <p:cNvCxnSpPr>
            <a:cxnSpLocks/>
            <a:stCxn id="78" idx="0"/>
            <a:endCxn id="33" idx="2"/>
          </p:cNvCxnSpPr>
          <p:nvPr/>
        </p:nvCxnSpPr>
        <p:spPr>
          <a:xfrm flipH="1" flipV="1">
            <a:off x="2036903" y="3044294"/>
            <a:ext cx="855328" cy="27467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直线箭头连接符 86">
            <a:extLst>
              <a:ext uri="{FF2B5EF4-FFF2-40B4-BE49-F238E27FC236}">
                <a16:creationId xmlns:a16="http://schemas.microsoft.com/office/drawing/2014/main" id="{D18EC203-D1CB-2C40-9770-E5156BB5A427}"/>
              </a:ext>
            </a:extLst>
          </p:cNvPr>
          <p:cNvCxnSpPr>
            <a:cxnSpLocks/>
            <a:stCxn id="78" idx="0"/>
            <a:endCxn id="49" idx="2"/>
          </p:cNvCxnSpPr>
          <p:nvPr/>
        </p:nvCxnSpPr>
        <p:spPr>
          <a:xfrm flipV="1">
            <a:off x="2892231" y="3044293"/>
            <a:ext cx="1886507" cy="2746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直线箭头连接符 87">
            <a:extLst>
              <a:ext uri="{FF2B5EF4-FFF2-40B4-BE49-F238E27FC236}">
                <a16:creationId xmlns:a16="http://schemas.microsoft.com/office/drawing/2014/main" id="{4B841DB6-31DC-944D-83AB-7C8AC9D6FC56}"/>
              </a:ext>
            </a:extLst>
          </p:cNvPr>
          <p:cNvCxnSpPr>
            <a:cxnSpLocks/>
            <a:stCxn id="83" idx="0"/>
            <a:endCxn id="39" idx="2"/>
          </p:cNvCxnSpPr>
          <p:nvPr/>
        </p:nvCxnSpPr>
        <p:spPr>
          <a:xfrm flipH="1" flipV="1">
            <a:off x="3407821" y="3044293"/>
            <a:ext cx="1839254" cy="2746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直线箭头连接符 88">
            <a:extLst>
              <a:ext uri="{FF2B5EF4-FFF2-40B4-BE49-F238E27FC236}">
                <a16:creationId xmlns:a16="http://schemas.microsoft.com/office/drawing/2014/main" id="{ABC72621-3EA7-BC41-9DCD-D8B8486A0807}"/>
              </a:ext>
            </a:extLst>
          </p:cNvPr>
          <p:cNvCxnSpPr>
            <a:cxnSpLocks/>
            <a:stCxn id="83" idx="0"/>
            <a:endCxn id="58" idx="2"/>
          </p:cNvCxnSpPr>
          <p:nvPr/>
        </p:nvCxnSpPr>
        <p:spPr>
          <a:xfrm flipV="1">
            <a:off x="5247075" y="3044292"/>
            <a:ext cx="902581" cy="27467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E447BA81-727D-6043-812B-951D4BAA8AA2}"/>
              </a:ext>
            </a:extLst>
          </p:cNvPr>
          <p:cNvSpPr txBox="1"/>
          <p:nvPr/>
        </p:nvSpPr>
        <p:spPr>
          <a:xfrm>
            <a:off x="621905" y="4148514"/>
            <a:ext cx="8064895" cy="953659"/>
          </a:xfrm>
          <a:prstGeom prst="rect">
            <a:avLst/>
          </a:prstGeom>
          <a:noFill/>
        </p:spPr>
        <p:txBody>
          <a:bodyPr wrap="square" rtlCol="0">
            <a:spAutoFit/>
          </a:bodyPr>
          <a:lstStyle/>
          <a:p>
            <a:pPr marL="214313" marR="0" lvl="0" indent="-214313"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The number of enclaves Sanctum supports simultaneously is limited</a:t>
            </a:r>
          </a:p>
          <a:p>
            <a:pPr marL="671513" marR="0" lvl="1" indent="-214313"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The number of enclaves is limited by the number of memory regions</a:t>
            </a:r>
          </a:p>
          <a:p>
            <a:pPr marL="671513" marR="0" lvl="1" indent="-214313"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1" lang="en-US" altLang="zh-CN" sz="1600" b="0" i="0" u="none" strike="noStrike" kern="1200" cap="none" spc="0" normalizeH="0" baseline="0" noProof="0" dirty="0">
                <a:ln>
                  <a:noFill/>
                </a:ln>
                <a:solidFill>
                  <a:srgbClr val="000000"/>
                </a:solidFill>
                <a:effectLst/>
                <a:uLnTx/>
                <a:uFillTx/>
                <a:latin typeface="微软雅黑"/>
                <a:ea typeface="微软雅黑"/>
                <a:cs typeface="+mn-cs"/>
              </a:rPr>
              <a:t>The number of memory regions depends on number of cache set id's bits</a:t>
            </a:r>
          </a:p>
        </p:txBody>
      </p:sp>
    </p:spTree>
    <p:extLst>
      <p:ext uri="{BB962C8B-B14F-4D97-AF65-F5344CB8AC3E}">
        <p14:creationId xmlns:p14="http://schemas.microsoft.com/office/powerpoint/2010/main" val="3339624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cs typeface="Arial Black" charset="0"/>
              </a:rPr>
              <a:t>Hardware Property: Dual page table</a:t>
            </a:r>
            <a:endParaRPr kumimoji="1" lang="zh-CN" altLang="en-US" sz="2800" dirty="0">
              <a:cs typeface="Arial Black" charset="0"/>
            </a:endParaRPr>
          </a:p>
        </p:txBody>
      </p:sp>
      <p:pic>
        <p:nvPicPr>
          <p:cNvPr id="27" name="图片 26" descr="屏幕快照%202018-11-10%20下午3.10.37.png">
            <a:extLst>
              <a:ext uri="{FF2B5EF4-FFF2-40B4-BE49-F238E27FC236}">
                <a16:creationId xmlns:a16="http://schemas.microsoft.com/office/drawing/2014/main" id="{3107B27F-40BE-364E-AD7C-935D667E3CA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074069" y="1412712"/>
            <a:ext cx="4665662" cy="2732484"/>
          </a:xfrm>
          <a:prstGeom prst="rect">
            <a:avLst/>
          </a:prstGeom>
          <a:noFill/>
          <a:ln>
            <a:noFill/>
          </a:ln>
        </p:spPr>
      </p:pic>
      <p:sp>
        <p:nvSpPr>
          <p:cNvPr id="4" name="文本框 3">
            <a:extLst>
              <a:ext uri="{FF2B5EF4-FFF2-40B4-BE49-F238E27FC236}">
                <a16:creationId xmlns:a16="http://schemas.microsoft.com/office/drawing/2014/main" id="{0C1F654D-DA1F-A34D-8613-915F3F636FDB}"/>
              </a:ext>
            </a:extLst>
          </p:cNvPr>
          <p:cNvSpPr txBox="1"/>
          <p:nvPr/>
        </p:nvSpPr>
        <p:spPr>
          <a:xfrm>
            <a:off x="457200" y="4369668"/>
            <a:ext cx="8686799" cy="1023742"/>
          </a:xfrm>
          <a:prstGeom prst="rect">
            <a:avLst/>
          </a:prstGeom>
          <a:noFill/>
        </p:spPr>
        <p:txBody>
          <a:bodyPr wrap="square" rtlCol="0">
            <a:spAutoFit/>
          </a:bodyPr>
          <a:lstStyle/>
          <a:p>
            <a:pPr marL="214313" marR="0" lvl="0" indent="-214313"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微软雅黑"/>
                <a:ea typeface="微软雅黑"/>
                <a:cs typeface="+mn-cs"/>
              </a:rPr>
              <a:t>Two kinds of page table: enclave page table &amp; host page table</a:t>
            </a:r>
          </a:p>
          <a:p>
            <a:pPr marL="214313" marR="0" lvl="0" indent="-214313"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微软雅黑"/>
                <a:ea typeface="微软雅黑"/>
                <a:cs typeface="+mn-cs"/>
              </a:rPr>
              <a:t>Security monitor creates enclave page table and ensure it only map to region of current enclave</a:t>
            </a:r>
          </a:p>
          <a:p>
            <a:pPr marL="214313" marR="0" lvl="0" indent="-214313"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en-US" altLang="zh-CN" sz="1400" b="0" i="0" u="none" strike="noStrike" kern="1200" cap="none" spc="0" normalizeH="0" baseline="0" noProof="0" dirty="0">
                <a:ln>
                  <a:noFill/>
                </a:ln>
                <a:solidFill>
                  <a:srgbClr val="000000"/>
                </a:solidFill>
                <a:effectLst/>
                <a:uLnTx/>
                <a:uFillTx/>
                <a:latin typeface="微软雅黑"/>
                <a:ea typeface="微软雅黑"/>
                <a:cs typeface="+mn-cs"/>
              </a:rPr>
              <a:t>CPU uses enclave page table when access virtual memory in </a:t>
            </a:r>
            <a:r>
              <a:rPr kumimoji="1" lang="en-US" altLang="zh-CN" sz="1400" b="0" i="0" u="none" strike="noStrike" kern="1200" cap="none" spc="0" normalizeH="0" baseline="0" noProof="0" dirty="0">
                <a:ln>
                  <a:noFill/>
                </a:ln>
                <a:solidFill>
                  <a:srgbClr val="C00000"/>
                </a:solidFill>
                <a:effectLst/>
                <a:uLnTx/>
                <a:uFillTx/>
                <a:latin typeface="微软雅黑"/>
                <a:ea typeface="微软雅黑"/>
                <a:cs typeface="+mn-cs"/>
              </a:rPr>
              <a:t>EVRANGE</a:t>
            </a:r>
          </a:p>
        </p:txBody>
      </p:sp>
      <p:sp>
        <p:nvSpPr>
          <p:cNvPr id="29" name="文本框 28">
            <a:extLst>
              <a:ext uri="{FF2B5EF4-FFF2-40B4-BE49-F238E27FC236}">
                <a16:creationId xmlns:a16="http://schemas.microsoft.com/office/drawing/2014/main" id="{4F9B55F6-63CF-F54C-A11A-4370739A2869}"/>
              </a:ext>
            </a:extLst>
          </p:cNvPr>
          <p:cNvSpPr txBox="1"/>
          <p:nvPr/>
        </p:nvSpPr>
        <p:spPr>
          <a:xfrm>
            <a:off x="5387479" y="3911816"/>
            <a:ext cx="347159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1200" cap="none" spc="0" normalizeH="0" baseline="0" noProof="0" dirty="0">
                <a:ln>
                  <a:noFill/>
                </a:ln>
                <a:solidFill>
                  <a:srgbClr val="FF0000"/>
                </a:solidFill>
                <a:effectLst/>
                <a:uLnTx/>
                <a:uFillTx/>
                <a:latin typeface="微软雅黑"/>
                <a:ea typeface="微软雅黑"/>
                <a:cs typeface="+mn-cs"/>
              </a:rPr>
              <a:t>Balance between isolation &amp; communication</a:t>
            </a:r>
            <a:endParaRPr kumimoji="1" lang="zh-CN" altLang="en-US" sz="1200" b="0" i="0" u="none" strike="noStrike" kern="1200" cap="none" spc="0" normalizeH="0" baseline="0" noProof="0" dirty="0">
              <a:ln>
                <a:noFill/>
              </a:ln>
              <a:solidFill>
                <a:srgbClr val="FF0000"/>
              </a:solidFill>
              <a:effectLst/>
              <a:uLnTx/>
              <a:uFillTx/>
              <a:latin typeface="微软雅黑"/>
              <a:ea typeface="微软雅黑"/>
              <a:cs typeface="+mn-cs"/>
            </a:endParaRPr>
          </a:p>
        </p:txBody>
      </p:sp>
    </p:spTree>
    <p:extLst>
      <p:ext uri="{BB962C8B-B14F-4D97-AF65-F5344CB8AC3E}">
        <p14:creationId xmlns:p14="http://schemas.microsoft.com/office/powerpoint/2010/main" val="225381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cs typeface="Arial Black" charset="0"/>
              </a:rPr>
              <a:t>Conclusion</a:t>
            </a:r>
            <a:endParaRPr kumimoji="1" lang="zh-CN" altLang="en-US" sz="2800" dirty="0">
              <a:cs typeface="Arial Black" charset="0"/>
            </a:endParaRPr>
          </a:p>
        </p:txBody>
      </p:sp>
      <p:sp>
        <p:nvSpPr>
          <p:cNvPr id="39" name="内容占位符 2">
            <a:extLst>
              <a:ext uri="{FF2B5EF4-FFF2-40B4-BE49-F238E27FC236}">
                <a16:creationId xmlns:a16="http://schemas.microsoft.com/office/drawing/2014/main" id="{AEA1C6C9-836B-6F49-A0FD-D04E74605EC5}"/>
              </a:ext>
            </a:extLst>
          </p:cNvPr>
          <p:cNvSpPr>
            <a:spLocks noGrp="1"/>
          </p:cNvSpPr>
          <p:nvPr>
            <p:ph idx="1"/>
          </p:nvPr>
        </p:nvSpPr>
        <p:spPr>
          <a:xfrm>
            <a:off x="628650" y="1273324"/>
            <a:ext cx="7886700" cy="3960440"/>
          </a:xfrm>
        </p:spPr>
        <p:txBody>
          <a:bodyPr>
            <a:normAutofit/>
          </a:bodyPr>
          <a:lstStyle/>
          <a:p>
            <a:r>
              <a:rPr kumimoji="1" lang="en-US" altLang="zh-CN" sz="1800" b="1" dirty="0">
                <a:solidFill>
                  <a:schemeClr val="tx1"/>
                </a:solidFill>
                <a:latin typeface="DengXian" panose="02010600030101010101" pitchFamily="2" charset="-122"/>
                <a:ea typeface="DengXian" panose="02010600030101010101" pitchFamily="2" charset="-122"/>
                <a:cs typeface="Arial" charset="0"/>
              </a:rPr>
              <a:t>Isolation between enclave and software out of enclave</a:t>
            </a:r>
          </a:p>
          <a:p>
            <a:pPr lvl="1">
              <a:buFont typeface="Arial" panose="020B0604020202020204" pitchFamily="34" charset="0"/>
              <a:buChar char="•"/>
            </a:pPr>
            <a:r>
              <a:rPr kumimoji="1" lang="en-US" altLang="zh-CN" sz="1600" dirty="0">
                <a:solidFill>
                  <a:schemeClr val="tx1"/>
                </a:solidFill>
                <a:latin typeface="DengXian" panose="02010600030101010101" pitchFamily="2" charset="-122"/>
                <a:ea typeface="DengXian" panose="02010600030101010101" pitchFamily="2" charset="-122"/>
                <a:cs typeface="Arial" charset="0"/>
              </a:rPr>
              <a:t>Security monitor ensures no memory region overlap during enclave creation</a:t>
            </a:r>
          </a:p>
          <a:p>
            <a:pPr lvl="1">
              <a:buFont typeface="Arial" panose="020B0604020202020204" pitchFamily="34" charset="0"/>
              <a:buChar char="•"/>
            </a:pPr>
            <a:r>
              <a:rPr kumimoji="1" lang="en-US" altLang="zh-CN" sz="1600" dirty="0">
                <a:solidFill>
                  <a:schemeClr val="tx1"/>
                </a:solidFill>
                <a:latin typeface="DengXian" panose="02010600030101010101" pitchFamily="2" charset="-122"/>
                <a:ea typeface="DengXian" panose="02010600030101010101" pitchFamily="2" charset="-122"/>
                <a:cs typeface="Arial" charset="0"/>
              </a:rPr>
              <a:t>CPU records allowable region ids of current thread and checks it during memory accessing</a:t>
            </a:r>
          </a:p>
          <a:p>
            <a:r>
              <a:rPr kumimoji="1" lang="en-US" altLang="zh-CN" sz="1800" b="1" dirty="0">
                <a:solidFill>
                  <a:schemeClr val="tx1"/>
                </a:solidFill>
                <a:latin typeface="DengXian" panose="02010600030101010101" pitchFamily="2" charset="-122"/>
                <a:cs typeface="Arial" charset="0"/>
              </a:rPr>
              <a:t>Isolation between enclave and each other</a:t>
            </a:r>
          </a:p>
          <a:p>
            <a:pPr lvl="1">
              <a:buFont typeface="Arial" panose="020B0604020202020204" pitchFamily="34" charset="0"/>
              <a:buChar char="•"/>
            </a:pPr>
            <a:r>
              <a:rPr kumimoji="1" lang="en-US" altLang="zh-CN" sz="1600" dirty="0">
                <a:solidFill>
                  <a:schemeClr val="tx1"/>
                </a:solidFill>
                <a:latin typeface="DengXian" panose="02010600030101010101" pitchFamily="2" charset="-122"/>
                <a:cs typeface="Arial" charset="0"/>
              </a:rPr>
              <a:t>Security monitor ensures no memory region overlap during enclave creation</a:t>
            </a:r>
          </a:p>
          <a:p>
            <a:pPr lvl="1">
              <a:buFont typeface="Arial" panose="020B0604020202020204" pitchFamily="34" charset="0"/>
              <a:buChar char="•"/>
            </a:pPr>
            <a:r>
              <a:rPr kumimoji="1" lang="en-US" altLang="zh-CN" sz="1600" dirty="0">
                <a:solidFill>
                  <a:schemeClr val="tx1"/>
                </a:solidFill>
                <a:latin typeface="DengXian" panose="02010600030101010101" pitchFamily="2" charset="-122"/>
                <a:cs typeface="Arial" charset="0"/>
              </a:rPr>
              <a:t>CPU records allowable region ids of current thread and checks it during memory accessing</a:t>
            </a:r>
          </a:p>
          <a:p>
            <a:r>
              <a:rPr kumimoji="1" lang="en-US" altLang="zh-CN" sz="1800" b="1" dirty="0">
                <a:solidFill>
                  <a:schemeClr val="tx1"/>
                </a:solidFill>
                <a:latin typeface="DengXian" panose="02010600030101010101" pitchFamily="2" charset="-122"/>
                <a:cs typeface="Arial" charset="0"/>
              </a:rPr>
              <a:t>Defense against cache side channel attack</a:t>
            </a:r>
          </a:p>
          <a:p>
            <a:pPr lvl="1">
              <a:buFont typeface="Arial" panose="020B0604020202020204" pitchFamily="34" charset="0"/>
              <a:buChar char="•"/>
            </a:pPr>
            <a:r>
              <a:rPr kumimoji="1" lang="en-US" altLang="zh-CN" sz="1600" dirty="0">
                <a:solidFill>
                  <a:schemeClr val="tx1"/>
                </a:solidFill>
                <a:latin typeface="DengXian" panose="02010600030101010101" pitchFamily="2" charset="-122"/>
                <a:cs typeface="Arial" charset="0"/>
              </a:rPr>
              <a:t>Memory region partition</a:t>
            </a:r>
          </a:p>
          <a:p>
            <a:endParaRPr kumimoji="1" lang="en-US" altLang="zh-CN" sz="1800" dirty="0">
              <a:solidFill>
                <a:schemeClr val="tx1"/>
              </a:solidFill>
              <a:latin typeface="DengXian" panose="02010600030101010101" pitchFamily="2" charset="-122"/>
              <a:ea typeface="DengXian" panose="02010600030101010101" pitchFamily="2" charset="-122"/>
              <a:cs typeface="Arial" charset="0"/>
            </a:endParaRPr>
          </a:p>
          <a:p>
            <a:pPr lvl="1"/>
            <a:endParaRPr kumimoji="1" lang="zh-CN" altLang="en-US" sz="1800" dirty="0">
              <a:solidFill>
                <a:schemeClr val="tx1"/>
              </a:solidFill>
              <a:latin typeface="DengXian" panose="02010600030101010101" pitchFamily="2" charset="-122"/>
              <a:ea typeface="DengXian" panose="02010600030101010101" pitchFamily="2" charset="-122"/>
              <a:cs typeface="Arial" charset="0"/>
            </a:endParaRPr>
          </a:p>
        </p:txBody>
      </p:sp>
    </p:spTree>
    <p:extLst>
      <p:ext uri="{BB962C8B-B14F-4D97-AF65-F5344CB8AC3E}">
        <p14:creationId xmlns:p14="http://schemas.microsoft.com/office/powerpoint/2010/main" val="199822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cs typeface="Arial Black" charset="0"/>
              </a:rPr>
              <a:t>Limitation</a:t>
            </a:r>
            <a:endParaRPr kumimoji="1" lang="zh-CN" altLang="en-US" sz="2800" dirty="0">
              <a:cs typeface="Arial Black" charset="0"/>
            </a:endParaRPr>
          </a:p>
        </p:txBody>
      </p:sp>
      <p:sp>
        <p:nvSpPr>
          <p:cNvPr id="39" name="内容占位符 2">
            <a:extLst>
              <a:ext uri="{FF2B5EF4-FFF2-40B4-BE49-F238E27FC236}">
                <a16:creationId xmlns:a16="http://schemas.microsoft.com/office/drawing/2014/main" id="{AEA1C6C9-836B-6F49-A0FD-D04E74605EC5}"/>
              </a:ext>
            </a:extLst>
          </p:cNvPr>
          <p:cNvSpPr>
            <a:spLocks noGrp="1"/>
          </p:cNvSpPr>
          <p:nvPr>
            <p:ph idx="1"/>
          </p:nvPr>
        </p:nvSpPr>
        <p:spPr>
          <a:xfrm>
            <a:off x="628650" y="1417340"/>
            <a:ext cx="7886700" cy="3744416"/>
          </a:xfrm>
        </p:spPr>
        <p:txBody>
          <a:bodyPr>
            <a:normAutofit/>
          </a:bodyPr>
          <a:lstStyle/>
          <a:p>
            <a:r>
              <a:rPr kumimoji="1" lang="en-US" altLang="zh-CN" sz="2000" b="1" dirty="0">
                <a:solidFill>
                  <a:schemeClr val="tx1"/>
                </a:solidFill>
                <a:latin typeface="DengXian" panose="02010600030101010101" pitchFamily="2" charset="-122"/>
                <a:ea typeface="DengXian" panose="02010600030101010101" pitchFamily="2" charset="-122"/>
                <a:cs typeface="Arial" charset="0"/>
              </a:rPr>
              <a:t>Vulnerable to physical attacks</a:t>
            </a:r>
          </a:p>
          <a:p>
            <a:pPr lvl="1">
              <a:lnSpc>
                <a:spcPct val="150000"/>
              </a:lnSpc>
              <a:buFont typeface="Arial" panose="020B0604020202020204" pitchFamily="34" charset="0"/>
              <a:buChar char="•"/>
            </a:pPr>
            <a:r>
              <a:rPr kumimoji="1" lang="en-US" altLang="zh-CN" sz="1800" dirty="0">
                <a:solidFill>
                  <a:schemeClr val="tx1"/>
                </a:solidFill>
                <a:latin typeface="DengXian" panose="02010600030101010101" pitchFamily="2" charset="-122"/>
                <a:ea typeface="DengXian" panose="02010600030101010101" pitchFamily="2" charset="-122"/>
                <a:cs typeface="Arial" charset="0"/>
              </a:rPr>
              <a:t>Bus snooping, cold boot attack, etc.</a:t>
            </a:r>
          </a:p>
          <a:p>
            <a:r>
              <a:rPr kumimoji="1" lang="en-US" altLang="zh-CN" sz="2000" b="1" dirty="0">
                <a:solidFill>
                  <a:schemeClr val="tx1"/>
                </a:solidFill>
                <a:latin typeface="DengXian" panose="02010600030101010101" pitchFamily="2" charset="-122"/>
                <a:ea typeface="DengXian" panose="02010600030101010101" pitchFamily="2" charset="-122"/>
                <a:cs typeface="Arial" charset="0"/>
              </a:rPr>
              <a:t>Not support dynamically allocating new memory for enclave</a:t>
            </a:r>
          </a:p>
          <a:p>
            <a:pPr lvl="1">
              <a:lnSpc>
                <a:spcPct val="150000"/>
              </a:lnSpc>
              <a:buFont typeface="Arial" panose="020B0604020202020204" pitchFamily="34" charset="0"/>
              <a:buChar char="•"/>
            </a:pPr>
            <a:r>
              <a:rPr kumimoji="1" lang="en-US" altLang="zh-CN" sz="1800" dirty="0">
                <a:solidFill>
                  <a:schemeClr val="tx1"/>
                </a:solidFill>
                <a:latin typeface="DengXian" panose="02010600030101010101" pitchFamily="2" charset="-122"/>
                <a:ea typeface="DengXian" panose="02010600030101010101" pitchFamily="2" charset="-122"/>
                <a:cs typeface="Arial" charset="0"/>
              </a:rPr>
              <a:t>Enclave's memory region can only be set during enclave creation</a:t>
            </a:r>
          </a:p>
          <a:p>
            <a:pPr lvl="1">
              <a:lnSpc>
                <a:spcPct val="150000"/>
              </a:lnSpc>
              <a:buFont typeface="Arial" panose="020B0604020202020204" pitchFamily="34" charset="0"/>
              <a:buChar char="•"/>
            </a:pPr>
            <a:r>
              <a:rPr kumimoji="1" lang="en-US" altLang="zh-CN" sz="1800" dirty="0">
                <a:solidFill>
                  <a:schemeClr val="tx1"/>
                </a:solidFill>
                <a:latin typeface="DengXian" panose="02010600030101010101" pitchFamily="2" charset="-122"/>
                <a:ea typeface="DengXian" panose="02010600030101010101" pitchFamily="2" charset="-122"/>
                <a:cs typeface="Arial" charset="0"/>
              </a:rPr>
              <a:t>This is limited by its memory region's design</a:t>
            </a:r>
          </a:p>
          <a:p>
            <a:pPr>
              <a:lnSpc>
                <a:spcPct val="150000"/>
              </a:lnSpc>
            </a:pPr>
            <a:r>
              <a:rPr kumimoji="1" lang="en-US" altLang="zh-CN" sz="2000" b="1" dirty="0">
                <a:solidFill>
                  <a:schemeClr val="tx1"/>
                </a:solidFill>
                <a:latin typeface="DengXian" panose="02010600030101010101" pitchFamily="2" charset="-122"/>
                <a:ea typeface="DengXian" panose="02010600030101010101" pitchFamily="2" charset="-122"/>
                <a:cs typeface="Arial" charset="0"/>
              </a:rPr>
              <a:t>Limited number of enclaves supported simultaneously</a:t>
            </a:r>
          </a:p>
          <a:p>
            <a:pPr lvl="1"/>
            <a:endParaRPr kumimoji="1" lang="zh-CN" altLang="en-US" sz="2000" dirty="0">
              <a:solidFill>
                <a:schemeClr val="tx1"/>
              </a:solidFill>
              <a:latin typeface="DengXian" panose="02010600030101010101" pitchFamily="2" charset="-122"/>
              <a:ea typeface="DengXian" panose="02010600030101010101" pitchFamily="2" charset="-122"/>
              <a:cs typeface="Arial" charset="0"/>
            </a:endParaRPr>
          </a:p>
        </p:txBody>
      </p:sp>
    </p:spTree>
    <p:extLst>
      <p:ext uri="{BB962C8B-B14F-4D97-AF65-F5344CB8AC3E}">
        <p14:creationId xmlns:p14="http://schemas.microsoft.com/office/powerpoint/2010/main" val="18044527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C2AF8274-03BC-9A46-BF2D-7F855E9469E8}"/>
              </a:ext>
            </a:extLst>
          </p:cNvPr>
          <p:cNvSpPr>
            <a:spLocks noGrp="1"/>
          </p:cNvSpPr>
          <p:nvPr>
            <p:ph type="title"/>
          </p:nvPr>
        </p:nvSpPr>
        <p:spPr/>
        <p:txBody>
          <a:bodyPr/>
          <a:lstStyle/>
          <a:p>
            <a:r>
              <a:rPr kumimoji="1" lang="en-US" altLang="zh-CN" dirty="0" err="1"/>
              <a:t>xom</a:t>
            </a:r>
            <a:endParaRPr kumimoji="1" lang="zh-CN" altLang="en-US" dirty="0"/>
          </a:p>
        </p:txBody>
      </p:sp>
      <p:sp>
        <p:nvSpPr>
          <p:cNvPr id="5" name="文本占位符 4">
            <a:extLst>
              <a:ext uri="{FF2B5EF4-FFF2-40B4-BE49-F238E27FC236}">
                <a16:creationId xmlns:a16="http://schemas.microsoft.com/office/drawing/2014/main" id="{95E0067D-1FB9-4641-9BB3-43896881A320}"/>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16236031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History of Memory Encryption</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38</a:t>
            </a:fld>
            <a:endParaRPr lang="zh-CN" altLang="en-US"/>
          </a:p>
        </p:txBody>
      </p:sp>
      <p:cxnSp>
        <p:nvCxnSpPr>
          <p:cNvPr id="5" name="Straight Arrow Connector 3"/>
          <p:cNvCxnSpPr/>
          <p:nvPr/>
        </p:nvCxnSpPr>
        <p:spPr>
          <a:xfrm flipV="1">
            <a:off x="361091" y="2649289"/>
            <a:ext cx="8504309" cy="2490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 name="TextBox 4"/>
          <p:cNvSpPr txBox="1"/>
          <p:nvPr/>
        </p:nvSpPr>
        <p:spPr>
          <a:xfrm>
            <a:off x="361091" y="2950255"/>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2000</a:t>
            </a:r>
            <a:endParaRPr lang="en-US" dirty="0">
              <a:latin typeface="等线" panose="02010600030101010101" pitchFamily="2" charset="-122"/>
              <a:ea typeface="等线" panose="02010600030101010101" pitchFamily="2" charset="-122"/>
            </a:endParaRPr>
          </a:p>
        </p:txBody>
      </p:sp>
      <p:sp>
        <p:nvSpPr>
          <p:cNvPr id="7" name="TextBox 5"/>
          <p:cNvSpPr txBox="1"/>
          <p:nvPr/>
        </p:nvSpPr>
        <p:spPr>
          <a:xfrm>
            <a:off x="361091" y="1790093"/>
            <a:ext cx="759535"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XOM</a:t>
            </a:r>
          </a:p>
        </p:txBody>
      </p:sp>
      <p:sp>
        <p:nvSpPr>
          <p:cNvPr id="8" name="TextBox 6"/>
          <p:cNvSpPr txBox="1"/>
          <p:nvPr/>
        </p:nvSpPr>
        <p:spPr>
          <a:xfrm>
            <a:off x="1621666" y="2953231"/>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2003</a:t>
            </a:r>
            <a:endParaRPr lang="en-US" dirty="0">
              <a:latin typeface="等线" panose="02010600030101010101" pitchFamily="2" charset="-122"/>
              <a:ea typeface="等线" panose="02010600030101010101" pitchFamily="2" charset="-122"/>
            </a:endParaRPr>
          </a:p>
        </p:txBody>
      </p:sp>
      <p:sp>
        <p:nvSpPr>
          <p:cNvPr id="9" name="TextBox 7"/>
          <p:cNvSpPr txBox="1"/>
          <p:nvPr/>
        </p:nvSpPr>
        <p:spPr>
          <a:xfrm>
            <a:off x="1447346" y="1790093"/>
            <a:ext cx="1067837"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XOMOS</a:t>
            </a:r>
          </a:p>
        </p:txBody>
      </p:sp>
      <p:sp>
        <p:nvSpPr>
          <p:cNvPr id="10" name="TextBox 8"/>
          <p:cNvSpPr txBox="1"/>
          <p:nvPr/>
        </p:nvSpPr>
        <p:spPr>
          <a:xfrm>
            <a:off x="1522052" y="2127159"/>
            <a:ext cx="933855"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AEGIS</a:t>
            </a:r>
          </a:p>
        </p:txBody>
      </p:sp>
      <p:sp>
        <p:nvSpPr>
          <p:cNvPr id="11" name="TextBox 9"/>
          <p:cNvSpPr txBox="1"/>
          <p:nvPr/>
        </p:nvSpPr>
        <p:spPr>
          <a:xfrm>
            <a:off x="3791197" y="2953231"/>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2007</a:t>
            </a:r>
            <a:endParaRPr lang="en-US" dirty="0">
              <a:latin typeface="等线" panose="02010600030101010101" pitchFamily="2" charset="-122"/>
              <a:ea typeface="等线" panose="02010600030101010101" pitchFamily="2" charset="-122"/>
            </a:endParaRPr>
          </a:p>
        </p:txBody>
      </p:sp>
      <p:sp>
        <p:nvSpPr>
          <p:cNvPr id="12" name="TextBox 10"/>
          <p:cNvSpPr txBox="1"/>
          <p:nvPr/>
        </p:nvSpPr>
        <p:spPr>
          <a:xfrm>
            <a:off x="4765387" y="2957066"/>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2010</a:t>
            </a:r>
            <a:endParaRPr lang="en-US" dirty="0">
              <a:latin typeface="等线" panose="02010600030101010101" pitchFamily="2" charset="-122"/>
              <a:ea typeface="等线" panose="02010600030101010101" pitchFamily="2" charset="-122"/>
            </a:endParaRPr>
          </a:p>
        </p:txBody>
      </p:sp>
      <p:sp>
        <p:nvSpPr>
          <p:cNvPr id="13" name="TextBox 11"/>
          <p:cNvSpPr txBox="1"/>
          <p:nvPr/>
        </p:nvSpPr>
        <p:spPr>
          <a:xfrm>
            <a:off x="5664871" y="2957066"/>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2011</a:t>
            </a:r>
            <a:endParaRPr lang="en-US" dirty="0">
              <a:latin typeface="等线" panose="02010600030101010101" pitchFamily="2" charset="-122"/>
              <a:ea typeface="等线" panose="02010600030101010101" pitchFamily="2" charset="-122"/>
            </a:endParaRPr>
          </a:p>
        </p:txBody>
      </p:sp>
      <p:sp>
        <p:nvSpPr>
          <p:cNvPr id="14" name="TextBox 12"/>
          <p:cNvSpPr txBox="1"/>
          <p:nvPr/>
        </p:nvSpPr>
        <p:spPr>
          <a:xfrm>
            <a:off x="6449308" y="2957066"/>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2013</a:t>
            </a:r>
            <a:endParaRPr lang="en-US" dirty="0">
              <a:latin typeface="等线" panose="02010600030101010101" pitchFamily="2" charset="-122"/>
              <a:ea typeface="等线" panose="02010600030101010101" pitchFamily="2" charset="-122"/>
            </a:endParaRPr>
          </a:p>
        </p:txBody>
      </p:sp>
      <p:sp>
        <p:nvSpPr>
          <p:cNvPr id="15" name="TextBox 13"/>
          <p:cNvSpPr txBox="1"/>
          <p:nvPr/>
        </p:nvSpPr>
        <p:spPr>
          <a:xfrm>
            <a:off x="7311442" y="2937252"/>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2016</a:t>
            </a:r>
            <a:endParaRPr lang="en-US" dirty="0">
              <a:latin typeface="等线" panose="02010600030101010101" pitchFamily="2" charset="-122"/>
              <a:ea typeface="等线" panose="02010600030101010101" pitchFamily="2" charset="-122"/>
            </a:endParaRPr>
          </a:p>
        </p:txBody>
      </p:sp>
      <p:sp>
        <p:nvSpPr>
          <p:cNvPr id="16" name="TextBox 14"/>
          <p:cNvSpPr txBox="1"/>
          <p:nvPr/>
        </p:nvSpPr>
        <p:spPr>
          <a:xfrm>
            <a:off x="8161122" y="2932470"/>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2017</a:t>
            </a:r>
            <a:endParaRPr lang="en-US" dirty="0">
              <a:latin typeface="等线" panose="02010600030101010101" pitchFamily="2" charset="-122"/>
              <a:ea typeface="等线" panose="02010600030101010101" pitchFamily="2" charset="-122"/>
            </a:endParaRPr>
          </a:p>
        </p:txBody>
      </p:sp>
      <p:sp>
        <p:nvSpPr>
          <p:cNvPr id="17" name="TextBox 15"/>
          <p:cNvSpPr txBox="1"/>
          <p:nvPr/>
        </p:nvSpPr>
        <p:spPr>
          <a:xfrm>
            <a:off x="6153979" y="1608403"/>
            <a:ext cx="1478734"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HyperCoffer</a:t>
            </a:r>
          </a:p>
        </p:txBody>
      </p:sp>
      <p:sp>
        <p:nvSpPr>
          <p:cNvPr id="18" name="TextBox 16"/>
          <p:cNvSpPr txBox="1"/>
          <p:nvPr/>
        </p:nvSpPr>
        <p:spPr>
          <a:xfrm>
            <a:off x="7055209" y="2094893"/>
            <a:ext cx="1177631"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Intel</a:t>
            </a:r>
            <a:r>
              <a:rPr lang="zh-CN" altLang="en-US" dirty="0">
                <a:latin typeface="等线" panose="02010600030101010101" pitchFamily="2" charset="-122"/>
                <a:ea typeface="等线" panose="02010600030101010101" pitchFamily="2" charset="-122"/>
              </a:rPr>
              <a:t> </a:t>
            </a:r>
            <a:r>
              <a:rPr lang="en-US" altLang="zh-CN" dirty="0">
                <a:latin typeface="等线" panose="02010600030101010101" pitchFamily="2" charset="-122"/>
                <a:ea typeface="等线" panose="02010600030101010101" pitchFamily="2" charset="-122"/>
              </a:rPr>
              <a:t>SGX</a:t>
            </a:r>
            <a:endParaRPr lang="en-US" dirty="0">
              <a:latin typeface="等线" panose="02010600030101010101" pitchFamily="2" charset="-122"/>
              <a:ea typeface="等线" panose="02010600030101010101" pitchFamily="2" charset="-122"/>
            </a:endParaRPr>
          </a:p>
        </p:txBody>
      </p:sp>
      <p:sp>
        <p:nvSpPr>
          <p:cNvPr id="19" name="TextBox 17"/>
          <p:cNvSpPr txBox="1"/>
          <p:nvPr/>
        </p:nvSpPr>
        <p:spPr>
          <a:xfrm>
            <a:off x="7777395" y="1201316"/>
            <a:ext cx="1366605"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AMD</a:t>
            </a:r>
            <a:r>
              <a:rPr lang="zh-CN" altLang="en-US" dirty="0">
                <a:latin typeface="等线" panose="02010600030101010101" pitchFamily="2" charset="-122"/>
                <a:ea typeface="等线" panose="02010600030101010101" pitchFamily="2" charset="-122"/>
              </a:rPr>
              <a:t> </a:t>
            </a:r>
            <a:r>
              <a:rPr lang="en-US" altLang="zh-CN" dirty="0">
                <a:latin typeface="等线" panose="02010600030101010101" pitchFamily="2" charset="-122"/>
                <a:ea typeface="等线" panose="02010600030101010101" pitchFamily="2" charset="-122"/>
              </a:rPr>
              <a:t>SME</a:t>
            </a:r>
            <a:endParaRPr lang="en-US" dirty="0">
              <a:latin typeface="等线" panose="02010600030101010101" pitchFamily="2" charset="-122"/>
              <a:ea typeface="等线" panose="02010600030101010101" pitchFamily="2" charset="-122"/>
            </a:endParaRPr>
          </a:p>
        </p:txBody>
      </p:sp>
      <p:sp>
        <p:nvSpPr>
          <p:cNvPr id="20" name="TextBox 18"/>
          <p:cNvSpPr txBox="1"/>
          <p:nvPr/>
        </p:nvSpPr>
        <p:spPr>
          <a:xfrm>
            <a:off x="5414612" y="2150808"/>
            <a:ext cx="1284243" cy="369332"/>
          </a:xfrm>
          <a:prstGeom prst="rect">
            <a:avLst/>
          </a:prstGeom>
          <a:noFill/>
        </p:spPr>
        <p:txBody>
          <a:bodyPr wrap="square" rtlCol="0">
            <a:spAutoFit/>
          </a:bodyPr>
          <a:lstStyle/>
          <a:p>
            <a:r>
              <a:rPr lang="en-US" dirty="0" err="1">
                <a:latin typeface="等线" panose="02010600030101010101" pitchFamily="2" charset="-122"/>
                <a:ea typeface="等线" panose="02010600030101010101" pitchFamily="2" charset="-122"/>
              </a:rPr>
              <a:t>SecureME</a:t>
            </a:r>
            <a:endParaRPr lang="en-US" dirty="0">
              <a:latin typeface="等线" panose="02010600030101010101" pitchFamily="2" charset="-122"/>
              <a:ea typeface="等线" panose="02010600030101010101" pitchFamily="2" charset="-122"/>
            </a:endParaRPr>
          </a:p>
        </p:txBody>
      </p:sp>
      <p:sp>
        <p:nvSpPr>
          <p:cNvPr id="21" name="TextBox 19"/>
          <p:cNvSpPr txBox="1"/>
          <p:nvPr/>
        </p:nvSpPr>
        <p:spPr>
          <a:xfrm>
            <a:off x="4645608" y="1658211"/>
            <a:ext cx="1019263"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Bastion</a:t>
            </a:r>
          </a:p>
        </p:txBody>
      </p:sp>
      <p:sp>
        <p:nvSpPr>
          <p:cNvPr id="22" name="TextBox 20"/>
          <p:cNvSpPr txBox="1"/>
          <p:nvPr/>
        </p:nvSpPr>
        <p:spPr>
          <a:xfrm>
            <a:off x="3551639" y="2086275"/>
            <a:ext cx="1379120"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AISE</a:t>
            </a:r>
            <a:r>
              <a:rPr lang="en-US" altLang="zh-CN" dirty="0">
                <a:latin typeface="等线" panose="02010600030101010101" pitchFamily="2" charset="-122"/>
                <a:ea typeface="等线" panose="02010600030101010101" pitchFamily="2" charset="-122"/>
              </a:rPr>
              <a:t>-BMT</a:t>
            </a:r>
            <a:endParaRPr lang="en-US" dirty="0">
              <a:latin typeface="等线" panose="02010600030101010101" pitchFamily="2" charset="-122"/>
              <a:ea typeface="等线" panose="02010600030101010101" pitchFamily="2" charset="-122"/>
            </a:endParaRPr>
          </a:p>
        </p:txBody>
      </p:sp>
      <p:sp>
        <p:nvSpPr>
          <p:cNvPr id="23" name="TextBox 21"/>
          <p:cNvSpPr txBox="1"/>
          <p:nvPr/>
        </p:nvSpPr>
        <p:spPr>
          <a:xfrm>
            <a:off x="453828" y="3994119"/>
            <a:ext cx="3508871" cy="400110"/>
          </a:xfrm>
          <a:prstGeom prst="rect">
            <a:avLst/>
          </a:prstGeom>
          <a:noFill/>
        </p:spPr>
        <p:txBody>
          <a:bodyPr wrap="square" rtlCol="0">
            <a:spAutoFit/>
          </a:bodyPr>
          <a:lstStyle/>
          <a:p>
            <a:r>
              <a:rPr lang="en-US" sz="2000" dirty="0">
                <a:solidFill>
                  <a:srgbClr val="0096FF"/>
                </a:solidFill>
                <a:latin typeface="等线" panose="02010600030101010101" pitchFamily="2" charset="-122"/>
                <a:ea typeface="等线" panose="02010600030101010101" pitchFamily="2" charset="-122"/>
              </a:rPr>
              <a:t>Counter</a:t>
            </a:r>
            <a:r>
              <a:rPr lang="en-US" altLang="zh-CN" sz="2000" dirty="0">
                <a:solidFill>
                  <a:srgbClr val="0096FF"/>
                </a:solidFill>
                <a:latin typeface="等线" panose="02010600030101010101" pitchFamily="2" charset="-122"/>
                <a:ea typeface="等线" panose="02010600030101010101" pitchFamily="2" charset="-122"/>
              </a:rPr>
              <a:t>-mode</a:t>
            </a:r>
            <a:r>
              <a:rPr lang="zh-CN" altLang="en-US" sz="2000" dirty="0">
                <a:solidFill>
                  <a:srgbClr val="0096FF"/>
                </a:solidFill>
                <a:latin typeface="等线" panose="02010600030101010101" pitchFamily="2" charset="-122"/>
                <a:ea typeface="等线" panose="02010600030101010101" pitchFamily="2" charset="-122"/>
              </a:rPr>
              <a:t> </a:t>
            </a:r>
            <a:r>
              <a:rPr lang="en-US" altLang="zh-CN" sz="2000" dirty="0">
                <a:solidFill>
                  <a:srgbClr val="0096FF"/>
                </a:solidFill>
                <a:latin typeface="等线" panose="02010600030101010101" pitchFamily="2" charset="-122"/>
                <a:ea typeface="等线" panose="02010600030101010101" pitchFamily="2" charset="-122"/>
              </a:rPr>
              <a:t>encryption</a:t>
            </a:r>
          </a:p>
        </p:txBody>
      </p:sp>
      <p:sp>
        <p:nvSpPr>
          <p:cNvPr id="24" name="TextBox 22"/>
          <p:cNvSpPr txBox="1"/>
          <p:nvPr/>
        </p:nvSpPr>
        <p:spPr>
          <a:xfrm>
            <a:off x="453828" y="4450888"/>
            <a:ext cx="4415780" cy="400110"/>
          </a:xfrm>
          <a:prstGeom prst="rect">
            <a:avLst/>
          </a:prstGeom>
          <a:noFill/>
        </p:spPr>
        <p:txBody>
          <a:bodyPr wrap="square" rtlCol="0">
            <a:spAutoFit/>
          </a:bodyPr>
          <a:lstStyle/>
          <a:p>
            <a:r>
              <a:rPr lang="en-US" altLang="zh-CN" sz="2000" dirty="0">
                <a:solidFill>
                  <a:srgbClr val="0096FF"/>
                </a:solidFill>
                <a:latin typeface="等线" panose="02010600030101010101" pitchFamily="2" charset="-122"/>
                <a:ea typeface="等线" panose="02010600030101010101" pitchFamily="2" charset="-122"/>
              </a:rPr>
              <a:t>Merkle-tree</a:t>
            </a:r>
            <a:r>
              <a:rPr lang="zh-CN" altLang="en-US" sz="2000" dirty="0">
                <a:solidFill>
                  <a:srgbClr val="0096FF"/>
                </a:solidFill>
                <a:latin typeface="等线" panose="02010600030101010101" pitchFamily="2" charset="-122"/>
                <a:ea typeface="等线" panose="02010600030101010101" pitchFamily="2" charset="-122"/>
              </a:rPr>
              <a:t> </a:t>
            </a:r>
            <a:r>
              <a:rPr lang="en-US" altLang="zh-CN" sz="2000" dirty="0">
                <a:solidFill>
                  <a:srgbClr val="0096FF"/>
                </a:solidFill>
                <a:latin typeface="等线" panose="02010600030101010101" pitchFamily="2" charset="-122"/>
                <a:ea typeface="等线" panose="02010600030101010101" pitchFamily="2" charset="-122"/>
              </a:rPr>
              <a:t>based</a:t>
            </a:r>
            <a:r>
              <a:rPr lang="zh-CN" altLang="en-US" sz="2000" dirty="0">
                <a:solidFill>
                  <a:srgbClr val="0096FF"/>
                </a:solidFill>
                <a:latin typeface="等线" panose="02010600030101010101" pitchFamily="2" charset="-122"/>
                <a:ea typeface="等线" panose="02010600030101010101" pitchFamily="2" charset="-122"/>
              </a:rPr>
              <a:t> </a:t>
            </a:r>
            <a:r>
              <a:rPr lang="en-US" altLang="zh-CN" sz="2000" dirty="0">
                <a:solidFill>
                  <a:srgbClr val="0096FF"/>
                </a:solidFill>
                <a:latin typeface="等线" panose="02010600030101010101" pitchFamily="2" charset="-122"/>
                <a:ea typeface="等线" panose="02010600030101010101" pitchFamily="2" charset="-122"/>
              </a:rPr>
              <a:t>integrity</a:t>
            </a:r>
            <a:r>
              <a:rPr lang="zh-CN" altLang="en-US" sz="2000" dirty="0">
                <a:solidFill>
                  <a:srgbClr val="0096FF"/>
                </a:solidFill>
                <a:latin typeface="等线" panose="02010600030101010101" pitchFamily="2" charset="-122"/>
                <a:ea typeface="等线" panose="02010600030101010101" pitchFamily="2" charset="-122"/>
              </a:rPr>
              <a:t> </a:t>
            </a:r>
            <a:r>
              <a:rPr lang="en-US" altLang="zh-CN" sz="2000" dirty="0">
                <a:solidFill>
                  <a:srgbClr val="0096FF"/>
                </a:solidFill>
                <a:latin typeface="等线" panose="02010600030101010101" pitchFamily="2" charset="-122"/>
                <a:ea typeface="等线" panose="02010600030101010101" pitchFamily="2" charset="-122"/>
              </a:rPr>
              <a:t>check</a:t>
            </a:r>
          </a:p>
        </p:txBody>
      </p:sp>
    </p:spTree>
    <p:extLst>
      <p:ext uri="{BB962C8B-B14F-4D97-AF65-F5344CB8AC3E}">
        <p14:creationId xmlns:p14="http://schemas.microsoft.com/office/powerpoint/2010/main" val="3456952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eXecute</a:t>
            </a:r>
            <a:r>
              <a:rPr lang="en-US" altLang="zh-CN" dirty="0"/>
              <a:t>-Only</a:t>
            </a:r>
            <a:r>
              <a:rPr lang="zh-CN" altLang="en-US" dirty="0"/>
              <a:t> </a:t>
            </a:r>
            <a:r>
              <a:rPr lang="en-US" altLang="zh-CN" dirty="0"/>
              <a:t>Memory</a:t>
            </a:r>
            <a:r>
              <a:rPr lang="zh-CN" altLang="en-US" dirty="0"/>
              <a:t> </a:t>
            </a:r>
            <a:r>
              <a:rPr lang="en-US" altLang="zh-CN" dirty="0"/>
              <a:t>(XOM)</a:t>
            </a:r>
            <a:endParaRPr lang="en-US" dirty="0"/>
          </a:p>
        </p:txBody>
      </p:sp>
      <p:sp>
        <p:nvSpPr>
          <p:cNvPr id="4" name="Content Placeholder 2"/>
          <p:cNvSpPr>
            <a:spLocks noGrp="1"/>
          </p:cNvSpPr>
          <p:nvPr>
            <p:ph idx="1"/>
          </p:nvPr>
        </p:nvSpPr>
        <p:spPr>
          <a:xfrm>
            <a:off x="457200" y="1333500"/>
            <a:ext cx="8003232" cy="4064000"/>
          </a:xfrm>
        </p:spPr>
        <p:txBody>
          <a:bodyPr>
            <a:normAutofit/>
          </a:bodyPr>
          <a:lstStyle/>
          <a:p>
            <a:r>
              <a:rPr lang="en-US" dirty="0"/>
              <a:t>Architectural Support for Copy and Tamper Resistant Software</a:t>
            </a:r>
          </a:p>
          <a:p>
            <a:pPr lvl="1"/>
            <a:r>
              <a:rPr lang="en-US" dirty="0"/>
              <a:t>David Lie, </a:t>
            </a:r>
            <a:r>
              <a:rPr lang="en-US" dirty="0" err="1"/>
              <a:t>Chandramohan</a:t>
            </a:r>
            <a:r>
              <a:rPr lang="en-US" dirty="0"/>
              <a:t> </a:t>
            </a:r>
            <a:r>
              <a:rPr lang="en-US" dirty="0" err="1"/>
              <a:t>Thekkath</a:t>
            </a:r>
            <a:r>
              <a:rPr lang="en-US" dirty="0"/>
              <a:t>, Mark Mitchell, Patrick Lincoln, et al. from Stanford university</a:t>
            </a:r>
          </a:p>
          <a:p>
            <a:r>
              <a:rPr lang="en-US" dirty="0"/>
              <a:t>ASPLOS</a:t>
            </a:r>
            <a:r>
              <a:rPr lang="zh-CN" altLang="en-US" dirty="0"/>
              <a:t> </a:t>
            </a:r>
            <a:r>
              <a:rPr lang="en-US" altLang="zh-CN" dirty="0"/>
              <a:t>2000</a:t>
            </a:r>
            <a:endParaRPr lang="en-US" dirty="0"/>
          </a:p>
        </p:txBody>
      </p:sp>
    </p:spTree>
    <p:extLst>
      <p:ext uri="{BB962C8B-B14F-4D97-AF65-F5344CB8AC3E}">
        <p14:creationId xmlns:p14="http://schemas.microsoft.com/office/powerpoint/2010/main" val="8962862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eXecute</a:t>
            </a:r>
            <a:r>
              <a:rPr lang="en-US" altLang="zh-CN" dirty="0"/>
              <a:t>-Only</a:t>
            </a:r>
            <a:r>
              <a:rPr lang="zh-CN" altLang="en-US" dirty="0"/>
              <a:t> </a:t>
            </a:r>
            <a:r>
              <a:rPr lang="en-US" altLang="zh-CN" dirty="0"/>
              <a:t>Memory</a:t>
            </a:r>
            <a:r>
              <a:rPr lang="zh-CN" altLang="en-US" dirty="0"/>
              <a:t> </a:t>
            </a:r>
            <a:r>
              <a:rPr lang="en-US" altLang="zh-CN" dirty="0"/>
              <a:t>(XOM)</a:t>
            </a:r>
            <a:endParaRPr lang="en-US" dirty="0"/>
          </a:p>
        </p:txBody>
      </p:sp>
      <p:sp>
        <p:nvSpPr>
          <p:cNvPr id="4" name="Content Placeholder 2"/>
          <p:cNvSpPr>
            <a:spLocks noGrp="1"/>
          </p:cNvSpPr>
          <p:nvPr>
            <p:ph idx="1"/>
          </p:nvPr>
        </p:nvSpPr>
        <p:spPr>
          <a:xfrm>
            <a:off x="457200" y="1333500"/>
            <a:ext cx="7543800" cy="4064000"/>
          </a:xfrm>
        </p:spPr>
        <p:txBody>
          <a:bodyPr>
            <a:normAutofit fontScale="70000" lnSpcReduction="20000"/>
          </a:bodyPr>
          <a:lstStyle/>
          <a:p>
            <a:r>
              <a:rPr lang="en-US" dirty="0"/>
              <a:t>Threat model</a:t>
            </a:r>
          </a:p>
          <a:p>
            <a:pPr lvl="1"/>
            <a:r>
              <a:rPr lang="en-US" dirty="0"/>
              <a:t>Do not trust OS</a:t>
            </a:r>
            <a:r>
              <a:rPr lang="zh-CN" altLang="en-US" dirty="0"/>
              <a:t> </a:t>
            </a:r>
            <a:r>
              <a:rPr lang="en-US" altLang="zh-CN" dirty="0"/>
              <a:t>and</a:t>
            </a:r>
            <a:r>
              <a:rPr lang="zh-CN" altLang="en-US" dirty="0"/>
              <a:t> </a:t>
            </a:r>
            <a:r>
              <a:rPr lang="en-US" altLang="zh-CN" dirty="0"/>
              <a:t>external</a:t>
            </a:r>
            <a:r>
              <a:rPr lang="zh-CN" altLang="en-US" dirty="0"/>
              <a:t> </a:t>
            </a:r>
            <a:r>
              <a:rPr lang="en-US" altLang="zh-CN" dirty="0"/>
              <a:t>memory</a:t>
            </a:r>
            <a:endParaRPr lang="en-US" dirty="0"/>
          </a:p>
          <a:p>
            <a:r>
              <a:rPr lang="en-US" dirty="0"/>
              <a:t>Propose</a:t>
            </a:r>
            <a:r>
              <a:rPr lang="zh-CN" altLang="en-US" dirty="0"/>
              <a:t> </a:t>
            </a:r>
            <a:r>
              <a:rPr lang="en-US" altLang="zh-CN" dirty="0">
                <a:solidFill>
                  <a:srgbClr val="C00000"/>
                </a:solidFill>
              </a:rPr>
              <a:t>execute-only</a:t>
            </a:r>
            <a:r>
              <a:rPr lang="zh-CN" altLang="en-US" dirty="0"/>
              <a:t> </a:t>
            </a:r>
            <a:r>
              <a:rPr lang="en-US" altLang="zh-CN" dirty="0"/>
              <a:t>code</a:t>
            </a:r>
          </a:p>
          <a:p>
            <a:pPr lvl="1"/>
            <a:r>
              <a:rPr lang="en-US" dirty="0"/>
              <a:t>Provides copy protection and tamper-resistance functions </a:t>
            </a:r>
            <a:endParaRPr lang="en-US" altLang="zh-CN" dirty="0"/>
          </a:p>
          <a:p>
            <a:pPr lvl="1"/>
            <a:r>
              <a:rPr lang="en-US" altLang="zh-CN" dirty="0"/>
              <a:t>Code and data are encrypted</a:t>
            </a:r>
            <a:r>
              <a:rPr lang="zh-CN" altLang="en-US" dirty="0"/>
              <a:t> </a:t>
            </a:r>
            <a:r>
              <a:rPr lang="en-US" altLang="zh-CN" dirty="0"/>
              <a:t>in</a:t>
            </a:r>
            <a:r>
              <a:rPr lang="zh-CN" altLang="en-US" dirty="0"/>
              <a:t> </a:t>
            </a:r>
            <a:r>
              <a:rPr lang="en-US" altLang="zh-CN" dirty="0"/>
              <a:t>memory</a:t>
            </a:r>
          </a:p>
          <a:p>
            <a:pPr lvl="1"/>
            <a:r>
              <a:rPr lang="en-US" altLang="zh-CN" dirty="0"/>
              <a:t>Store hash of encrypted value</a:t>
            </a:r>
            <a:r>
              <a:rPr lang="zh-CN" altLang="en-US" dirty="0"/>
              <a:t> </a:t>
            </a:r>
            <a:r>
              <a:rPr lang="en-US" altLang="zh-CN" dirty="0"/>
              <a:t>and</a:t>
            </a:r>
            <a:r>
              <a:rPr lang="zh-CN" altLang="en-US" dirty="0"/>
              <a:t> </a:t>
            </a:r>
            <a:r>
              <a:rPr lang="en-US" altLang="zh-CN" dirty="0"/>
              <a:t>its</a:t>
            </a:r>
            <a:r>
              <a:rPr lang="zh-CN" altLang="en-US" dirty="0"/>
              <a:t> </a:t>
            </a:r>
            <a:r>
              <a:rPr lang="en-US" altLang="zh-CN" dirty="0"/>
              <a:t>virtual</a:t>
            </a:r>
            <a:r>
              <a:rPr lang="zh-CN" altLang="en-US" dirty="0"/>
              <a:t> </a:t>
            </a:r>
            <a:r>
              <a:rPr lang="en-US" altLang="zh-CN" dirty="0"/>
              <a:t>address</a:t>
            </a:r>
          </a:p>
          <a:p>
            <a:r>
              <a:rPr lang="en-US" dirty="0"/>
              <a:t>Abstract</a:t>
            </a:r>
            <a:r>
              <a:rPr lang="zh-CN" altLang="en-US" dirty="0"/>
              <a:t> </a:t>
            </a:r>
            <a:r>
              <a:rPr lang="en-US" altLang="zh-CN" dirty="0"/>
              <a:t>XOM</a:t>
            </a:r>
            <a:r>
              <a:rPr lang="zh-CN" altLang="en-US" dirty="0"/>
              <a:t> </a:t>
            </a:r>
            <a:r>
              <a:rPr lang="en-US" altLang="zh-CN" dirty="0"/>
              <a:t>machine</a:t>
            </a:r>
          </a:p>
          <a:p>
            <a:pPr lvl="1"/>
            <a:r>
              <a:rPr lang="en-US" dirty="0"/>
              <a:t>Compartment</a:t>
            </a:r>
            <a:r>
              <a:rPr lang="zh-CN" altLang="en-US" dirty="0"/>
              <a:t> </a:t>
            </a:r>
            <a:r>
              <a:rPr lang="en-US" altLang="zh-CN" dirty="0"/>
              <a:t>for</a:t>
            </a:r>
            <a:r>
              <a:rPr lang="zh-CN" altLang="en-US" dirty="0"/>
              <a:t> </a:t>
            </a:r>
            <a:r>
              <a:rPr lang="en-US" altLang="zh-CN" dirty="0"/>
              <a:t>each</a:t>
            </a:r>
            <a:r>
              <a:rPr lang="zh-CN" altLang="en-US" dirty="0"/>
              <a:t> </a:t>
            </a:r>
            <a:r>
              <a:rPr lang="en-US" altLang="zh-CN" dirty="0"/>
              <a:t>applications</a:t>
            </a:r>
            <a:endParaRPr lang="en-US" dirty="0"/>
          </a:p>
          <a:p>
            <a:pPr lvl="1"/>
            <a:r>
              <a:rPr lang="en-US" dirty="0"/>
              <a:t>Decode</a:t>
            </a:r>
            <a:r>
              <a:rPr lang="zh-CN" altLang="en-US" dirty="0"/>
              <a:t> </a:t>
            </a:r>
            <a:r>
              <a:rPr lang="en-US" altLang="zh-CN" dirty="0"/>
              <a:t>the</a:t>
            </a:r>
            <a:r>
              <a:rPr lang="zh-CN" altLang="en-US" dirty="0"/>
              <a:t> </a:t>
            </a:r>
            <a:r>
              <a:rPr lang="en-US" altLang="zh-CN" dirty="0"/>
              <a:t>compartment</a:t>
            </a:r>
            <a:r>
              <a:rPr lang="zh-CN" altLang="en-US" dirty="0"/>
              <a:t> </a:t>
            </a:r>
            <a:r>
              <a:rPr lang="en-US" altLang="zh-CN" dirty="0"/>
              <a:t>key</a:t>
            </a:r>
            <a:r>
              <a:rPr lang="zh-CN" altLang="en-US" dirty="0"/>
              <a:t> </a:t>
            </a:r>
            <a:r>
              <a:rPr lang="en-US" altLang="zh-CN" dirty="0"/>
              <a:t>using</a:t>
            </a:r>
            <a:r>
              <a:rPr lang="zh-CN" altLang="en-US" dirty="0"/>
              <a:t> </a:t>
            </a:r>
            <a:r>
              <a:rPr lang="en-US" altLang="zh-CN" dirty="0"/>
              <a:t>an</a:t>
            </a:r>
            <a:r>
              <a:rPr lang="zh-CN" altLang="en-US" dirty="0"/>
              <a:t> </a:t>
            </a:r>
            <a:r>
              <a:rPr lang="en-US" altLang="zh-CN" dirty="0"/>
              <a:t>asymmetric</a:t>
            </a:r>
            <a:r>
              <a:rPr lang="zh-CN" altLang="en-US" dirty="0"/>
              <a:t> </a:t>
            </a:r>
            <a:r>
              <a:rPr lang="en-US" altLang="zh-CN" dirty="0"/>
              <a:t>cipher</a:t>
            </a:r>
          </a:p>
          <a:p>
            <a:pPr lvl="1"/>
            <a:r>
              <a:rPr lang="en-US" dirty="0"/>
              <a:t>Decode</a:t>
            </a:r>
            <a:r>
              <a:rPr lang="zh-CN" altLang="en-US" dirty="0"/>
              <a:t> </a:t>
            </a:r>
            <a:r>
              <a:rPr lang="en-US" altLang="zh-CN" dirty="0"/>
              <a:t>the</a:t>
            </a:r>
            <a:r>
              <a:rPr lang="zh-CN" altLang="en-US" dirty="0"/>
              <a:t> </a:t>
            </a:r>
            <a:r>
              <a:rPr lang="en-US" altLang="zh-CN" dirty="0"/>
              <a:t>compartment</a:t>
            </a:r>
            <a:r>
              <a:rPr lang="zh-CN" altLang="en-US" dirty="0"/>
              <a:t> </a:t>
            </a:r>
            <a:r>
              <a:rPr lang="en-US" altLang="zh-CN" dirty="0"/>
              <a:t>content</a:t>
            </a:r>
            <a:r>
              <a:rPr lang="zh-CN" altLang="en-US" dirty="0"/>
              <a:t> </a:t>
            </a:r>
            <a:r>
              <a:rPr lang="en-US" altLang="zh-CN" dirty="0"/>
              <a:t>using</a:t>
            </a:r>
            <a:r>
              <a:rPr lang="zh-CN" altLang="en-US" dirty="0"/>
              <a:t> </a:t>
            </a:r>
            <a:r>
              <a:rPr lang="en-US" altLang="zh-CN" dirty="0"/>
              <a:t>the</a:t>
            </a:r>
            <a:r>
              <a:rPr lang="zh-CN" altLang="en-US" dirty="0"/>
              <a:t> </a:t>
            </a:r>
            <a:r>
              <a:rPr lang="en-US" altLang="zh-CN" dirty="0"/>
              <a:t>compartment</a:t>
            </a:r>
            <a:r>
              <a:rPr lang="zh-CN" altLang="en-US" dirty="0"/>
              <a:t> </a:t>
            </a:r>
            <a:r>
              <a:rPr lang="en-US" altLang="zh-CN" dirty="0"/>
              <a:t>key</a:t>
            </a:r>
          </a:p>
          <a:p>
            <a:pPr lvl="1"/>
            <a:r>
              <a:rPr lang="en-US" dirty="0"/>
              <a:t>Instruction</a:t>
            </a:r>
            <a:r>
              <a:rPr lang="zh-CN" altLang="en-US" dirty="0"/>
              <a:t> </a:t>
            </a:r>
            <a:r>
              <a:rPr lang="en-US" altLang="zh-CN" dirty="0"/>
              <a:t>for</a:t>
            </a:r>
            <a:r>
              <a:rPr lang="zh-CN" altLang="en-US" dirty="0"/>
              <a:t> </a:t>
            </a:r>
            <a:r>
              <a:rPr lang="en-US" altLang="zh-CN" dirty="0"/>
              <a:t>entering</a:t>
            </a:r>
            <a:r>
              <a:rPr lang="zh-CN" altLang="en-US" dirty="0"/>
              <a:t> </a:t>
            </a:r>
            <a:r>
              <a:rPr lang="en-US" altLang="zh-CN" dirty="0"/>
              <a:t>and</a:t>
            </a:r>
            <a:r>
              <a:rPr lang="zh-CN" altLang="en-US" dirty="0"/>
              <a:t> </a:t>
            </a:r>
            <a:r>
              <a:rPr lang="en-US" altLang="zh-CN" dirty="0"/>
              <a:t>exiting</a:t>
            </a:r>
            <a:r>
              <a:rPr lang="zh-CN" altLang="en-US" dirty="0"/>
              <a:t> </a:t>
            </a:r>
            <a:r>
              <a:rPr lang="en-US" altLang="zh-CN" dirty="0"/>
              <a:t>the</a:t>
            </a:r>
            <a:r>
              <a:rPr lang="zh-CN" altLang="en-US" dirty="0"/>
              <a:t> </a:t>
            </a:r>
            <a:r>
              <a:rPr lang="en-US" altLang="zh-CN" dirty="0"/>
              <a:t>compartment</a:t>
            </a:r>
          </a:p>
          <a:p>
            <a:pPr lvl="1"/>
            <a:r>
              <a:rPr lang="en-US" dirty="0"/>
              <a:t>Data</a:t>
            </a:r>
            <a:r>
              <a:rPr lang="zh-CN" altLang="en-US" dirty="0"/>
              <a:t> </a:t>
            </a:r>
            <a:r>
              <a:rPr lang="en-US" altLang="zh-CN" dirty="0"/>
              <a:t>tagging</a:t>
            </a:r>
            <a:r>
              <a:rPr lang="zh-CN" altLang="en-US" dirty="0"/>
              <a:t> </a:t>
            </a:r>
            <a:r>
              <a:rPr lang="en-US" altLang="zh-CN" dirty="0"/>
              <a:t>scheme</a:t>
            </a:r>
            <a:r>
              <a:rPr lang="zh-CN" altLang="en-US" dirty="0"/>
              <a:t> </a:t>
            </a:r>
            <a:r>
              <a:rPr lang="en-US" altLang="zh-CN" dirty="0"/>
              <a:t>for</a:t>
            </a:r>
            <a:r>
              <a:rPr lang="zh-CN" altLang="en-US" dirty="0"/>
              <a:t> </a:t>
            </a:r>
            <a:r>
              <a:rPr lang="en-US" altLang="zh-CN" dirty="0"/>
              <a:t>prevents</a:t>
            </a:r>
            <a:r>
              <a:rPr lang="zh-CN" altLang="en-US" dirty="0"/>
              <a:t> </a:t>
            </a:r>
            <a:r>
              <a:rPr lang="en-US" altLang="zh-CN" dirty="0"/>
              <a:t>cross</a:t>
            </a:r>
            <a:r>
              <a:rPr lang="zh-CN" altLang="en-US" dirty="0"/>
              <a:t>-</a:t>
            </a:r>
            <a:r>
              <a:rPr lang="en-US" altLang="zh-CN" dirty="0"/>
              <a:t>compartment</a:t>
            </a:r>
            <a:r>
              <a:rPr lang="zh-CN" altLang="en-US" dirty="0"/>
              <a:t> </a:t>
            </a:r>
            <a:r>
              <a:rPr lang="en-US" altLang="zh-CN" dirty="0"/>
              <a:t>access</a:t>
            </a:r>
            <a:endParaRPr lang="en-US" dirty="0"/>
          </a:p>
        </p:txBody>
      </p:sp>
    </p:spTree>
    <p:extLst>
      <p:ext uri="{BB962C8B-B14F-4D97-AF65-F5344CB8AC3E}">
        <p14:creationId xmlns:p14="http://schemas.microsoft.com/office/powerpoint/2010/main" val="20052748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XOMOS</a:t>
            </a:r>
          </a:p>
        </p:txBody>
      </p:sp>
      <p:sp>
        <p:nvSpPr>
          <p:cNvPr id="3" name="Content Placeholder 2"/>
          <p:cNvSpPr>
            <a:spLocks noGrp="1"/>
          </p:cNvSpPr>
          <p:nvPr>
            <p:ph idx="1"/>
          </p:nvPr>
        </p:nvSpPr>
        <p:spPr/>
        <p:txBody>
          <a:bodyPr/>
          <a:lstStyle/>
          <a:p>
            <a:r>
              <a:rPr lang="en-US" dirty="0"/>
              <a:t>Implementing an Untrusted Operating System on Trusted Hardware</a:t>
            </a:r>
          </a:p>
          <a:p>
            <a:pPr lvl="1"/>
            <a:r>
              <a:rPr lang="en-US" dirty="0"/>
              <a:t>David Lie, </a:t>
            </a:r>
            <a:r>
              <a:rPr lang="en-US" dirty="0" err="1"/>
              <a:t>Chandramohan</a:t>
            </a:r>
            <a:r>
              <a:rPr lang="en-US" dirty="0"/>
              <a:t> </a:t>
            </a:r>
            <a:r>
              <a:rPr lang="en-US" dirty="0" err="1"/>
              <a:t>Thekkath</a:t>
            </a:r>
            <a:r>
              <a:rPr lang="en-US" dirty="0"/>
              <a:t>, Mark Mitchell, Patrick Lincoln from University of Toronto, Microsoft research and Stanford university</a:t>
            </a:r>
          </a:p>
          <a:p>
            <a:r>
              <a:rPr lang="en-US" dirty="0"/>
              <a:t>SOSP 2003</a:t>
            </a:r>
          </a:p>
        </p:txBody>
      </p:sp>
    </p:spTree>
    <p:extLst>
      <p:ext uri="{BB962C8B-B14F-4D97-AF65-F5344CB8AC3E}">
        <p14:creationId xmlns:p14="http://schemas.microsoft.com/office/powerpoint/2010/main" val="5147583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XOMOS</a:t>
            </a:r>
          </a:p>
        </p:txBody>
      </p:sp>
      <p:sp>
        <p:nvSpPr>
          <p:cNvPr id="3" name="Content Placeholder 2"/>
          <p:cNvSpPr>
            <a:spLocks noGrp="1"/>
          </p:cNvSpPr>
          <p:nvPr>
            <p:ph idx="1"/>
          </p:nvPr>
        </p:nvSpPr>
        <p:spPr>
          <a:xfrm>
            <a:off x="457200" y="1333501"/>
            <a:ext cx="8507288" cy="4044280"/>
          </a:xfrm>
        </p:spPr>
        <p:txBody>
          <a:bodyPr>
            <a:normAutofit fontScale="70000" lnSpcReduction="20000"/>
          </a:bodyPr>
          <a:lstStyle/>
          <a:p>
            <a:r>
              <a:rPr lang="en-US" dirty="0"/>
              <a:t>XOM</a:t>
            </a:r>
            <a:r>
              <a:rPr lang="zh-CN" altLang="en-US" dirty="0"/>
              <a:t> </a:t>
            </a:r>
            <a:r>
              <a:rPr lang="en-US" altLang="zh-CN" dirty="0"/>
              <a:t>purpose:</a:t>
            </a:r>
            <a:r>
              <a:rPr lang="zh-CN" altLang="en-US" dirty="0"/>
              <a:t> </a:t>
            </a:r>
            <a:r>
              <a:rPr lang="en-US" altLang="zh-CN" dirty="0"/>
              <a:t>protect</a:t>
            </a:r>
            <a:r>
              <a:rPr lang="zh-CN" altLang="en-US" dirty="0"/>
              <a:t> </a:t>
            </a:r>
            <a:r>
              <a:rPr lang="en-US" altLang="zh-CN" dirty="0"/>
              <a:t>master</a:t>
            </a:r>
            <a:r>
              <a:rPr lang="zh-CN" altLang="en-US" dirty="0"/>
              <a:t> </a:t>
            </a:r>
            <a:r>
              <a:rPr lang="en-US" altLang="zh-CN" dirty="0"/>
              <a:t>secret</a:t>
            </a:r>
            <a:r>
              <a:rPr lang="zh-CN" altLang="en-US" dirty="0"/>
              <a:t> </a:t>
            </a:r>
            <a:r>
              <a:rPr lang="en-US" altLang="zh-CN" dirty="0"/>
              <a:t>key</a:t>
            </a:r>
            <a:r>
              <a:rPr lang="zh-CN" altLang="en-US" dirty="0"/>
              <a:t>, </a:t>
            </a:r>
            <a:r>
              <a:rPr lang="en-US" altLang="zh-CN" dirty="0"/>
              <a:t>and</a:t>
            </a:r>
            <a:r>
              <a:rPr lang="zh-CN" altLang="en-US" dirty="0"/>
              <a:t> </a:t>
            </a:r>
            <a:r>
              <a:rPr lang="en-US" altLang="zh-CN" dirty="0"/>
              <a:t>enforce</a:t>
            </a:r>
            <a:r>
              <a:rPr lang="zh-CN" altLang="en-US" dirty="0"/>
              <a:t> </a:t>
            </a:r>
            <a:r>
              <a:rPr lang="en-US" altLang="zh-CN" dirty="0"/>
              <a:t>compartment</a:t>
            </a:r>
            <a:endParaRPr lang="en-US" dirty="0"/>
          </a:p>
          <a:p>
            <a:r>
              <a:rPr lang="en-US" dirty="0"/>
              <a:t>Requirement</a:t>
            </a:r>
            <a:r>
              <a:rPr lang="zh-CN" altLang="en-US" dirty="0"/>
              <a:t> </a:t>
            </a:r>
            <a:r>
              <a:rPr lang="en-US" altLang="zh-CN" dirty="0"/>
              <a:t>on</a:t>
            </a:r>
            <a:r>
              <a:rPr lang="zh-CN" altLang="en-US" dirty="0"/>
              <a:t> </a:t>
            </a:r>
            <a:r>
              <a:rPr lang="en-US" altLang="zh-CN" dirty="0"/>
              <a:t>the</a:t>
            </a:r>
            <a:r>
              <a:rPr lang="zh-CN" altLang="en-US" dirty="0"/>
              <a:t> </a:t>
            </a:r>
            <a:r>
              <a:rPr lang="en-US" altLang="zh-CN" dirty="0"/>
              <a:t>interface</a:t>
            </a:r>
            <a:r>
              <a:rPr lang="zh-CN" altLang="en-US" dirty="0"/>
              <a:t> </a:t>
            </a:r>
            <a:r>
              <a:rPr lang="en-US" altLang="zh-CN" dirty="0"/>
              <a:t>between</a:t>
            </a:r>
            <a:r>
              <a:rPr lang="zh-CN" altLang="en-US" dirty="0"/>
              <a:t> </a:t>
            </a:r>
            <a:r>
              <a:rPr lang="en-US" altLang="zh-CN" dirty="0"/>
              <a:t>XOM</a:t>
            </a:r>
            <a:r>
              <a:rPr lang="zh-CN" altLang="en-US" dirty="0"/>
              <a:t> </a:t>
            </a:r>
            <a:r>
              <a:rPr lang="en-US" altLang="zh-CN" dirty="0"/>
              <a:t>and</a:t>
            </a:r>
            <a:r>
              <a:rPr lang="zh-CN" altLang="en-US" dirty="0"/>
              <a:t> </a:t>
            </a:r>
            <a:r>
              <a:rPr lang="en-US" altLang="zh-CN" dirty="0"/>
              <a:t>OS</a:t>
            </a:r>
          </a:p>
          <a:p>
            <a:pPr lvl="1"/>
            <a:r>
              <a:rPr lang="en-US" altLang="zh-CN" dirty="0"/>
              <a:t>OS</a:t>
            </a:r>
            <a:r>
              <a:rPr lang="zh-CN" altLang="en-US" dirty="0"/>
              <a:t> </a:t>
            </a:r>
            <a:r>
              <a:rPr lang="en-US" altLang="zh-CN" dirty="0"/>
              <a:t>should make resource management efficient and effective</a:t>
            </a:r>
          </a:p>
          <a:p>
            <a:pPr lvl="1"/>
            <a:r>
              <a:rPr lang="en-US" altLang="zh-CN" dirty="0"/>
              <a:t>OS</a:t>
            </a:r>
            <a:r>
              <a:rPr lang="zh-CN" altLang="en-US" dirty="0"/>
              <a:t> </a:t>
            </a:r>
            <a:r>
              <a:rPr lang="en-US" altLang="zh-CN" dirty="0"/>
              <a:t>cannot</a:t>
            </a:r>
            <a:r>
              <a:rPr lang="zh-CN" altLang="en-US" dirty="0"/>
              <a:t> </a:t>
            </a:r>
            <a:r>
              <a:rPr lang="en-US" altLang="zh-CN" dirty="0"/>
              <a:t>violate the isolation of a compartment</a:t>
            </a:r>
          </a:p>
          <a:p>
            <a:r>
              <a:rPr lang="en-US" altLang="zh-CN" dirty="0"/>
              <a:t>Modification</a:t>
            </a:r>
            <a:r>
              <a:rPr lang="zh-CN" altLang="en-US" dirty="0"/>
              <a:t> </a:t>
            </a:r>
            <a:r>
              <a:rPr lang="en-US" altLang="zh-CN" dirty="0"/>
              <a:t>required</a:t>
            </a:r>
          </a:p>
          <a:p>
            <a:pPr lvl="1"/>
            <a:r>
              <a:rPr lang="en-US" altLang="zh-CN" dirty="0"/>
              <a:t>Modifications for XOM Key Table maintenance</a:t>
            </a:r>
          </a:p>
          <a:p>
            <a:pPr lvl="1"/>
            <a:r>
              <a:rPr lang="en-US" altLang="zh-CN" dirty="0"/>
              <a:t>Modifications for dealing with encrypted data</a:t>
            </a:r>
          </a:p>
          <a:p>
            <a:pPr lvl="2"/>
            <a:r>
              <a:rPr lang="en-US" altLang="zh-CN" dirty="0"/>
              <a:t>Paging Encrypted Pages</a:t>
            </a:r>
          </a:p>
          <a:p>
            <a:pPr lvl="1"/>
            <a:r>
              <a:rPr lang="en-US" altLang="zh-CN" dirty="0"/>
              <a:t>Modifications for traditional operating system mechanisms</a:t>
            </a:r>
          </a:p>
          <a:p>
            <a:pPr lvl="2"/>
            <a:r>
              <a:rPr lang="en-US" altLang="zh-CN" dirty="0"/>
              <a:t>Shared libraries:</a:t>
            </a:r>
            <a:r>
              <a:rPr lang="zh-CN" altLang="en-US" dirty="0"/>
              <a:t> </a:t>
            </a:r>
            <a:r>
              <a:rPr lang="en-US" altLang="zh-CN" dirty="0"/>
              <a:t>alter</a:t>
            </a:r>
            <a:r>
              <a:rPr lang="zh-CN" altLang="en-US" dirty="0"/>
              <a:t> </a:t>
            </a:r>
            <a:r>
              <a:rPr lang="en-US" altLang="zh-CN" dirty="0"/>
              <a:t>compiler</a:t>
            </a:r>
            <a:r>
              <a:rPr lang="zh-CN" altLang="en-US" dirty="0"/>
              <a:t> </a:t>
            </a:r>
            <a:r>
              <a:rPr lang="en-US" altLang="zh-CN" dirty="0"/>
              <a:t>to</a:t>
            </a:r>
            <a:r>
              <a:rPr lang="zh-CN" altLang="en-US" dirty="0"/>
              <a:t> </a:t>
            </a:r>
            <a:r>
              <a:rPr lang="en-US" dirty="0"/>
              <a:t>caller-save calling convention </a:t>
            </a:r>
            <a:endParaRPr lang="en-US" altLang="zh-CN" dirty="0"/>
          </a:p>
          <a:p>
            <a:pPr lvl="2"/>
            <a:r>
              <a:rPr lang="en-US" altLang="zh-CN" dirty="0"/>
              <a:t>Process creation:</a:t>
            </a:r>
            <a:r>
              <a:rPr lang="zh-CN" altLang="en-US" dirty="0"/>
              <a:t> </a:t>
            </a:r>
            <a:r>
              <a:rPr lang="en-US" altLang="zh-CN" dirty="0"/>
              <a:t>different</a:t>
            </a:r>
            <a:r>
              <a:rPr lang="zh-CN" altLang="en-US" dirty="0"/>
              <a:t> </a:t>
            </a:r>
            <a:r>
              <a:rPr lang="en-US" altLang="zh-CN" dirty="0"/>
              <a:t>key</a:t>
            </a:r>
            <a:r>
              <a:rPr lang="zh-CN" altLang="en-US" dirty="0"/>
              <a:t> </a:t>
            </a:r>
            <a:r>
              <a:rPr lang="en-US" altLang="zh-CN" dirty="0"/>
              <a:t>management</a:t>
            </a:r>
          </a:p>
          <a:p>
            <a:pPr lvl="2"/>
            <a:r>
              <a:rPr lang="en-US" altLang="zh-CN" dirty="0"/>
              <a:t>User defined signal handlers</a:t>
            </a:r>
          </a:p>
          <a:p>
            <a:pPr lvl="1"/>
            <a:endParaRPr lang="en-US" altLang="zh-CN" dirty="0"/>
          </a:p>
          <a:p>
            <a:pPr lvl="1"/>
            <a:endParaRPr lang="en-US" dirty="0"/>
          </a:p>
        </p:txBody>
      </p:sp>
    </p:spTree>
    <p:extLst>
      <p:ext uri="{BB962C8B-B14F-4D97-AF65-F5344CB8AC3E}">
        <p14:creationId xmlns:p14="http://schemas.microsoft.com/office/powerpoint/2010/main" val="25380218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Counter-Mode Encryption</a:t>
            </a:r>
          </a:p>
        </p:txBody>
      </p:sp>
      <p:pic>
        <p:nvPicPr>
          <p:cNvPr id="4" name="Picture 3"/>
          <p:cNvPicPr>
            <a:picLocks noChangeAspect="1"/>
          </p:cNvPicPr>
          <p:nvPr/>
        </p:nvPicPr>
        <p:blipFill>
          <a:blip r:embed="rId2"/>
          <a:stretch>
            <a:fillRect/>
          </a:stretch>
        </p:blipFill>
        <p:spPr>
          <a:xfrm>
            <a:off x="323528" y="1417340"/>
            <a:ext cx="5982846" cy="3730045"/>
          </a:xfrm>
          <a:prstGeom prst="rect">
            <a:avLst/>
          </a:prstGeom>
        </p:spPr>
      </p:pic>
      <p:sp>
        <p:nvSpPr>
          <p:cNvPr id="5" name="TextBox 4"/>
          <p:cNvSpPr txBox="1"/>
          <p:nvPr/>
        </p:nvSpPr>
        <p:spPr>
          <a:xfrm>
            <a:off x="6306374" y="3937620"/>
            <a:ext cx="312194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Security</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Pad</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is</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unique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Approaches:</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endPar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	global</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counter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	block</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address</a:t>
            </a:r>
          </a:p>
        </p:txBody>
      </p:sp>
    </p:spTree>
    <p:extLst>
      <p:ext uri="{BB962C8B-B14F-4D97-AF65-F5344CB8AC3E}">
        <p14:creationId xmlns:p14="http://schemas.microsoft.com/office/powerpoint/2010/main" val="4083756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Counter-Mode Encryption Problems</a:t>
            </a:r>
          </a:p>
        </p:txBody>
      </p:sp>
      <p:sp>
        <p:nvSpPr>
          <p:cNvPr id="3" name="Content Placeholder 2"/>
          <p:cNvSpPr>
            <a:spLocks noGrp="1"/>
          </p:cNvSpPr>
          <p:nvPr>
            <p:ph idx="1"/>
          </p:nvPr>
        </p:nvSpPr>
        <p:spPr/>
        <p:txBody>
          <a:bodyPr/>
          <a:lstStyle/>
          <a:p>
            <a:r>
              <a:rPr lang="en-US" dirty="0"/>
              <a:t>Seed</a:t>
            </a:r>
            <a:r>
              <a:rPr lang="zh-CN" altLang="en-US" dirty="0"/>
              <a:t> </a:t>
            </a:r>
            <a:r>
              <a:rPr lang="en-US" altLang="zh-CN" dirty="0"/>
              <a:t>with</a:t>
            </a:r>
            <a:r>
              <a:rPr lang="zh-CN" altLang="en-US" dirty="0"/>
              <a:t> </a:t>
            </a:r>
            <a:r>
              <a:rPr lang="en-US" altLang="zh-CN" dirty="0"/>
              <a:t>g</a:t>
            </a:r>
            <a:r>
              <a:rPr lang="en-US" dirty="0"/>
              <a:t>lobal</a:t>
            </a:r>
            <a:r>
              <a:rPr lang="zh-CN" altLang="en-US" dirty="0"/>
              <a:t> </a:t>
            </a:r>
            <a:r>
              <a:rPr lang="en-US" altLang="zh-CN" dirty="0"/>
              <a:t>counter</a:t>
            </a:r>
          </a:p>
          <a:p>
            <a:pPr lvl="1"/>
            <a:r>
              <a:rPr lang="en-US" dirty="0"/>
              <a:t>Counter</a:t>
            </a:r>
            <a:r>
              <a:rPr lang="zh-CN" altLang="en-US" dirty="0"/>
              <a:t> </a:t>
            </a:r>
            <a:r>
              <a:rPr lang="en-US" altLang="zh-CN" dirty="0"/>
              <a:t>reuse</a:t>
            </a:r>
          </a:p>
          <a:p>
            <a:pPr lvl="1"/>
            <a:r>
              <a:rPr lang="en-US" dirty="0"/>
              <a:t>Large on-chip counter cache storage</a:t>
            </a:r>
          </a:p>
          <a:p>
            <a:r>
              <a:rPr lang="en-US" dirty="0"/>
              <a:t>Seed</a:t>
            </a:r>
            <a:r>
              <a:rPr lang="zh-CN" altLang="en-US" dirty="0"/>
              <a:t> </a:t>
            </a:r>
            <a:r>
              <a:rPr lang="en-US" altLang="zh-CN" dirty="0"/>
              <a:t>with</a:t>
            </a:r>
            <a:r>
              <a:rPr lang="zh-CN" altLang="en-US" dirty="0"/>
              <a:t> </a:t>
            </a:r>
            <a:r>
              <a:rPr lang="en-US" altLang="zh-CN" dirty="0"/>
              <a:t>b</a:t>
            </a:r>
            <a:r>
              <a:rPr lang="en-US" dirty="0"/>
              <a:t>lock</a:t>
            </a:r>
            <a:r>
              <a:rPr lang="zh-CN" altLang="en-US" dirty="0"/>
              <a:t> </a:t>
            </a:r>
            <a:r>
              <a:rPr lang="en-US" altLang="zh-CN" dirty="0"/>
              <a:t>address</a:t>
            </a:r>
          </a:p>
          <a:p>
            <a:pPr lvl="1"/>
            <a:r>
              <a:rPr lang="en-US" dirty="0"/>
              <a:t>Physical</a:t>
            </a:r>
            <a:r>
              <a:rPr lang="zh-CN" altLang="en-US" dirty="0"/>
              <a:t> </a:t>
            </a:r>
            <a:r>
              <a:rPr lang="en-US" altLang="zh-CN" dirty="0"/>
              <a:t>address</a:t>
            </a:r>
            <a:r>
              <a:rPr lang="zh-CN" altLang="en-US" dirty="0"/>
              <a:t> </a:t>
            </a:r>
            <a:r>
              <a:rPr lang="en-US" altLang="zh-CN" dirty="0"/>
              <a:t>may</a:t>
            </a:r>
            <a:r>
              <a:rPr lang="zh-CN" altLang="en-US" dirty="0"/>
              <a:t> </a:t>
            </a:r>
            <a:r>
              <a:rPr lang="en-US" altLang="zh-CN" dirty="0"/>
              <a:t>change</a:t>
            </a:r>
            <a:r>
              <a:rPr lang="zh-CN" altLang="en-US" dirty="0"/>
              <a:t> </a:t>
            </a:r>
            <a:r>
              <a:rPr lang="en-US" altLang="zh-CN" dirty="0"/>
              <a:t>due</a:t>
            </a:r>
            <a:r>
              <a:rPr lang="zh-CN" altLang="en-US" dirty="0"/>
              <a:t> </a:t>
            </a:r>
            <a:r>
              <a:rPr lang="en-US" altLang="zh-CN" dirty="0"/>
              <a:t>to</a:t>
            </a:r>
            <a:r>
              <a:rPr lang="zh-CN" altLang="en-US" dirty="0"/>
              <a:t> </a:t>
            </a:r>
            <a:r>
              <a:rPr lang="en-US" altLang="zh-CN" dirty="0"/>
              <a:t>page</a:t>
            </a:r>
            <a:r>
              <a:rPr lang="zh-CN" altLang="en-US" dirty="0"/>
              <a:t> </a:t>
            </a:r>
            <a:r>
              <a:rPr lang="en-US" altLang="zh-CN" dirty="0"/>
              <a:t>swap</a:t>
            </a:r>
          </a:p>
          <a:p>
            <a:pPr lvl="1"/>
            <a:r>
              <a:rPr lang="en-US" dirty="0"/>
              <a:t>Virtual</a:t>
            </a:r>
            <a:r>
              <a:rPr lang="zh-CN" altLang="en-US" dirty="0"/>
              <a:t> </a:t>
            </a:r>
            <a:r>
              <a:rPr lang="en-US" altLang="zh-CN" dirty="0"/>
              <a:t>address</a:t>
            </a:r>
            <a:r>
              <a:rPr lang="zh-CN" altLang="en-US" dirty="0"/>
              <a:t> </a:t>
            </a:r>
            <a:r>
              <a:rPr lang="en-US" altLang="zh-CN" dirty="0"/>
              <a:t>is</a:t>
            </a:r>
            <a:r>
              <a:rPr lang="zh-CN" altLang="en-US" dirty="0"/>
              <a:t> </a:t>
            </a:r>
            <a:r>
              <a:rPr lang="en-US" altLang="zh-CN" dirty="0"/>
              <a:t>vulnerable</a:t>
            </a:r>
            <a:r>
              <a:rPr lang="zh-CN" altLang="en-US" dirty="0"/>
              <a:t> </a:t>
            </a:r>
            <a:r>
              <a:rPr lang="en-US" altLang="zh-CN" dirty="0"/>
              <a:t>to</a:t>
            </a:r>
            <a:r>
              <a:rPr lang="zh-CN" altLang="en-US" dirty="0"/>
              <a:t> </a:t>
            </a:r>
            <a:r>
              <a:rPr lang="en-US" altLang="zh-CN" dirty="0"/>
              <a:t>pad</a:t>
            </a:r>
            <a:r>
              <a:rPr lang="zh-CN" altLang="en-US" dirty="0"/>
              <a:t> </a:t>
            </a:r>
            <a:r>
              <a:rPr lang="en-US" altLang="zh-CN" dirty="0"/>
              <a:t>reuse</a:t>
            </a:r>
            <a:endParaRPr lang="en-US" dirty="0"/>
          </a:p>
        </p:txBody>
      </p:sp>
    </p:spTree>
    <p:extLst>
      <p:ext uri="{BB962C8B-B14F-4D97-AF65-F5344CB8AC3E}">
        <p14:creationId xmlns:p14="http://schemas.microsoft.com/office/powerpoint/2010/main" val="18404098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07114" y="1362382"/>
            <a:ext cx="5129866" cy="3713874"/>
          </a:xfrm>
          <a:prstGeom prst="rect">
            <a:avLst/>
          </a:prstGeom>
        </p:spPr>
      </p:pic>
      <p:sp>
        <p:nvSpPr>
          <p:cNvPr id="2" name="Title 1"/>
          <p:cNvSpPr>
            <a:spLocks noGrp="1"/>
          </p:cNvSpPr>
          <p:nvPr>
            <p:ph type="title"/>
          </p:nvPr>
        </p:nvSpPr>
        <p:spPr/>
        <p:txBody>
          <a:bodyPr>
            <a:normAutofit/>
          </a:bodyPr>
          <a:lstStyle/>
          <a:p>
            <a:r>
              <a:rPr lang="en-US" dirty="0"/>
              <a:t> Address Independent Seed Encryption</a:t>
            </a:r>
          </a:p>
        </p:txBody>
      </p:sp>
      <p:sp>
        <p:nvSpPr>
          <p:cNvPr id="3" name="Content Placeholder 2"/>
          <p:cNvSpPr>
            <a:spLocks noGrp="1"/>
          </p:cNvSpPr>
          <p:nvPr>
            <p:ph idx="1"/>
          </p:nvPr>
        </p:nvSpPr>
        <p:spPr>
          <a:xfrm>
            <a:off x="457200" y="1333501"/>
            <a:ext cx="3754760" cy="3771636"/>
          </a:xfrm>
        </p:spPr>
        <p:txBody>
          <a:bodyPr>
            <a:normAutofit/>
          </a:bodyPr>
          <a:lstStyle/>
          <a:p>
            <a:r>
              <a:rPr lang="en-US" sz="2000" dirty="0"/>
              <a:t>For each chunk in the memory, its seed is</a:t>
            </a:r>
            <a:r>
              <a:rPr lang="zh-CN" altLang="en-US" sz="2000" dirty="0"/>
              <a:t> </a:t>
            </a:r>
            <a:r>
              <a:rPr lang="en-US" sz="2000" dirty="0"/>
              <a:t>the concatenation of</a:t>
            </a:r>
            <a:r>
              <a:rPr lang="en-US" altLang="zh-CN" sz="2000" dirty="0"/>
              <a:t>:</a:t>
            </a:r>
          </a:p>
          <a:p>
            <a:pPr lvl="1"/>
            <a:r>
              <a:rPr lang="en-US" sz="1800" dirty="0"/>
              <a:t>a </a:t>
            </a:r>
            <a:r>
              <a:rPr lang="en-US" sz="1800" i="1" dirty="0"/>
              <a:t>Logical Page </a:t>
            </a:r>
            <a:r>
              <a:rPr lang="en-US" sz="1800" i="1" dirty="0" err="1"/>
              <a:t>IDentifier</a:t>
            </a:r>
            <a:r>
              <a:rPr lang="en-US" sz="1800" i="1" dirty="0"/>
              <a:t> </a:t>
            </a:r>
            <a:r>
              <a:rPr lang="en-US" sz="1800" dirty="0"/>
              <a:t>(LPID)</a:t>
            </a:r>
          </a:p>
          <a:p>
            <a:pPr lvl="1"/>
            <a:r>
              <a:rPr lang="en-US" sz="1800" dirty="0"/>
              <a:t>the page offset of the chunk</a:t>
            </a:r>
            <a:r>
              <a:rPr lang="en-US" altLang="zh-CN" sz="1800" dirty="0"/>
              <a:t>'</a:t>
            </a:r>
            <a:r>
              <a:rPr lang="en-US" sz="1800" dirty="0"/>
              <a:t>s block</a:t>
            </a:r>
          </a:p>
          <a:p>
            <a:pPr lvl="1"/>
            <a:r>
              <a:rPr lang="en-US" sz="1800" dirty="0"/>
              <a:t>the block's counter value</a:t>
            </a:r>
          </a:p>
          <a:p>
            <a:pPr lvl="1"/>
            <a:r>
              <a:rPr lang="en-US" sz="1800" dirty="0"/>
              <a:t>the chunk id. </a:t>
            </a:r>
          </a:p>
        </p:txBody>
      </p:sp>
    </p:spTree>
    <p:extLst>
      <p:ext uri="{BB962C8B-B14F-4D97-AF65-F5344CB8AC3E}">
        <p14:creationId xmlns:p14="http://schemas.microsoft.com/office/powerpoint/2010/main" val="26849593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Integrity Verification </a:t>
            </a:r>
          </a:p>
        </p:txBody>
      </p:sp>
      <p:sp>
        <p:nvSpPr>
          <p:cNvPr id="3" name="Content Placeholder 2"/>
          <p:cNvSpPr>
            <a:spLocks noGrp="1"/>
          </p:cNvSpPr>
          <p:nvPr>
            <p:ph idx="1"/>
          </p:nvPr>
        </p:nvSpPr>
        <p:spPr/>
        <p:txBody>
          <a:bodyPr/>
          <a:lstStyle/>
          <a:p>
            <a:r>
              <a:rPr lang="en-US" dirty="0"/>
              <a:t>Replay</a:t>
            </a:r>
            <a:r>
              <a:rPr lang="zh-CN" altLang="en-US" dirty="0"/>
              <a:t> </a:t>
            </a:r>
            <a:r>
              <a:rPr lang="en-US" altLang="zh-CN" dirty="0"/>
              <a:t>attacks</a:t>
            </a:r>
            <a:r>
              <a:rPr lang="zh-CN" altLang="en-US" dirty="0"/>
              <a:t> </a:t>
            </a:r>
            <a:r>
              <a:rPr lang="en-US" altLang="zh-CN" dirty="0"/>
              <a:t>for</a:t>
            </a:r>
            <a:r>
              <a:rPr lang="zh-CN" altLang="en-US" dirty="0"/>
              <a:t> </a:t>
            </a:r>
            <a:r>
              <a:rPr lang="en-US" altLang="zh-CN" dirty="0"/>
              <a:t>simply</a:t>
            </a:r>
            <a:r>
              <a:rPr lang="zh-CN" altLang="en-US" dirty="0"/>
              <a:t> </a:t>
            </a:r>
            <a:r>
              <a:rPr lang="en-US" altLang="zh-CN" dirty="0"/>
              <a:t>computing</a:t>
            </a:r>
            <a:r>
              <a:rPr lang="zh-CN" altLang="en-US" dirty="0"/>
              <a:t> </a:t>
            </a:r>
            <a:r>
              <a:rPr lang="en-US" altLang="zh-CN" dirty="0"/>
              <a:t>MAC</a:t>
            </a:r>
          </a:p>
          <a:p>
            <a:r>
              <a:rPr lang="en-US" dirty="0"/>
              <a:t>Merkle</a:t>
            </a:r>
            <a:r>
              <a:rPr lang="zh-CN" altLang="en-US" dirty="0"/>
              <a:t> </a:t>
            </a:r>
            <a:r>
              <a:rPr lang="en-US" altLang="zh-CN" dirty="0"/>
              <a:t>tree</a:t>
            </a:r>
            <a:r>
              <a:rPr lang="zh-CN" altLang="en-US" dirty="0"/>
              <a:t> </a:t>
            </a:r>
            <a:r>
              <a:rPr lang="en-US" altLang="zh-CN" dirty="0"/>
              <a:t>verification</a:t>
            </a:r>
          </a:p>
          <a:p>
            <a:pPr lvl="1"/>
            <a:r>
              <a:rPr lang="en-US" dirty="0"/>
              <a:t>Keeps hierarchical MACs organized as a tree </a:t>
            </a:r>
          </a:p>
          <a:p>
            <a:pPr lvl="1"/>
            <a:r>
              <a:rPr lang="en-US" dirty="0"/>
              <a:t>The root of the tree is stored on-chip </a:t>
            </a:r>
          </a:p>
          <a:p>
            <a:pPr lvl="1"/>
            <a:r>
              <a:rPr lang="en-US" dirty="0"/>
              <a:t>Verification by checking chain of MAC values up to the root MAC </a:t>
            </a:r>
          </a:p>
          <a:p>
            <a:pPr lvl="1"/>
            <a:endParaRPr lang="en-US" dirty="0"/>
          </a:p>
        </p:txBody>
      </p:sp>
    </p:spTree>
    <p:extLst>
      <p:ext uri="{BB962C8B-B14F-4D97-AF65-F5344CB8AC3E}">
        <p14:creationId xmlns:p14="http://schemas.microsoft.com/office/powerpoint/2010/main" val="33910085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Intel SGX</a:t>
            </a:r>
            <a:endParaRPr lang="zh-CN" altLang="en-US" dirty="0"/>
          </a:p>
        </p:txBody>
      </p:sp>
      <p:sp>
        <p:nvSpPr>
          <p:cNvPr id="6" name="文本占位符 5"/>
          <p:cNvSpPr>
            <a:spLocks noGrp="1"/>
          </p:cNvSpPr>
          <p:nvPr>
            <p:ph type="body"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47</a:t>
            </a:fld>
            <a:endParaRPr lang="zh-CN" altLang="en-US"/>
          </a:p>
        </p:txBody>
      </p:sp>
    </p:spTree>
    <p:extLst>
      <p:ext uri="{BB962C8B-B14F-4D97-AF65-F5344CB8AC3E}">
        <p14:creationId xmlns:p14="http://schemas.microsoft.com/office/powerpoint/2010/main" val="1750612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Why Intel SGX?</a:t>
            </a:r>
            <a:endParaRPr lang="zh-CN" altLang="en-US" dirty="0"/>
          </a:p>
        </p:txBody>
      </p:sp>
      <p:sp>
        <p:nvSpPr>
          <p:cNvPr id="6" name="内容占位符 5"/>
          <p:cNvSpPr>
            <a:spLocks noGrp="1"/>
          </p:cNvSpPr>
          <p:nvPr>
            <p:ph idx="1"/>
          </p:nvPr>
        </p:nvSpPr>
        <p:spPr/>
        <p:txBody>
          <a:bodyPr>
            <a:normAutofit/>
          </a:bodyPr>
          <a:lstStyle/>
          <a:p>
            <a:r>
              <a:rPr lang="en-US" altLang="zh-CN" sz="2400" dirty="0"/>
              <a:t>Motivation: untrusted privileged software</a:t>
            </a:r>
          </a:p>
          <a:p>
            <a:pPr lvl="1"/>
            <a:r>
              <a:rPr lang="en-US" altLang="zh-CN" sz="2000" dirty="0"/>
              <a:t>E.g., protect application from </a:t>
            </a:r>
            <a:r>
              <a:rPr lang="en-US" altLang="zh-CN" sz="2000" b="1" dirty="0">
                <a:solidFill>
                  <a:schemeClr val="accent2"/>
                </a:solidFill>
              </a:rPr>
              <a:t>untrusted OS</a:t>
            </a:r>
          </a:p>
          <a:p>
            <a:r>
              <a:rPr lang="en-US" altLang="zh-CN" sz="2400" dirty="0"/>
              <a:t>What if the OS direct accesses application's memory?</a:t>
            </a:r>
          </a:p>
          <a:p>
            <a:pPr lvl="1"/>
            <a:r>
              <a:rPr lang="en-US" altLang="zh-CN" sz="2000" dirty="0"/>
              <a:t>Data are </a:t>
            </a:r>
            <a:r>
              <a:rPr lang="en-US" altLang="zh-CN" sz="2000" b="1" dirty="0">
                <a:solidFill>
                  <a:srgbClr val="0096FF"/>
                </a:solidFill>
              </a:rPr>
              <a:t>encrypted</a:t>
            </a:r>
            <a:r>
              <a:rPr lang="en-US" altLang="zh-CN" sz="2000" dirty="0"/>
              <a:t> in memory</a:t>
            </a:r>
          </a:p>
          <a:p>
            <a:pPr lvl="1"/>
            <a:r>
              <a:rPr lang="en-US" altLang="zh-CN" sz="2000" dirty="0"/>
              <a:t>Data can only be accessed by the app within CPU boundary</a:t>
            </a:r>
          </a:p>
          <a:p>
            <a:pPr lvl="1"/>
            <a:r>
              <a:rPr lang="en-US" altLang="zh-CN" sz="2000" dirty="0"/>
              <a:t>The TCB contains only the CPU and app, no OS</a:t>
            </a:r>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48</a:t>
            </a:fld>
            <a:endParaRPr lang="zh-CN" altLang="en-US"/>
          </a:p>
        </p:txBody>
      </p:sp>
    </p:spTree>
    <p:extLst>
      <p:ext uri="{BB962C8B-B14F-4D97-AF65-F5344CB8AC3E}">
        <p14:creationId xmlns:p14="http://schemas.microsoft.com/office/powerpoint/2010/main" val="42340935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How can Memory Always be Encrypted?</a:t>
            </a:r>
            <a:endParaRPr lang="zh-CN" altLang="en-US" dirty="0"/>
          </a:p>
        </p:txBody>
      </p:sp>
      <p:sp>
        <p:nvSpPr>
          <p:cNvPr id="3" name="内容占位符 2"/>
          <p:cNvSpPr>
            <a:spLocks noGrp="1"/>
          </p:cNvSpPr>
          <p:nvPr>
            <p:ph idx="1"/>
          </p:nvPr>
        </p:nvSpPr>
        <p:spPr>
          <a:xfrm>
            <a:off x="457200" y="1333501"/>
            <a:ext cx="8229600" cy="2100063"/>
          </a:xfrm>
        </p:spPr>
        <p:txBody>
          <a:bodyPr>
            <a:normAutofit/>
          </a:bodyPr>
          <a:lstStyle/>
          <a:p>
            <a:r>
              <a:rPr lang="en-US" altLang="zh-CN" sz="2400" b="1" dirty="0">
                <a:solidFill>
                  <a:schemeClr val="tx1"/>
                </a:solidFill>
              </a:rPr>
              <a:t>Question</a:t>
            </a:r>
            <a:r>
              <a:rPr lang="en-US" altLang="zh-CN" sz="2400" dirty="0"/>
              <a:t>: data will </a:t>
            </a:r>
            <a:r>
              <a:rPr lang="en-US" altLang="zh-CN" sz="2400" b="1" dirty="0">
                <a:solidFill>
                  <a:schemeClr val="accent2"/>
                </a:solidFill>
              </a:rPr>
              <a:t>eventually be decrypted</a:t>
            </a:r>
            <a:r>
              <a:rPr lang="en-US" altLang="zh-CN" sz="2400" dirty="0"/>
              <a:t> when using</a:t>
            </a:r>
          </a:p>
          <a:p>
            <a:pPr lvl="1"/>
            <a:r>
              <a:rPr lang="en-US" altLang="zh-CN" sz="2000" dirty="0"/>
              <a:t>Then, what if an attacker steal data when it is being used?</a:t>
            </a:r>
          </a:p>
          <a:p>
            <a:r>
              <a:rPr lang="en-US" altLang="zh-CN" sz="2400" b="1" dirty="0">
                <a:solidFill>
                  <a:schemeClr val="tx1"/>
                </a:solidFill>
              </a:rPr>
              <a:t>Solution</a:t>
            </a:r>
            <a:r>
              <a:rPr lang="en-US" altLang="zh-CN" sz="2400" dirty="0"/>
              <a:t>: only decrypt data </a:t>
            </a:r>
            <a:r>
              <a:rPr lang="en-US" altLang="zh-CN" sz="2400" b="1" dirty="0">
                <a:solidFill>
                  <a:srgbClr val="0096FF"/>
                </a:solidFill>
              </a:rPr>
              <a:t>inside CPU (in cache)</a:t>
            </a:r>
          </a:p>
          <a:p>
            <a:pPr lvl="1"/>
            <a:r>
              <a:rPr lang="en-US" altLang="zh-CN" sz="2000" dirty="0"/>
              <a:t>The attacker now has to steal data directly from CPU</a:t>
            </a:r>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49</a:t>
            </a:fld>
            <a:endParaRPr lang="zh-CN" altLang="en-US"/>
          </a:p>
        </p:txBody>
      </p:sp>
    </p:spTree>
    <p:extLst>
      <p:ext uri="{BB962C8B-B14F-4D97-AF65-F5344CB8AC3E}">
        <p14:creationId xmlns:p14="http://schemas.microsoft.com/office/powerpoint/2010/main" val="14311706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Counter-mode Encryption</a:t>
            </a:r>
            <a:endParaRPr lang="zh-CN" altLang="en-US" sz="28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50</a:t>
            </a:fld>
            <a:endParaRPr lang="zh-CN" altLang="en-US"/>
          </a:p>
        </p:txBody>
      </p:sp>
      <p:sp>
        <p:nvSpPr>
          <p:cNvPr id="5" name="Rectangle 44"/>
          <p:cNvSpPr/>
          <p:nvPr/>
        </p:nvSpPr>
        <p:spPr>
          <a:xfrm>
            <a:off x="1030310" y="1153736"/>
            <a:ext cx="7140287" cy="3306937"/>
          </a:xfrm>
          <a:prstGeom prst="rect">
            <a:avLst/>
          </a:prstGeom>
          <a:solidFill>
            <a:schemeClr val="bg1">
              <a:lumMod val="95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3"/>
          <p:cNvSpPr/>
          <p:nvPr/>
        </p:nvSpPr>
        <p:spPr>
          <a:xfrm>
            <a:off x="1353780" y="1536418"/>
            <a:ext cx="1713190" cy="106636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4"/>
          <p:cNvSpPr/>
          <p:nvPr/>
        </p:nvSpPr>
        <p:spPr>
          <a:xfrm>
            <a:off x="1353780" y="1876215"/>
            <a:ext cx="1713190" cy="374792"/>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Data (</a:t>
            </a:r>
            <a:r>
              <a:rPr lang="en-US" sz="1600" dirty="0" err="1"/>
              <a:t>PlainText</a:t>
            </a:r>
            <a:r>
              <a:rPr lang="en-US" sz="1600" dirty="0"/>
              <a:t>)</a:t>
            </a:r>
          </a:p>
        </p:txBody>
      </p:sp>
      <p:grpSp>
        <p:nvGrpSpPr>
          <p:cNvPr id="8" name="Group 10"/>
          <p:cNvGrpSpPr/>
          <p:nvPr/>
        </p:nvGrpSpPr>
        <p:grpSpPr>
          <a:xfrm>
            <a:off x="1586735" y="3106010"/>
            <a:ext cx="359450" cy="359450"/>
            <a:chOff x="1809032" y="3546570"/>
            <a:chExt cx="359450" cy="359450"/>
          </a:xfrm>
        </p:grpSpPr>
        <p:sp>
          <p:nvSpPr>
            <p:cNvPr id="9" name="Oval 5"/>
            <p:cNvSpPr/>
            <p:nvPr/>
          </p:nvSpPr>
          <p:spPr>
            <a:xfrm>
              <a:off x="1809032" y="3546570"/>
              <a:ext cx="359450" cy="359450"/>
            </a:xfrm>
            <a:prstGeom prst="ellipse">
              <a:avLst/>
            </a:prstGeom>
            <a:noFill/>
            <a:ln w="952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7"/>
            <p:cNvCxnSpPr/>
            <p:nvPr/>
          </p:nvCxnSpPr>
          <p:spPr>
            <a:xfrm>
              <a:off x="1809032" y="3738276"/>
              <a:ext cx="359450" cy="0"/>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8"/>
            <p:cNvCxnSpPr/>
            <p:nvPr/>
          </p:nvCxnSpPr>
          <p:spPr>
            <a:xfrm>
              <a:off x="1985432" y="3546570"/>
              <a:ext cx="0" cy="344106"/>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2" name="Rectangle 11"/>
          <p:cNvSpPr/>
          <p:nvPr/>
        </p:nvSpPr>
        <p:spPr>
          <a:xfrm>
            <a:off x="6082674" y="1536418"/>
            <a:ext cx="1713190" cy="106636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6082674" y="1876215"/>
            <a:ext cx="1713190" cy="374792"/>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Counter</a:t>
            </a:r>
          </a:p>
        </p:txBody>
      </p:sp>
      <p:sp>
        <p:nvSpPr>
          <p:cNvPr id="14" name="Rectangle 13"/>
          <p:cNvSpPr/>
          <p:nvPr/>
        </p:nvSpPr>
        <p:spPr>
          <a:xfrm>
            <a:off x="6082674" y="488695"/>
            <a:ext cx="1713190" cy="37479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Address</a:t>
            </a:r>
          </a:p>
        </p:txBody>
      </p:sp>
      <p:cxnSp>
        <p:nvCxnSpPr>
          <p:cNvPr id="15" name="Elbow Connector 15"/>
          <p:cNvCxnSpPr>
            <a:stCxn id="14" idx="1"/>
            <a:endCxn id="7" idx="3"/>
          </p:cNvCxnSpPr>
          <p:nvPr/>
        </p:nvCxnSpPr>
        <p:spPr>
          <a:xfrm rot="10800000" flipV="1">
            <a:off x="3066970" y="676091"/>
            <a:ext cx="3015704" cy="1387520"/>
          </a:xfrm>
          <a:prstGeom prst="bentConnector3">
            <a:avLst>
              <a:gd name="adj1" fmla="val 41499"/>
            </a:avLst>
          </a:prstGeom>
          <a:ln>
            <a:solidFill>
              <a:srgbClr val="A00B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16" name="Elbow Connector 16"/>
          <p:cNvCxnSpPr>
            <a:stCxn id="14" idx="1"/>
            <a:endCxn id="12" idx="1"/>
          </p:cNvCxnSpPr>
          <p:nvPr/>
        </p:nvCxnSpPr>
        <p:spPr>
          <a:xfrm rot="10800000" flipV="1">
            <a:off x="6082674" y="676090"/>
            <a:ext cx="12700" cy="1393511"/>
          </a:xfrm>
          <a:prstGeom prst="bentConnector3">
            <a:avLst>
              <a:gd name="adj1" fmla="val 9942055"/>
            </a:avLst>
          </a:prstGeom>
          <a:ln>
            <a:solidFill>
              <a:srgbClr val="A00B00"/>
            </a:solidFill>
            <a:prstDash val="sysDash"/>
            <a:tailEnd type="arrow"/>
          </a:ln>
        </p:spPr>
        <p:style>
          <a:lnRef idx="2">
            <a:schemeClr val="accent1"/>
          </a:lnRef>
          <a:fillRef idx="0">
            <a:schemeClr val="accent1"/>
          </a:fillRef>
          <a:effectRef idx="1">
            <a:schemeClr val="accent1"/>
          </a:effectRef>
          <a:fontRef idx="minor">
            <a:schemeClr val="tx1"/>
          </a:fontRef>
        </p:style>
      </p:cxnSp>
      <p:grpSp>
        <p:nvGrpSpPr>
          <p:cNvPr id="17" name="Group 22"/>
          <p:cNvGrpSpPr/>
          <p:nvPr/>
        </p:nvGrpSpPr>
        <p:grpSpPr>
          <a:xfrm>
            <a:off x="4433693" y="3106009"/>
            <a:ext cx="359450" cy="359450"/>
            <a:chOff x="1809032" y="3546570"/>
            <a:chExt cx="359450" cy="359450"/>
          </a:xfrm>
        </p:grpSpPr>
        <p:sp>
          <p:nvSpPr>
            <p:cNvPr id="18" name="Oval 23"/>
            <p:cNvSpPr/>
            <p:nvPr/>
          </p:nvSpPr>
          <p:spPr>
            <a:xfrm>
              <a:off x="1809032" y="3546570"/>
              <a:ext cx="359450" cy="359450"/>
            </a:xfrm>
            <a:prstGeom prst="ellipse">
              <a:avLst/>
            </a:prstGeom>
            <a:noFill/>
            <a:ln w="952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24"/>
            <p:cNvCxnSpPr/>
            <p:nvPr/>
          </p:nvCxnSpPr>
          <p:spPr>
            <a:xfrm>
              <a:off x="1809032" y="3738276"/>
              <a:ext cx="359450" cy="0"/>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25"/>
            <p:cNvCxnSpPr/>
            <p:nvPr/>
          </p:nvCxnSpPr>
          <p:spPr>
            <a:xfrm>
              <a:off x="1985432" y="3546570"/>
              <a:ext cx="0" cy="344106"/>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1" name="Rectangle 26"/>
          <p:cNvSpPr/>
          <p:nvPr/>
        </p:nvSpPr>
        <p:spPr>
          <a:xfrm>
            <a:off x="3755142" y="2727129"/>
            <a:ext cx="1713190" cy="3747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Encrypt</a:t>
            </a:r>
          </a:p>
        </p:txBody>
      </p:sp>
      <p:sp>
        <p:nvSpPr>
          <p:cNvPr id="22" name="Rectangle 27"/>
          <p:cNvSpPr/>
          <p:nvPr/>
        </p:nvSpPr>
        <p:spPr>
          <a:xfrm>
            <a:off x="4093943" y="3837108"/>
            <a:ext cx="1038948" cy="374792"/>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VM-Key</a:t>
            </a:r>
          </a:p>
        </p:txBody>
      </p:sp>
      <p:cxnSp>
        <p:nvCxnSpPr>
          <p:cNvPr id="23" name="Elbow Connector 28"/>
          <p:cNvCxnSpPr>
            <a:stCxn id="22" idx="0"/>
            <a:endCxn id="18" idx="4"/>
          </p:cNvCxnSpPr>
          <p:nvPr/>
        </p:nvCxnSpPr>
        <p:spPr>
          <a:xfrm rot="5400000" flipH="1" flipV="1">
            <a:off x="4427593" y="3651284"/>
            <a:ext cx="371649" cy="1"/>
          </a:xfrm>
          <a:prstGeom prst="bentConnector3">
            <a:avLst>
              <a:gd name="adj1" fmla="val 50000"/>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cxnSp>
        <p:nvCxnSpPr>
          <p:cNvPr id="24" name="Elbow Connector 31"/>
          <p:cNvCxnSpPr>
            <a:stCxn id="13" idx="2"/>
            <a:endCxn id="18" idx="6"/>
          </p:cNvCxnSpPr>
          <p:nvPr/>
        </p:nvCxnSpPr>
        <p:spPr>
          <a:xfrm rot="5400000">
            <a:off x="5348843" y="1695307"/>
            <a:ext cx="1034727" cy="2146126"/>
          </a:xfrm>
          <a:prstGeom prst="bentConnector2">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sp>
        <p:nvSpPr>
          <p:cNvPr id="25" name="Rectangle 35"/>
          <p:cNvSpPr/>
          <p:nvPr/>
        </p:nvSpPr>
        <p:spPr>
          <a:xfrm>
            <a:off x="2380752" y="3098337"/>
            <a:ext cx="1713190" cy="374792"/>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PAD</a:t>
            </a:r>
          </a:p>
        </p:txBody>
      </p:sp>
      <p:cxnSp>
        <p:nvCxnSpPr>
          <p:cNvPr id="26" name="Elbow Connector 36"/>
          <p:cNvCxnSpPr>
            <a:stCxn id="18" idx="2"/>
            <a:endCxn id="25" idx="3"/>
          </p:cNvCxnSpPr>
          <p:nvPr/>
        </p:nvCxnSpPr>
        <p:spPr>
          <a:xfrm rot="10800000">
            <a:off x="4093943" y="3285734"/>
            <a:ext cx="339751" cy="1"/>
          </a:xfrm>
          <a:prstGeom prst="bentConnector3">
            <a:avLst>
              <a:gd name="adj1" fmla="val 50000"/>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cxnSp>
        <p:nvCxnSpPr>
          <p:cNvPr id="27" name="Elbow Connector 41"/>
          <p:cNvCxnSpPr>
            <a:stCxn id="25" idx="1"/>
            <a:endCxn id="9" idx="6"/>
          </p:cNvCxnSpPr>
          <p:nvPr/>
        </p:nvCxnSpPr>
        <p:spPr>
          <a:xfrm rot="10800000" flipV="1">
            <a:off x="1946186" y="3285733"/>
            <a:ext cx="434567" cy="2"/>
          </a:xfrm>
          <a:prstGeom prst="bentConnector3">
            <a:avLst>
              <a:gd name="adj1" fmla="val 50000"/>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pic>
        <p:nvPicPr>
          <p:cNvPr id="28" name="Picture 45"/>
          <p:cNvPicPr>
            <a:picLocks noChangeAspect="1"/>
          </p:cNvPicPr>
          <p:nvPr/>
        </p:nvPicPr>
        <p:blipFill rotWithShape="1">
          <a:blip r:embed="rId2"/>
          <a:srcRect t="40008" b="43755"/>
          <a:stretch/>
        </p:blipFill>
        <p:spPr>
          <a:xfrm>
            <a:off x="874564" y="4552248"/>
            <a:ext cx="7427815" cy="1113564"/>
          </a:xfrm>
          <a:prstGeom prst="rect">
            <a:avLst/>
          </a:prstGeom>
        </p:spPr>
      </p:pic>
      <p:sp>
        <p:nvSpPr>
          <p:cNvPr id="29" name="Rectangle 46"/>
          <p:cNvSpPr/>
          <p:nvPr/>
        </p:nvSpPr>
        <p:spPr>
          <a:xfrm>
            <a:off x="1353780" y="4743956"/>
            <a:ext cx="2740162" cy="611064"/>
          </a:xfrm>
          <a:prstGeom prst="rect">
            <a:avLst/>
          </a:prstGeom>
          <a:pattFill prst="ltDnDiag">
            <a:fgClr>
              <a:schemeClr val="bg1">
                <a:lumMod val="50000"/>
              </a:schemeClr>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Data (</a:t>
            </a:r>
            <a:r>
              <a:rPr lang="en-US" altLang="zh-CN" sz="2000" dirty="0" err="1">
                <a:solidFill>
                  <a:srgbClr val="000000"/>
                </a:solidFill>
                <a:ea typeface="DengXian" panose="02010600030101010101" pitchFamily="2" charset="-122"/>
              </a:rPr>
              <a:t>CypherText</a:t>
            </a:r>
            <a:r>
              <a:rPr lang="en-US" sz="2000" b="1" dirty="0">
                <a:solidFill>
                  <a:srgbClr val="000000"/>
                </a:solidFill>
              </a:rPr>
              <a:t>)</a:t>
            </a:r>
          </a:p>
        </p:txBody>
      </p:sp>
      <p:cxnSp>
        <p:nvCxnSpPr>
          <p:cNvPr id="30" name="Straight Arrow Connector 54"/>
          <p:cNvCxnSpPr>
            <a:stCxn id="9" idx="4"/>
          </p:cNvCxnSpPr>
          <p:nvPr/>
        </p:nvCxnSpPr>
        <p:spPr>
          <a:xfrm>
            <a:off x="1766460" y="3465460"/>
            <a:ext cx="0" cy="1618257"/>
          </a:xfrm>
          <a:prstGeom prst="straightConnector1">
            <a:avLst/>
          </a:prstGeom>
          <a:ln>
            <a:solidFill>
              <a:srgbClr val="A00B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57"/>
          <p:cNvCxnSpPr/>
          <p:nvPr/>
        </p:nvCxnSpPr>
        <p:spPr>
          <a:xfrm flipH="1">
            <a:off x="1763136" y="2602785"/>
            <a:ext cx="16895" cy="503225"/>
          </a:xfrm>
          <a:prstGeom prst="straightConnector1">
            <a:avLst/>
          </a:prstGeom>
          <a:ln>
            <a:solidFill>
              <a:srgbClr val="A00B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32" name="Rectangle 63"/>
          <p:cNvSpPr/>
          <p:nvPr/>
        </p:nvSpPr>
        <p:spPr>
          <a:xfrm>
            <a:off x="946446" y="3090667"/>
            <a:ext cx="766743" cy="3747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XOR</a:t>
            </a:r>
          </a:p>
        </p:txBody>
      </p:sp>
      <p:sp>
        <p:nvSpPr>
          <p:cNvPr id="33" name="Rectangle 65"/>
          <p:cNvSpPr/>
          <p:nvPr/>
        </p:nvSpPr>
        <p:spPr>
          <a:xfrm>
            <a:off x="1353780" y="1178131"/>
            <a:ext cx="1713190" cy="3747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chemeClr val="tx1"/>
                </a:solidFill>
              </a:rPr>
              <a:t>Data Cache</a:t>
            </a:r>
          </a:p>
        </p:txBody>
      </p:sp>
      <p:sp>
        <p:nvSpPr>
          <p:cNvPr id="34" name="Rectangle 66"/>
          <p:cNvSpPr/>
          <p:nvPr/>
        </p:nvSpPr>
        <p:spPr>
          <a:xfrm>
            <a:off x="6082674" y="1153736"/>
            <a:ext cx="1713190" cy="3747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chemeClr val="tx1"/>
                </a:solidFill>
              </a:rPr>
              <a:t>Counter Cache</a:t>
            </a:r>
          </a:p>
        </p:txBody>
      </p:sp>
      <p:sp>
        <p:nvSpPr>
          <p:cNvPr id="35" name="Rectangle 70"/>
          <p:cNvSpPr/>
          <p:nvPr/>
        </p:nvSpPr>
        <p:spPr>
          <a:xfrm>
            <a:off x="6541270" y="4764560"/>
            <a:ext cx="1331782" cy="611064"/>
          </a:xfrm>
          <a:prstGeom prst="rect">
            <a:avLst/>
          </a:prstGeom>
          <a:pattFill prst="ltDnDiag">
            <a:fgClr>
              <a:schemeClr val="bg1">
                <a:lumMod val="50000"/>
              </a:schemeClr>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Counters</a:t>
            </a:r>
          </a:p>
        </p:txBody>
      </p:sp>
      <p:cxnSp>
        <p:nvCxnSpPr>
          <p:cNvPr id="36" name="Elbow Connector 71"/>
          <p:cNvCxnSpPr>
            <a:stCxn id="13" idx="3"/>
            <a:endCxn id="35" idx="3"/>
          </p:cNvCxnSpPr>
          <p:nvPr/>
        </p:nvCxnSpPr>
        <p:spPr>
          <a:xfrm>
            <a:off x="7795864" y="2063611"/>
            <a:ext cx="77188" cy="3006481"/>
          </a:xfrm>
          <a:prstGeom prst="bentConnector3">
            <a:avLst>
              <a:gd name="adj1" fmla="val 910980"/>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sp>
        <p:nvSpPr>
          <p:cNvPr id="37" name="Rectangle 77"/>
          <p:cNvSpPr/>
          <p:nvPr/>
        </p:nvSpPr>
        <p:spPr>
          <a:xfrm>
            <a:off x="6229781" y="4085881"/>
            <a:ext cx="1940816" cy="3747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Secure Processor</a:t>
            </a:r>
          </a:p>
        </p:txBody>
      </p:sp>
    </p:spTree>
    <p:extLst>
      <p:ext uri="{BB962C8B-B14F-4D97-AF65-F5344CB8AC3E}">
        <p14:creationId xmlns:p14="http://schemas.microsoft.com/office/powerpoint/2010/main" val="11216248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Merkel Tree for Data Integrity</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51</a:t>
            </a:fld>
            <a:endParaRPr lang="zh-CN" altLang="en-US"/>
          </a:p>
        </p:txBody>
      </p:sp>
      <p:pic>
        <p:nvPicPr>
          <p:cNvPr id="5" name="Picture 45"/>
          <p:cNvPicPr>
            <a:picLocks noChangeAspect="1"/>
          </p:cNvPicPr>
          <p:nvPr/>
        </p:nvPicPr>
        <p:blipFill rotWithShape="1">
          <a:blip r:embed="rId2"/>
          <a:srcRect t="40008" b="43755"/>
          <a:stretch/>
        </p:blipFill>
        <p:spPr>
          <a:xfrm>
            <a:off x="888601" y="4556411"/>
            <a:ext cx="7427815" cy="1113564"/>
          </a:xfrm>
          <a:prstGeom prst="rect">
            <a:avLst/>
          </a:prstGeom>
        </p:spPr>
      </p:pic>
      <p:sp>
        <p:nvSpPr>
          <p:cNvPr id="6" name="Rectangle 46"/>
          <p:cNvSpPr/>
          <p:nvPr/>
        </p:nvSpPr>
        <p:spPr>
          <a:xfrm>
            <a:off x="1367817" y="4748119"/>
            <a:ext cx="2740162" cy="611064"/>
          </a:xfrm>
          <a:prstGeom prst="rect">
            <a:avLst/>
          </a:prstGeom>
          <a:pattFill prst="ltDnDiag">
            <a:fgClr>
              <a:schemeClr val="bg1">
                <a:lumMod val="50000"/>
              </a:schemeClr>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Data (</a:t>
            </a:r>
            <a:r>
              <a:rPr lang="en-US" altLang="zh-CN" sz="2000" dirty="0" err="1">
                <a:solidFill>
                  <a:srgbClr val="000000"/>
                </a:solidFill>
                <a:ea typeface="DengXian" panose="02010600030101010101" pitchFamily="2" charset="-122"/>
              </a:rPr>
              <a:t>CypherText</a:t>
            </a:r>
            <a:r>
              <a:rPr lang="en-US" sz="2000" b="1" dirty="0">
                <a:solidFill>
                  <a:srgbClr val="000000"/>
                </a:solidFill>
              </a:rPr>
              <a:t>)</a:t>
            </a:r>
          </a:p>
        </p:txBody>
      </p:sp>
      <p:sp>
        <p:nvSpPr>
          <p:cNvPr id="7" name="Rectangle 70"/>
          <p:cNvSpPr/>
          <p:nvPr/>
        </p:nvSpPr>
        <p:spPr>
          <a:xfrm>
            <a:off x="5009842" y="4744759"/>
            <a:ext cx="1478876" cy="611064"/>
          </a:xfrm>
          <a:prstGeom prst="rect">
            <a:avLst/>
          </a:prstGeom>
          <a:pattFill prst="ltDnDiag">
            <a:fgClr>
              <a:schemeClr val="bg1">
                <a:lumMod val="50000"/>
              </a:schemeClr>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Counters</a:t>
            </a:r>
          </a:p>
        </p:txBody>
      </p:sp>
      <p:sp>
        <p:nvSpPr>
          <p:cNvPr id="8" name="Rectangle 34"/>
          <p:cNvSpPr/>
          <p:nvPr/>
        </p:nvSpPr>
        <p:spPr>
          <a:xfrm>
            <a:off x="6617158" y="4753379"/>
            <a:ext cx="1331782" cy="611064"/>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chemeClr val="bg1"/>
                </a:solidFill>
              </a:rPr>
              <a:t>Hash</a:t>
            </a:r>
          </a:p>
        </p:txBody>
      </p:sp>
      <p:sp>
        <p:nvSpPr>
          <p:cNvPr id="9" name="Rectangle 37"/>
          <p:cNvSpPr/>
          <p:nvPr/>
        </p:nvSpPr>
        <p:spPr>
          <a:xfrm>
            <a:off x="1367817"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0" name="Rectangle 38"/>
          <p:cNvSpPr/>
          <p:nvPr/>
        </p:nvSpPr>
        <p:spPr>
          <a:xfrm>
            <a:off x="1939528"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1" name="Rectangle 39"/>
          <p:cNvSpPr/>
          <p:nvPr/>
        </p:nvSpPr>
        <p:spPr>
          <a:xfrm>
            <a:off x="2514585"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2" name="Rectangle 40"/>
          <p:cNvSpPr/>
          <p:nvPr/>
        </p:nvSpPr>
        <p:spPr>
          <a:xfrm>
            <a:off x="3106912"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3" name="Rectangle 42"/>
          <p:cNvSpPr/>
          <p:nvPr/>
        </p:nvSpPr>
        <p:spPr>
          <a:xfrm>
            <a:off x="3678623"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4" name="Rectangle 47"/>
          <p:cNvSpPr/>
          <p:nvPr/>
        </p:nvSpPr>
        <p:spPr>
          <a:xfrm>
            <a:off x="5013176"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5" name="Rectangle 48"/>
          <p:cNvSpPr/>
          <p:nvPr/>
        </p:nvSpPr>
        <p:spPr>
          <a:xfrm>
            <a:off x="5548947"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6" name="Rectangle 49"/>
          <p:cNvSpPr/>
          <p:nvPr/>
        </p:nvSpPr>
        <p:spPr>
          <a:xfrm>
            <a:off x="6088064"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7" name="Rectangle 52"/>
          <p:cNvSpPr/>
          <p:nvPr/>
        </p:nvSpPr>
        <p:spPr>
          <a:xfrm>
            <a:off x="2032156" y="3666408"/>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8" name="Rectangle 53"/>
          <p:cNvSpPr/>
          <p:nvPr/>
        </p:nvSpPr>
        <p:spPr>
          <a:xfrm>
            <a:off x="2748632" y="3666408"/>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9" name="Rectangle 55"/>
          <p:cNvSpPr/>
          <p:nvPr/>
        </p:nvSpPr>
        <p:spPr>
          <a:xfrm>
            <a:off x="3451926" y="3664770"/>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0" name="Rectangle 56"/>
          <p:cNvSpPr/>
          <p:nvPr/>
        </p:nvSpPr>
        <p:spPr>
          <a:xfrm>
            <a:off x="1044347" y="1231150"/>
            <a:ext cx="7140287" cy="1389456"/>
          </a:xfrm>
          <a:prstGeom prst="rect">
            <a:avLst/>
          </a:prstGeom>
          <a:solidFill>
            <a:schemeClr val="bg1">
              <a:lumMod val="95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58"/>
          <p:cNvSpPr/>
          <p:nvPr/>
        </p:nvSpPr>
        <p:spPr>
          <a:xfrm>
            <a:off x="3514243" y="1922753"/>
            <a:ext cx="943102"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bg1"/>
                </a:solidFill>
              </a:rPr>
              <a:t>Root</a:t>
            </a:r>
          </a:p>
        </p:txBody>
      </p:sp>
      <p:cxnSp>
        <p:nvCxnSpPr>
          <p:cNvPr id="22" name="Straight Connector 6"/>
          <p:cNvCxnSpPr/>
          <p:nvPr/>
        </p:nvCxnSpPr>
        <p:spPr>
          <a:xfrm flipH="1">
            <a:off x="1367818" y="2236175"/>
            <a:ext cx="2146425" cy="1876916"/>
          </a:xfrm>
          <a:prstGeom prst="line">
            <a:avLst/>
          </a:prstGeom>
          <a:ln>
            <a:solidFill>
              <a:schemeClr val="accent6">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3" name="Straight Connector 59"/>
          <p:cNvCxnSpPr/>
          <p:nvPr/>
        </p:nvCxnSpPr>
        <p:spPr>
          <a:xfrm>
            <a:off x="4457345" y="2236175"/>
            <a:ext cx="2038050" cy="1876916"/>
          </a:xfrm>
          <a:prstGeom prst="line">
            <a:avLst/>
          </a:prstGeom>
          <a:ln>
            <a:solidFill>
              <a:schemeClr val="accent6">
                <a:lumMod val="7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4" name="Rectangle 60"/>
          <p:cNvSpPr/>
          <p:nvPr/>
        </p:nvSpPr>
        <p:spPr>
          <a:xfrm>
            <a:off x="1041233" y="1255334"/>
            <a:ext cx="1940816" cy="3747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Secure Processor</a:t>
            </a:r>
          </a:p>
        </p:txBody>
      </p:sp>
      <p:sp>
        <p:nvSpPr>
          <p:cNvPr id="25" name="Rectangle 26"/>
          <p:cNvSpPr/>
          <p:nvPr/>
        </p:nvSpPr>
        <p:spPr>
          <a:xfrm>
            <a:off x="4792489" y="3662097"/>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6" name="Rectangle 28"/>
          <p:cNvSpPr/>
          <p:nvPr/>
        </p:nvSpPr>
        <p:spPr>
          <a:xfrm>
            <a:off x="2640196" y="323934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7" name="Rectangle 29"/>
          <p:cNvSpPr/>
          <p:nvPr/>
        </p:nvSpPr>
        <p:spPr>
          <a:xfrm>
            <a:off x="3356672" y="323934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8" name="Rectangle 30"/>
          <p:cNvSpPr/>
          <p:nvPr/>
        </p:nvSpPr>
        <p:spPr>
          <a:xfrm>
            <a:off x="4140331" y="3666408"/>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9" name="Rectangle 31"/>
          <p:cNvSpPr/>
          <p:nvPr/>
        </p:nvSpPr>
        <p:spPr>
          <a:xfrm>
            <a:off x="4354381"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0" name="Rectangle 32"/>
          <p:cNvSpPr/>
          <p:nvPr/>
        </p:nvSpPr>
        <p:spPr>
          <a:xfrm>
            <a:off x="4031877" y="323934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1" name="Rectangle 33"/>
          <p:cNvSpPr/>
          <p:nvPr/>
        </p:nvSpPr>
        <p:spPr>
          <a:xfrm>
            <a:off x="4695917" y="3246833"/>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2" name="Rectangle 35"/>
          <p:cNvSpPr/>
          <p:nvPr/>
        </p:nvSpPr>
        <p:spPr>
          <a:xfrm>
            <a:off x="3338985" y="277529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3" name="Rectangle 36"/>
          <p:cNvSpPr/>
          <p:nvPr/>
        </p:nvSpPr>
        <p:spPr>
          <a:xfrm>
            <a:off x="4055461" y="277529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4" name="Rectangle 43"/>
          <p:cNvSpPr/>
          <p:nvPr/>
        </p:nvSpPr>
        <p:spPr>
          <a:xfrm>
            <a:off x="5408309" y="3657786"/>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Tree>
    <p:extLst>
      <p:ext uri="{BB962C8B-B14F-4D97-AF65-F5344CB8AC3E}">
        <p14:creationId xmlns:p14="http://schemas.microsoft.com/office/powerpoint/2010/main" val="21139352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373117" y="409228"/>
            <a:ext cx="4566081" cy="4968552"/>
          </a:xfrm>
          <a:prstGeom prst="rect">
            <a:avLst/>
          </a:prstGeom>
        </p:spPr>
      </p:pic>
      <p:sp>
        <p:nvSpPr>
          <p:cNvPr id="2" name="Title 1"/>
          <p:cNvSpPr>
            <a:spLocks noGrp="1"/>
          </p:cNvSpPr>
          <p:nvPr>
            <p:ph type="title"/>
          </p:nvPr>
        </p:nvSpPr>
        <p:spPr/>
        <p:txBody>
          <a:bodyPr>
            <a:normAutofit/>
          </a:bodyPr>
          <a:lstStyle/>
          <a:p>
            <a:r>
              <a:rPr lang="en-US" dirty="0"/>
              <a:t>Bonsai Merkle Trees </a:t>
            </a:r>
          </a:p>
        </p:txBody>
      </p:sp>
      <p:sp>
        <p:nvSpPr>
          <p:cNvPr id="5" name="Content Placeholder 4"/>
          <p:cNvSpPr>
            <a:spLocks noGrp="1"/>
          </p:cNvSpPr>
          <p:nvPr>
            <p:ph idx="1"/>
          </p:nvPr>
        </p:nvSpPr>
        <p:spPr>
          <a:xfrm>
            <a:off x="539552" y="1270000"/>
            <a:ext cx="3833565" cy="4064000"/>
          </a:xfrm>
        </p:spPr>
        <p:txBody>
          <a:bodyPr>
            <a:normAutofit/>
          </a:bodyPr>
          <a:lstStyle/>
          <a:p>
            <a:r>
              <a:rPr lang="en-US" sz="1667" b="0" dirty="0"/>
              <a:t>Each block is protected by its own MAC, computed using a keyed hashing function (e.g. HMAC based on SHA-1), </a:t>
            </a:r>
          </a:p>
          <a:p>
            <a:r>
              <a:rPr lang="en-US" sz="1667" b="0" dirty="0"/>
              <a:t>The block's MAC includes the counter value and address of the block, and </a:t>
            </a:r>
          </a:p>
          <a:p>
            <a:r>
              <a:rPr lang="en-US" sz="1667" b="0" dirty="0"/>
              <a:t>The integrity of all counter values is guaranteed. </a:t>
            </a:r>
          </a:p>
          <a:p>
            <a:endParaRPr lang="en-US" sz="1667" b="0" dirty="0"/>
          </a:p>
        </p:txBody>
      </p:sp>
    </p:spTree>
    <p:extLst>
      <p:ext uri="{BB962C8B-B14F-4D97-AF65-F5344CB8AC3E}">
        <p14:creationId xmlns:p14="http://schemas.microsoft.com/office/powerpoint/2010/main" val="30985414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14548" y="427953"/>
            <a:ext cx="7886700" cy="549290"/>
          </a:xfrm>
        </p:spPr>
        <p:txBody>
          <a:bodyPr>
            <a:normAutofit/>
          </a:bodyPr>
          <a:lstStyle/>
          <a:p>
            <a:r>
              <a:rPr lang="en-US" sz="3000" b="1" dirty="0" err="1">
                <a:latin typeface="Consolas" charset="0"/>
                <a:ea typeface="Consolas" charset="0"/>
                <a:cs typeface="Consolas" charset="0"/>
              </a:rPr>
              <a:t>Merkle</a:t>
            </a:r>
            <a:r>
              <a:rPr lang="en-US" sz="3000" b="1" dirty="0">
                <a:latin typeface="Consolas" charset="0"/>
                <a:ea typeface="Consolas" charset="0"/>
                <a:cs typeface="Consolas" charset="0"/>
              </a:rPr>
              <a:t> Tree</a:t>
            </a:r>
            <a:r>
              <a:rPr lang="en-US" altLang="zh-CN" sz="3000" b="1" dirty="0">
                <a:latin typeface="Consolas" charset="0"/>
                <a:ea typeface="Consolas" charset="0"/>
                <a:cs typeface="Consolas" charset="0"/>
              </a:rPr>
              <a:t>(</a:t>
            </a:r>
            <a:r>
              <a:rPr lang="en-US" altLang="zh-CN" sz="3000" b="1" dirty="0">
                <a:solidFill>
                  <a:srgbClr val="FF0000"/>
                </a:solidFill>
                <a:latin typeface="Consolas" charset="0"/>
                <a:ea typeface="Consolas" charset="0"/>
                <a:cs typeface="Consolas" charset="0"/>
              </a:rPr>
              <a:t>26.7%</a:t>
            </a:r>
            <a:r>
              <a:rPr lang="en-US" altLang="zh-CN" sz="3000" b="1" dirty="0">
                <a:latin typeface="Consolas" charset="0"/>
                <a:ea typeface="Consolas" charset="0"/>
                <a:cs typeface="Consolas" charset="0"/>
              </a:rPr>
              <a:t>)</a:t>
            </a:r>
            <a:endParaRPr lang="en-US" sz="3000" b="1" dirty="0">
              <a:latin typeface="Consolas" charset="0"/>
              <a:ea typeface="Consolas" charset="0"/>
              <a:cs typeface="Consolas" charset="0"/>
            </a:endParaRPr>
          </a:p>
        </p:txBody>
      </p:sp>
      <p:sp>
        <p:nvSpPr>
          <p:cNvPr id="4" name="Rectangle 3"/>
          <p:cNvSpPr/>
          <p:nvPr/>
        </p:nvSpPr>
        <p:spPr>
          <a:xfrm>
            <a:off x="303411" y="4508536"/>
            <a:ext cx="1383658" cy="472190"/>
          </a:xfrm>
          <a:prstGeom prst="rect">
            <a:avLst/>
          </a:prstGeom>
          <a:gradFill flip="none" rotWithShape="1">
            <a:gsLst>
              <a:gs pos="0">
                <a:srgbClr val="3C7C1B">
                  <a:shade val="30000"/>
                  <a:satMod val="115000"/>
                </a:srgbClr>
              </a:gs>
              <a:gs pos="50000">
                <a:srgbClr val="3C7C1B">
                  <a:shade val="67500"/>
                  <a:satMod val="115000"/>
                </a:srgbClr>
              </a:gs>
              <a:gs pos="100000">
                <a:srgbClr val="3C7C1B">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Data</a:t>
            </a:r>
            <a:r>
              <a:rPr lang="zh-CN" altLang="en-US" sz="1500" b="1" dirty="0">
                <a:latin typeface="Consolas" charset="0"/>
                <a:ea typeface="Consolas" charset="0"/>
                <a:cs typeface="Consolas" charset="0"/>
              </a:rPr>
              <a:t> </a:t>
            </a:r>
            <a:r>
              <a:rPr lang="en-US" altLang="zh-CN" sz="1500" b="1" dirty="0">
                <a:latin typeface="Consolas" charset="0"/>
                <a:ea typeface="Consolas" charset="0"/>
                <a:cs typeface="Consolas" charset="0"/>
              </a:rPr>
              <a:t>Block</a:t>
            </a:r>
            <a:endParaRPr lang="en-US" sz="1500" b="1" dirty="0">
              <a:latin typeface="Consolas" charset="0"/>
              <a:ea typeface="Consolas" charset="0"/>
              <a:cs typeface="Consolas" charset="0"/>
            </a:endParaRPr>
          </a:p>
        </p:txBody>
      </p:sp>
      <p:cxnSp>
        <p:nvCxnSpPr>
          <p:cNvPr id="5" name="Straight Arrow Connector 4"/>
          <p:cNvCxnSpPr>
            <a:stCxn id="6" idx="0"/>
            <a:endCxn id="12" idx="2"/>
          </p:cNvCxnSpPr>
          <p:nvPr/>
        </p:nvCxnSpPr>
        <p:spPr>
          <a:xfrm flipV="1">
            <a:off x="995240" y="4141818"/>
            <a:ext cx="527104" cy="36671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Content Placeholder 2"/>
          <p:cNvSpPr>
            <a:spLocks noGrp="1"/>
          </p:cNvSpPr>
          <p:nvPr>
            <p:ph idx="1"/>
          </p:nvPr>
        </p:nvSpPr>
        <p:spPr>
          <a:xfrm>
            <a:off x="785989" y="5189916"/>
            <a:ext cx="655027" cy="251209"/>
          </a:xfrm>
        </p:spPr>
        <p:txBody>
          <a:bodyPr>
            <a:normAutofit fontScale="40000" lnSpcReduction="20000"/>
          </a:bodyPr>
          <a:lstStyle/>
          <a:p>
            <a:pPr marL="0" indent="0">
              <a:buNone/>
            </a:pPr>
            <a:r>
              <a:rPr lang="en-US" altLang="zh-CN" b="1">
                <a:latin typeface="Consolas" charset="0"/>
                <a:ea typeface="Consolas" charset="0"/>
                <a:cs typeface="Consolas" charset="0"/>
              </a:rPr>
              <a:t>64B</a:t>
            </a:r>
            <a:endParaRPr lang="en-US" b="1" dirty="0">
              <a:latin typeface="Consolas" charset="0"/>
              <a:ea typeface="Consolas" charset="0"/>
              <a:cs typeface="Consolas" charset="0"/>
            </a:endParaRPr>
          </a:p>
        </p:txBody>
      </p:sp>
      <p:sp>
        <p:nvSpPr>
          <p:cNvPr id="7" name="Rectangle 6"/>
          <p:cNvSpPr/>
          <p:nvPr/>
        </p:nvSpPr>
        <p:spPr>
          <a:xfrm>
            <a:off x="1113501" y="3816502"/>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MAC1</a:t>
            </a:r>
            <a:endParaRPr lang="en-US" sz="1500" b="1" dirty="0">
              <a:latin typeface="Consolas" charset="0"/>
              <a:ea typeface="Consolas" charset="0"/>
              <a:cs typeface="Consolas" charset="0"/>
            </a:endParaRPr>
          </a:p>
        </p:txBody>
      </p:sp>
      <p:sp>
        <p:nvSpPr>
          <p:cNvPr id="8" name="Right Brace 7"/>
          <p:cNvSpPr/>
          <p:nvPr/>
        </p:nvSpPr>
        <p:spPr>
          <a:xfrm rot="5400000">
            <a:off x="916643" y="4419491"/>
            <a:ext cx="209190" cy="1331661"/>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Content Placeholder 2"/>
          <p:cNvSpPr txBox="1">
            <a:spLocks/>
          </p:cNvSpPr>
          <p:nvPr/>
        </p:nvSpPr>
        <p:spPr>
          <a:xfrm>
            <a:off x="736113" y="4217900"/>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altLang="zh-CN" sz="2100" b="1">
                <a:latin typeface="Consolas" charset="0"/>
                <a:ea typeface="Consolas" charset="0"/>
                <a:cs typeface="Consolas" charset="0"/>
              </a:rPr>
              <a:t>MAC</a:t>
            </a:r>
            <a:endParaRPr lang="en-US" sz="2100" b="1" dirty="0">
              <a:latin typeface="Consolas" charset="0"/>
              <a:ea typeface="Consolas" charset="0"/>
              <a:cs typeface="Consolas" charset="0"/>
            </a:endParaRPr>
          </a:p>
        </p:txBody>
      </p:sp>
      <p:sp>
        <p:nvSpPr>
          <p:cNvPr id="10" name="Rectangle 9"/>
          <p:cNvSpPr/>
          <p:nvPr/>
        </p:nvSpPr>
        <p:spPr>
          <a:xfrm>
            <a:off x="1870607" y="4508536"/>
            <a:ext cx="1383658" cy="472190"/>
          </a:xfrm>
          <a:prstGeom prst="rect">
            <a:avLst/>
          </a:prstGeom>
          <a:gradFill flip="none" rotWithShape="1">
            <a:gsLst>
              <a:gs pos="0">
                <a:srgbClr val="3C7C1B">
                  <a:shade val="30000"/>
                  <a:satMod val="115000"/>
                </a:srgbClr>
              </a:gs>
              <a:gs pos="50000">
                <a:srgbClr val="3C7C1B">
                  <a:shade val="67500"/>
                  <a:satMod val="115000"/>
                </a:srgbClr>
              </a:gs>
              <a:gs pos="100000">
                <a:srgbClr val="3C7C1B">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Data</a:t>
            </a:r>
            <a:r>
              <a:rPr lang="zh-CN" altLang="en-US" sz="1500" b="1" dirty="0">
                <a:latin typeface="Consolas" charset="0"/>
                <a:ea typeface="Consolas" charset="0"/>
                <a:cs typeface="Consolas" charset="0"/>
              </a:rPr>
              <a:t> </a:t>
            </a:r>
            <a:r>
              <a:rPr lang="en-US" altLang="zh-CN" sz="1500" b="1" dirty="0">
                <a:latin typeface="Consolas" charset="0"/>
                <a:ea typeface="Consolas" charset="0"/>
                <a:cs typeface="Consolas" charset="0"/>
              </a:rPr>
              <a:t>Block</a:t>
            </a:r>
            <a:endParaRPr lang="en-US" sz="1500" b="1" dirty="0">
              <a:latin typeface="Consolas" charset="0"/>
              <a:ea typeface="Consolas" charset="0"/>
              <a:cs typeface="Consolas" charset="0"/>
            </a:endParaRPr>
          </a:p>
        </p:txBody>
      </p:sp>
      <p:sp>
        <p:nvSpPr>
          <p:cNvPr id="11" name="Rectangle 10"/>
          <p:cNvSpPr/>
          <p:nvPr/>
        </p:nvSpPr>
        <p:spPr>
          <a:xfrm>
            <a:off x="2035884" y="3816502"/>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MAC2</a:t>
            </a:r>
            <a:endParaRPr lang="en-US" sz="1500" b="1" dirty="0">
              <a:latin typeface="Consolas" charset="0"/>
              <a:ea typeface="Consolas" charset="0"/>
              <a:cs typeface="Consolas" charset="0"/>
            </a:endParaRPr>
          </a:p>
        </p:txBody>
      </p:sp>
      <p:cxnSp>
        <p:nvCxnSpPr>
          <p:cNvPr id="12" name="Straight Arrow Connector 11"/>
          <p:cNvCxnSpPr>
            <a:stCxn id="21" idx="0"/>
            <a:endCxn id="22" idx="2"/>
          </p:cNvCxnSpPr>
          <p:nvPr/>
        </p:nvCxnSpPr>
        <p:spPr>
          <a:xfrm flipH="1" flipV="1">
            <a:off x="2444726" y="4141818"/>
            <a:ext cx="117710" cy="36671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275974" y="3816502"/>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MAC8</a:t>
            </a:r>
            <a:endParaRPr lang="en-US" sz="1500" b="1" dirty="0">
              <a:latin typeface="Consolas" charset="0"/>
              <a:ea typeface="Consolas" charset="0"/>
              <a:cs typeface="Consolas" charset="0"/>
            </a:endParaRPr>
          </a:p>
        </p:txBody>
      </p:sp>
      <p:sp>
        <p:nvSpPr>
          <p:cNvPr id="14" name="Content Placeholder 2"/>
          <p:cNvSpPr txBox="1">
            <a:spLocks/>
          </p:cNvSpPr>
          <p:nvPr/>
        </p:nvSpPr>
        <p:spPr>
          <a:xfrm>
            <a:off x="2035884" y="4252308"/>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altLang="zh-CN" sz="2100" b="1">
                <a:latin typeface="Consolas" charset="0"/>
                <a:ea typeface="Consolas" charset="0"/>
                <a:cs typeface="Consolas" charset="0"/>
              </a:rPr>
              <a:t>MAC</a:t>
            </a:r>
            <a:endParaRPr lang="en-US" sz="2100" b="1" dirty="0">
              <a:latin typeface="Consolas" charset="0"/>
              <a:ea typeface="Consolas" charset="0"/>
              <a:cs typeface="Consolas" charset="0"/>
            </a:endParaRPr>
          </a:p>
        </p:txBody>
      </p:sp>
      <p:sp>
        <p:nvSpPr>
          <p:cNvPr id="15" name="Content Placeholder 2"/>
          <p:cNvSpPr txBox="1">
            <a:spLocks/>
          </p:cNvSpPr>
          <p:nvPr/>
        </p:nvSpPr>
        <p:spPr>
          <a:xfrm>
            <a:off x="2904901" y="3890609"/>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mr-IN" altLang="zh-CN" sz="2100" b="1">
                <a:latin typeface="Consolas" charset="0"/>
                <a:ea typeface="Consolas" charset="0"/>
                <a:cs typeface="Consolas" charset="0"/>
              </a:rPr>
              <a:t>……</a:t>
            </a:r>
            <a:endParaRPr lang="en-US" sz="2100" b="1" dirty="0">
              <a:latin typeface="Consolas" charset="0"/>
              <a:ea typeface="Consolas" charset="0"/>
              <a:cs typeface="Consolas" charset="0"/>
            </a:endParaRPr>
          </a:p>
        </p:txBody>
      </p:sp>
      <p:sp>
        <p:nvSpPr>
          <p:cNvPr id="16" name="Rounded Rectangle 15"/>
          <p:cNvSpPr/>
          <p:nvPr/>
        </p:nvSpPr>
        <p:spPr>
          <a:xfrm>
            <a:off x="494415" y="3779097"/>
            <a:ext cx="3724054" cy="399376"/>
          </a:xfrm>
          <a:prstGeom prst="roundRect">
            <a:avLst>
              <a:gd name="adj" fmla="val 48614"/>
            </a:avLst>
          </a:prstGeom>
          <a:noFill/>
          <a:ln w="28575">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Content Placeholder 2"/>
          <p:cNvSpPr txBox="1">
            <a:spLocks/>
          </p:cNvSpPr>
          <p:nvPr/>
        </p:nvSpPr>
        <p:spPr>
          <a:xfrm>
            <a:off x="565852" y="3831061"/>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altLang="zh-CN" sz="2100" b="1">
                <a:latin typeface="Consolas" charset="0"/>
                <a:ea typeface="Consolas" charset="0"/>
                <a:cs typeface="Consolas" charset="0"/>
              </a:rPr>
              <a:t>64B</a:t>
            </a:r>
            <a:endParaRPr lang="en-US" sz="2100" b="1" dirty="0">
              <a:latin typeface="Consolas" charset="0"/>
              <a:ea typeface="Consolas" charset="0"/>
              <a:cs typeface="Consolas" charset="0"/>
            </a:endParaRPr>
          </a:p>
        </p:txBody>
      </p:sp>
      <p:sp>
        <p:nvSpPr>
          <p:cNvPr id="18" name="Content Placeholder 2"/>
          <p:cNvSpPr txBox="1">
            <a:spLocks/>
          </p:cNvSpPr>
          <p:nvPr/>
        </p:nvSpPr>
        <p:spPr>
          <a:xfrm>
            <a:off x="1351613" y="3306907"/>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altLang="zh-CN" sz="2100" b="1">
                <a:latin typeface="Consolas" charset="0"/>
                <a:ea typeface="Consolas" charset="0"/>
                <a:cs typeface="Consolas" charset="0"/>
              </a:rPr>
              <a:t>8B</a:t>
            </a:r>
            <a:endParaRPr lang="en-US" sz="2100" b="1" dirty="0">
              <a:latin typeface="Consolas" charset="0"/>
              <a:ea typeface="Consolas" charset="0"/>
              <a:cs typeface="Consolas" charset="0"/>
            </a:endParaRPr>
          </a:p>
        </p:txBody>
      </p:sp>
      <p:sp>
        <p:nvSpPr>
          <p:cNvPr id="19" name="Right Brace 18"/>
          <p:cNvSpPr/>
          <p:nvPr/>
        </p:nvSpPr>
        <p:spPr>
          <a:xfrm rot="16200000">
            <a:off x="1415973" y="3224457"/>
            <a:ext cx="212742" cy="817684"/>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20" name="Content Placeholder 2"/>
          <p:cNvSpPr txBox="1">
            <a:spLocks/>
          </p:cNvSpPr>
          <p:nvPr/>
        </p:nvSpPr>
        <p:spPr>
          <a:xfrm>
            <a:off x="4244901" y="4599174"/>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mr-IN" altLang="zh-CN" sz="2100" b="1">
                <a:latin typeface="Consolas" charset="0"/>
                <a:ea typeface="Consolas" charset="0"/>
                <a:cs typeface="Consolas" charset="0"/>
              </a:rPr>
              <a:t>……</a:t>
            </a:r>
            <a:endParaRPr lang="en-US" sz="2100" b="1" dirty="0">
              <a:latin typeface="Consolas" charset="0"/>
              <a:ea typeface="Consolas" charset="0"/>
              <a:cs typeface="Consolas" charset="0"/>
            </a:endParaRPr>
          </a:p>
        </p:txBody>
      </p:sp>
      <p:sp>
        <p:nvSpPr>
          <p:cNvPr id="21" name="Rectangle 20"/>
          <p:cNvSpPr/>
          <p:nvPr/>
        </p:nvSpPr>
        <p:spPr>
          <a:xfrm>
            <a:off x="4898666" y="3816502"/>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MAC1</a:t>
            </a:r>
            <a:endParaRPr lang="en-US" sz="1500" b="1" dirty="0">
              <a:latin typeface="Consolas" charset="0"/>
              <a:ea typeface="Consolas" charset="0"/>
              <a:cs typeface="Consolas" charset="0"/>
            </a:endParaRPr>
          </a:p>
        </p:txBody>
      </p:sp>
      <p:sp>
        <p:nvSpPr>
          <p:cNvPr id="22" name="Rectangle 21"/>
          <p:cNvSpPr/>
          <p:nvPr/>
        </p:nvSpPr>
        <p:spPr>
          <a:xfrm>
            <a:off x="5821049" y="3816502"/>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MAC2</a:t>
            </a:r>
            <a:endParaRPr lang="en-US" sz="1500" b="1" dirty="0">
              <a:latin typeface="Consolas" charset="0"/>
              <a:ea typeface="Consolas" charset="0"/>
              <a:cs typeface="Consolas" charset="0"/>
            </a:endParaRPr>
          </a:p>
        </p:txBody>
      </p:sp>
      <p:sp>
        <p:nvSpPr>
          <p:cNvPr id="23" name="Rectangle 22"/>
          <p:cNvSpPr/>
          <p:nvPr/>
        </p:nvSpPr>
        <p:spPr>
          <a:xfrm>
            <a:off x="7061139" y="3816502"/>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MAC8</a:t>
            </a:r>
            <a:endParaRPr lang="en-US" sz="1500" b="1" dirty="0">
              <a:latin typeface="Consolas" charset="0"/>
              <a:ea typeface="Consolas" charset="0"/>
              <a:cs typeface="Consolas" charset="0"/>
            </a:endParaRPr>
          </a:p>
        </p:txBody>
      </p:sp>
      <p:sp>
        <p:nvSpPr>
          <p:cNvPr id="24" name="Rounded Rectangle 23"/>
          <p:cNvSpPr/>
          <p:nvPr/>
        </p:nvSpPr>
        <p:spPr>
          <a:xfrm>
            <a:off x="4708967" y="3779097"/>
            <a:ext cx="3294666" cy="399376"/>
          </a:xfrm>
          <a:prstGeom prst="roundRect">
            <a:avLst>
              <a:gd name="adj" fmla="val 48614"/>
            </a:avLst>
          </a:prstGeom>
          <a:noFill/>
          <a:ln w="28575">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Content Placeholder 2"/>
          <p:cNvSpPr txBox="1">
            <a:spLocks/>
          </p:cNvSpPr>
          <p:nvPr/>
        </p:nvSpPr>
        <p:spPr>
          <a:xfrm>
            <a:off x="6713526" y="3853180"/>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mr-IN" altLang="zh-CN" sz="2100" b="1">
                <a:latin typeface="Consolas" charset="0"/>
                <a:ea typeface="Consolas" charset="0"/>
                <a:cs typeface="Consolas" charset="0"/>
              </a:rPr>
              <a:t>……</a:t>
            </a:r>
            <a:endParaRPr lang="en-US" sz="2100" b="1" dirty="0">
              <a:latin typeface="Consolas" charset="0"/>
              <a:ea typeface="Consolas" charset="0"/>
              <a:cs typeface="Consolas" charset="0"/>
            </a:endParaRPr>
          </a:p>
        </p:txBody>
      </p:sp>
      <p:sp>
        <p:nvSpPr>
          <p:cNvPr id="26" name="Content Placeholder 2"/>
          <p:cNvSpPr txBox="1">
            <a:spLocks/>
          </p:cNvSpPr>
          <p:nvPr/>
        </p:nvSpPr>
        <p:spPr>
          <a:xfrm>
            <a:off x="4311616" y="3831061"/>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mr-IN" altLang="zh-CN" sz="2100" b="1">
                <a:latin typeface="Consolas" charset="0"/>
                <a:ea typeface="Consolas" charset="0"/>
                <a:cs typeface="Consolas" charset="0"/>
              </a:rPr>
              <a:t>……</a:t>
            </a:r>
            <a:endParaRPr lang="en-US" sz="2100" b="1" dirty="0">
              <a:latin typeface="Consolas" charset="0"/>
              <a:ea typeface="Consolas" charset="0"/>
              <a:cs typeface="Consolas" charset="0"/>
            </a:endParaRPr>
          </a:p>
        </p:txBody>
      </p:sp>
      <p:cxnSp>
        <p:nvCxnSpPr>
          <p:cNvPr id="27" name="Straight Arrow Connector 26"/>
          <p:cNvCxnSpPr>
            <a:stCxn id="29" idx="0"/>
          </p:cNvCxnSpPr>
          <p:nvPr/>
        </p:nvCxnSpPr>
        <p:spPr>
          <a:xfrm flipV="1">
            <a:off x="2356442" y="3232792"/>
            <a:ext cx="928057" cy="5463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38" idx="0"/>
          </p:cNvCxnSpPr>
          <p:nvPr/>
        </p:nvCxnSpPr>
        <p:spPr>
          <a:xfrm flipH="1" flipV="1">
            <a:off x="5446972" y="3232792"/>
            <a:ext cx="909329" cy="5463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2875656" y="2907476"/>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MAC1</a:t>
            </a:r>
            <a:endParaRPr lang="en-US" sz="1500" b="1" dirty="0">
              <a:latin typeface="Consolas" charset="0"/>
              <a:ea typeface="Consolas" charset="0"/>
              <a:cs typeface="Consolas" charset="0"/>
            </a:endParaRPr>
          </a:p>
        </p:txBody>
      </p:sp>
      <p:sp>
        <p:nvSpPr>
          <p:cNvPr id="30" name="Rectangle 29"/>
          <p:cNvSpPr/>
          <p:nvPr/>
        </p:nvSpPr>
        <p:spPr>
          <a:xfrm>
            <a:off x="3798039" y="2907476"/>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MAC2</a:t>
            </a:r>
            <a:endParaRPr lang="en-US" sz="1500" b="1" dirty="0">
              <a:latin typeface="Consolas" charset="0"/>
              <a:ea typeface="Consolas" charset="0"/>
              <a:cs typeface="Consolas" charset="0"/>
            </a:endParaRPr>
          </a:p>
        </p:txBody>
      </p:sp>
      <p:sp>
        <p:nvSpPr>
          <p:cNvPr id="31" name="Rectangle 30"/>
          <p:cNvSpPr/>
          <p:nvPr/>
        </p:nvSpPr>
        <p:spPr>
          <a:xfrm>
            <a:off x="5038129" y="2907476"/>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MAC8</a:t>
            </a:r>
            <a:endParaRPr lang="en-US" sz="1500" b="1" dirty="0">
              <a:latin typeface="Consolas" charset="0"/>
              <a:ea typeface="Consolas" charset="0"/>
              <a:cs typeface="Consolas" charset="0"/>
            </a:endParaRPr>
          </a:p>
        </p:txBody>
      </p:sp>
      <p:sp>
        <p:nvSpPr>
          <p:cNvPr id="32" name="Rounded Rectangle 31"/>
          <p:cNvSpPr/>
          <p:nvPr/>
        </p:nvSpPr>
        <p:spPr>
          <a:xfrm>
            <a:off x="2685957" y="2870072"/>
            <a:ext cx="3294666" cy="399376"/>
          </a:xfrm>
          <a:prstGeom prst="roundRect">
            <a:avLst>
              <a:gd name="adj" fmla="val 48614"/>
            </a:avLst>
          </a:prstGeom>
          <a:noFill/>
          <a:ln w="28575">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ontent Placeholder 2"/>
          <p:cNvSpPr txBox="1">
            <a:spLocks/>
          </p:cNvSpPr>
          <p:nvPr/>
        </p:nvSpPr>
        <p:spPr>
          <a:xfrm>
            <a:off x="4690516" y="2944155"/>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mr-IN" altLang="zh-CN" sz="2100" b="1" dirty="0">
                <a:latin typeface="Consolas" charset="0"/>
                <a:ea typeface="Consolas" charset="0"/>
                <a:cs typeface="Consolas" charset="0"/>
              </a:rPr>
              <a:t>……</a:t>
            </a:r>
            <a:endParaRPr lang="en-US" sz="2100" b="1" dirty="0">
              <a:latin typeface="Consolas" charset="0"/>
              <a:ea typeface="Consolas" charset="0"/>
              <a:cs typeface="Consolas" charset="0"/>
            </a:endParaRPr>
          </a:p>
        </p:txBody>
      </p:sp>
      <p:cxnSp>
        <p:nvCxnSpPr>
          <p:cNvPr id="34" name="Straight Arrow Connector 33"/>
          <p:cNvCxnSpPr>
            <a:stCxn id="40" idx="0"/>
          </p:cNvCxnSpPr>
          <p:nvPr/>
        </p:nvCxnSpPr>
        <p:spPr>
          <a:xfrm flipV="1">
            <a:off x="4639130" y="3195364"/>
            <a:ext cx="232635" cy="63569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0" y="2061402"/>
            <a:ext cx="9144000" cy="12805"/>
          </a:xfrm>
          <a:prstGeom prst="line">
            <a:avLst/>
          </a:prstGeom>
          <a:ln w="38100">
            <a:prstDash val="dashDot"/>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333290" y="2508245"/>
            <a:ext cx="282434" cy="36182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Content Placeholder 2"/>
          <p:cNvSpPr txBox="1">
            <a:spLocks/>
          </p:cNvSpPr>
          <p:nvPr/>
        </p:nvSpPr>
        <p:spPr>
          <a:xfrm>
            <a:off x="4311616" y="2257036"/>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mr-IN" altLang="zh-CN" sz="2100" b="1" dirty="0">
                <a:latin typeface="Consolas" charset="0"/>
                <a:ea typeface="Consolas" charset="0"/>
                <a:cs typeface="Consolas" charset="0"/>
              </a:rPr>
              <a:t>……</a:t>
            </a:r>
            <a:endParaRPr lang="en-US" sz="2100" b="1" dirty="0">
              <a:latin typeface="Consolas" charset="0"/>
              <a:ea typeface="Consolas" charset="0"/>
              <a:cs typeface="Consolas" charset="0"/>
            </a:endParaRPr>
          </a:p>
        </p:txBody>
      </p:sp>
      <p:cxnSp>
        <p:nvCxnSpPr>
          <p:cNvPr id="38" name="Straight Arrow Connector 37"/>
          <p:cNvCxnSpPr/>
          <p:nvPr/>
        </p:nvCxnSpPr>
        <p:spPr>
          <a:xfrm flipV="1">
            <a:off x="4674144" y="1859889"/>
            <a:ext cx="343885" cy="4407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Content Placeholder 2"/>
          <p:cNvSpPr txBox="1">
            <a:spLocks/>
          </p:cNvSpPr>
          <p:nvPr/>
        </p:nvSpPr>
        <p:spPr>
          <a:xfrm>
            <a:off x="7878824" y="2111611"/>
            <a:ext cx="1219986" cy="40879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altLang="zh-CN" sz="2100" b="1" dirty="0">
                <a:solidFill>
                  <a:schemeClr val="accent1">
                    <a:lumMod val="75000"/>
                  </a:schemeClr>
                </a:solidFill>
                <a:latin typeface="Consolas" charset="0"/>
                <a:ea typeface="Consolas" charset="0"/>
                <a:cs typeface="Consolas" charset="0"/>
              </a:rPr>
              <a:t>Memory</a:t>
            </a:r>
            <a:endParaRPr lang="en-US" sz="2100" b="1" dirty="0">
              <a:solidFill>
                <a:schemeClr val="accent1">
                  <a:lumMod val="75000"/>
                </a:schemeClr>
              </a:solidFill>
              <a:latin typeface="Consolas" charset="0"/>
              <a:ea typeface="Consolas" charset="0"/>
              <a:cs typeface="Consolas" charset="0"/>
            </a:endParaRPr>
          </a:p>
        </p:txBody>
      </p:sp>
      <p:sp>
        <p:nvSpPr>
          <p:cNvPr id="40" name="Rounded Rectangle 39"/>
          <p:cNvSpPr/>
          <p:nvPr/>
        </p:nvSpPr>
        <p:spPr>
          <a:xfrm>
            <a:off x="3979459" y="1040530"/>
            <a:ext cx="1856522" cy="804050"/>
          </a:xfrm>
          <a:prstGeom prst="roundRect">
            <a:avLst/>
          </a:prstGeom>
          <a:noFill/>
          <a:ln w="38100">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Rectangle 40"/>
          <p:cNvSpPr/>
          <p:nvPr/>
        </p:nvSpPr>
        <p:spPr>
          <a:xfrm>
            <a:off x="4846086" y="4546776"/>
            <a:ext cx="1383658" cy="472190"/>
          </a:xfrm>
          <a:prstGeom prst="rect">
            <a:avLst/>
          </a:prstGeom>
          <a:gradFill flip="none" rotWithShape="1">
            <a:gsLst>
              <a:gs pos="0">
                <a:srgbClr val="3C7C1B">
                  <a:shade val="30000"/>
                  <a:satMod val="115000"/>
                </a:srgbClr>
              </a:gs>
              <a:gs pos="50000">
                <a:srgbClr val="3C7C1B">
                  <a:shade val="67500"/>
                  <a:satMod val="115000"/>
                </a:srgbClr>
              </a:gs>
              <a:gs pos="100000">
                <a:srgbClr val="3C7C1B">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Data</a:t>
            </a:r>
            <a:r>
              <a:rPr lang="zh-CN" altLang="en-US" sz="1500" b="1" dirty="0">
                <a:latin typeface="Consolas" charset="0"/>
                <a:ea typeface="Consolas" charset="0"/>
                <a:cs typeface="Consolas" charset="0"/>
              </a:rPr>
              <a:t> </a:t>
            </a:r>
            <a:r>
              <a:rPr lang="en-US" altLang="zh-CN" sz="1500" b="1" dirty="0">
                <a:latin typeface="Consolas" charset="0"/>
                <a:ea typeface="Consolas" charset="0"/>
                <a:cs typeface="Consolas" charset="0"/>
              </a:rPr>
              <a:t>Block</a:t>
            </a:r>
            <a:endParaRPr lang="en-US" sz="1500" b="1" dirty="0">
              <a:latin typeface="Consolas" charset="0"/>
              <a:ea typeface="Consolas" charset="0"/>
              <a:cs typeface="Consolas" charset="0"/>
            </a:endParaRPr>
          </a:p>
        </p:txBody>
      </p:sp>
      <p:cxnSp>
        <p:nvCxnSpPr>
          <p:cNvPr id="42" name="Straight Arrow Connector 41"/>
          <p:cNvCxnSpPr/>
          <p:nvPr/>
        </p:nvCxnSpPr>
        <p:spPr>
          <a:xfrm flipH="1" flipV="1">
            <a:off x="5307509" y="4178473"/>
            <a:ext cx="230407" cy="36830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7071838" y="4546775"/>
            <a:ext cx="1383658" cy="472190"/>
          </a:xfrm>
          <a:prstGeom prst="rect">
            <a:avLst/>
          </a:prstGeom>
          <a:gradFill flip="none" rotWithShape="1">
            <a:gsLst>
              <a:gs pos="0">
                <a:srgbClr val="3C7C1B">
                  <a:shade val="30000"/>
                  <a:satMod val="115000"/>
                </a:srgbClr>
              </a:gs>
              <a:gs pos="50000">
                <a:srgbClr val="3C7C1B">
                  <a:shade val="67500"/>
                  <a:satMod val="115000"/>
                </a:srgbClr>
              </a:gs>
              <a:gs pos="100000">
                <a:srgbClr val="3C7C1B">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Data</a:t>
            </a:r>
            <a:r>
              <a:rPr lang="zh-CN" altLang="en-US" sz="1500" b="1" dirty="0">
                <a:latin typeface="Consolas" charset="0"/>
                <a:ea typeface="Consolas" charset="0"/>
                <a:cs typeface="Consolas" charset="0"/>
              </a:rPr>
              <a:t> </a:t>
            </a:r>
            <a:r>
              <a:rPr lang="en-US" altLang="zh-CN" sz="1500" b="1" dirty="0">
                <a:latin typeface="Consolas" charset="0"/>
                <a:ea typeface="Consolas" charset="0"/>
                <a:cs typeface="Consolas" charset="0"/>
              </a:rPr>
              <a:t>Block</a:t>
            </a:r>
            <a:endParaRPr lang="en-US" sz="1500" b="1" dirty="0">
              <a:latin typeface="Consolas" charset="0"/>
              <a:ea typeface="Consolas" charset="0"/>
              <a:cs typeface="Consolas" charset="0"/>
            </a:endParaRPr>
          </a:p>
        </p:txBody>
      </p:sp>
      <p:cxnSp>
        <p:nvCxnSpPr>
          <p:cNvPr id="44" name="Straight Arrow Connector 43"/>
          <p:cNvCxnSpPr/>
          <p:nvPr/>
        </p:nvCxnSpPr>
        <p:spPr>
          <a:xfrm flipH="1" flipV="1">
            <a:off x="7469982" y="4141067"/>
            <a:ext cx="293686" cy="40570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Content Placeholder 2"/>
          <p:cNvSpPr txBox="1">
            <a:spLocks/>
          </p:cNvSpPr>
          <p:nvPr/>
        </p:nvSpPr>
        <p:spPr>
          <a:xfrm>
            <a:off x="6458175" y="4623494"/>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mr-IN" altLang="zh-CN" sz="2100" b="1">
                <a:latin typeface="Consolas" charset="0"/>
                <a:ea typeface="Consolas" charset="0"/>
                <a:cs typeface="Consolas" charset="0"/>
              </a:rPr>
              <a:t>……</a:t>
            </a:r>
            <a:endParaRPr lang="en-US" sz="2100" b="1" dirty="0">
              <a:latin typeface="Consolas" charset="0"/>
              <a:ea typeface="Consolas" charset="0"/>
              <a:cs typeface="Consolas" charset="0"/>
            </a:endParaRPr>
          </a:p>
        </p:txBody>
      </p:sp>
      <p:sp>
        <p:nvSpPr>
          <p:cNvPr id="46" name="Content Placeholder 2"/>
          <p:cNvSpPr txBox="1">
            <a:spLocks/>
          </p:cNvSpPr>
          <p:nvPr/>
        </p:nvSpPr>
        <p:spPr>
          <a:xfrm>
            <a:off x="3931747" y="1042615"/>
            <a:ext cx="1442995" cy="307624"/>
          </a:xfrm>
          <a:prstGeom prst="rect">
            <a:avLst/>
          </a:prstGeom>
        </p:spPr>
        <p:txBody>
          <a:bodyPr vert="horz" lIns="68580" tIns="34290" rIns="68580" bIns="3429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altLang="zh-CN" sz="2100" b="1">
                <a:solidFill>
                  <a:schemeClr val="accent1">
                    <a:lumMod val="75000"/>
                  </a:schemeClr>
                </a:solidFill>
                <a:latin typeface="Consolas" charset="0"/>
                <a:ea typeface="Consolas" charset="0"/>
                <a:cs typeface="Consolas" charset="0"/>
              </a:rPr>
              <a:t>Proccesor</a:t>
            </a:r>
            <a:endParaRPr lang="en-US" sz="2100" b="1" dirty="0">
              <a:solidFill>
                <a:schemeClr val="accent1">
                  <a:lumMod val="75000"/>
                </a:schemeClr>
              </a:solidFill>
              <a:latin typeface="Consolas" charset="0"/>
              <a:ea typeface="Consolas" charset="0"/>
              <a:cs typeface="Consolas" charset="0"/>
            </a:endParaRPr>
          </a:p>
        </p:txBody>
      </p:sp>
      <p:sp>
        <p:nvSpPr>
          <p:cNvPr id="47" name="Rectangle 46"/>
          <p:cNvSpPr/>
          <p:nvPr/>
        </p:nvSpPr>
        <p:spPr>
          <a:xfrm>
            <a:off x="4604769" y="1368796"/>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Root</a:t>
            </a:r>
            <a:endParaRPr lang="en-US" sz="1500" b="1" dirty="0">
              <a:latin typeface="Consolas" charset="0"/>
              <a:ea typeface="Consolas" charset="0"/>
              <a:cs typeface="Consolas" charset="0"/>
            </a:endParaRPr>
          </a:p>
        </p:txBody>
      </p:sp>
      <p:sp>
        <p:nvSpPr>
          <p:cNvPr id="90" name="Rectangle 89"/>
          <p:cNvSpPr/>
          <p:nvPr/>
        </p:nvSpPr>
        <p:spPr>
          <a:xfrm>
            <a:off x="3377816" y="4674030"/>
            <a:ext cx="780082" cy="23381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solidFill>
                  <a:schemeClr val="tx1"/>
                </a:solidFill>
                <a:latin typeface="Consolas" charset="0"/>
                <a:ea typeface="Consolas" charset="0"/>
                <a:cs typeface="Consolas" charset="0"/>
              </a:rPr>
              <a:t>count1</a:t>
            </a:r>
            <a:endParaRPr lang="en-US" sz="1500" b="1" dirty="0">
              <a:solidFill>
                <a:schemeClr val="tx1"/>
              </a:solidFill>
              <a:latin typeface="Consolas" charset="0"/>
              <a:ea typeface="Consolas" charset="0"/>
              <a:cs typeface="Consolas" charset="0"/>
            </a:endParaRPr>
          </a:p>
        </p:txBody>
      </p:sp>
      <p:sp>
        <p:nvSpPr>
          <p:cNvPr id="91" name="Rectangle 90"/>
          <p:cNvSpPr/>
          <p:nvPr/>
        </p:nvSpPr>
        <p:spPr>
          <a:xfrm>
            <a:off x="3377872" y="4907846"/>
            <a:ext cx="780082" cy="23381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solidFill>
                  <a:schemeClr val="tx1"/>
                </a:solidFill>
                <a:latin typeface="Consolas" charset="0"/>
                <a:ea typeface="Consolas" charset="0"/>
                <a:cs typeface="Consolas" charset="0"/>
              </a:rPr>
              <a:t>count2</a:t>
            </a:r>
            <a:endParaRPr lang="en-US" sz="1500" b="1" dirty="0">
              <a:solidFill>
                <a:schemeClr val="tx1"/>
              </a:solidFill>
              <a:latin typeface="Consolas" charset="0"/>
              <a:ea typeface="Consolas" charset="0"/>
              <a:cs typeface="Consolas" charset="0"/>
            </a:endParaRPr>
          </a:p>
        </p:txBody>
      </p:sp>
      <p:sp>
        <p:nvSpPr>
          <p:cNvPr id="92" name="Rectangle 91"/>
          <p:cNvSpPr/>
          <p:nvPr/>
        </p:nvSpPr>
        <p:spPr>
          <a:xfrm>
            <a:off x="3377871" y="5141662"/>
            <a:ext cx="780082" cy="23381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r-IN" altLang="zh-CN" sz="1500" b="1" dirty="0">
                <a:solidFill>
                  <a:schemeClr val="tx1"/>
                </a:solidFill>
                <a:latin typeface="Consolas" charset="0"/>
                <a:ea typeface="Consolas" charset="0"/>
                <a:cs typeface="Consolas" charset="0"/>
              </a:rPr>
              <a:t>……</a:t>
            </a:r>
            <a:endParaRPr lang="en-US" sz="1500" b="1" dirty="0">
              <a:solidFill>
                <a:schemeClr val="tx1"/>
              </a:solidFill>
              <a:latin typeface="Consolas" charset="0"/>
              <a:ea typeface="Consolas" charset="0"/>
              <a:cs typeface="Consolas" charset="0"/>
            </a:endParaRPr>
          </a:p>
        </p:txBody>
      </p:sp>
    </p:spTree>
    <p:extLst>
      <p:ext uri="{BB962C8B-B14F-4D97-AF65-F5344CB8AC3E}">
        <p14:creationId xmlns:p14="http://schemas.microsoft.com/office/powerpoint/2010/main" val="41198815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a:xfrm>
            <a:off x="94998" y="383518"/>
            <a:ext cx="7886700" cy="591927"/>
          </a:xfrm>
        </p:spPr>
        <p:txBody>
          <a:bodyPr>
            <a:normAutofit/>
          </a:bodyPr>
          <a:lstStyle/>
          <a:p>
            <a:r>
              <a:rPr lang="en-US" altLang="zh-CN" sz="3000" b="1" dirty="0">
                <a:latin typeface="Consolas" charset="0"/>
                <a:ea typeface="Consolas" charset="0"/>
                <a:cs typeface="Consolas" charset="0"/>
              </a:rPr>
              <a:t>Bonsai</a:t>
            </a:r>
            <a:r>
              <a:rPr lang="zh-CN" altLang="en-US" sz="3000" b="1" dirty="0">
                <a:latin typeface="Consolas" charset="0"/>
                <a:ea typeface="Consolas" charset="0"/>
                <a:cs typeface="Consolas" charset="0"/>
              </a:rPr>
              <a:t> </a:t>
            </a:r>
            <a:r>
              <a:rPr lang="en-US" altLang="zh-CN" sz="3000" b="1" dirty="0" err="1">
                <a:latin typeface="Consolas" charset="0"/>
                <a:ea typeface="Consolas" charset="0"/>
                <a:cs typeface="Consolas" charset="0"/>
              </a:rPr>
              <a:t>Merkle</a:t>
            </a:r>
            <a:r>
              <a:rPr lang="zh-CN" altLang="en-US" sz="3000" b="1" dirty="0">
                <a:latin typeface="Consolas" charset="0"/>
                <a:ea typeface="Consolas" charset="0"/>
                <a:cs typeface="Consolas" charset="0"/>
              </a:rPr>
              <a:t> </a:t>
            </a:r>
            <a:r>
              <a:rPr lang="en-US" altLang="zh-CN" sz="3000" b="1" dirty="0">
                <a:latin typeface="Consolas" charset="0"/>
                <a:ea typeface="Consolas" charset="0"/>
                <a:cs typeface="Consolas" charset="0"/>
              </a:rPr>
              <a:t>Tree(</a:t>
            </a:r>
            <a:r>
              <a:rPr lang="en-US" altLang="zh-CN" sz="3000" b="1" dirty="0">
                <a:solidFill>
                  <a:srgbClr val="FF0000"/>
                </a:solidFill>
                <a:latin typeface="Consolas" charset="0"/>
                <a:ea typeface="Consolas" charset="0"/>
                <a:cs typeface="Consolas" charset="0"/>
              </a:rPr>
              <a:t>14.9%</a:t>
            </a:r>
            <a:r>
              <a:rPr lang="en-US" altLang="zh-CN" sz="3000" b="1" dirty="0">
                <a:latin typeface="Consolas" charset="0"/>
                <a:ea typeface="Consolas" charset="0"/>
                <a:cs typeface="Consolas" charset="0"/>
              </a:rPr>
              <a:t>)</a:t>
            </a:r>
            <a:endParaRPr lang="en-US" sz="3000" b="1" dirty="0">
              <a:latin typeface="Consolas" charset="0"/>
              <a:ea typeface="Consolas" charset="0"/>
              <a:cs typeface="Consolas" charset="0"/>
            </a:endParaRPr>
          </a:p>
        </p:txBody>
      </p:sp>
      <p:sp>
        <p:nvSpPr>
          <p:cNvPr id="5" name="Rectangle 4"/>
          <p:cNvSpPr/>
          <p:nvPr/>
        </p:nvSpPr>
        <p:spPr>
          <a:xfrm>
            <a:off x="618600" y="4840893"/>
            <a:ext cx="1383658" cy="472190"/>
          </a:xfrm>
          <a:prstGeom prst="rect">
            <a:avLst/>
          </a:prstGeom>
          <a:gradFill flip="none" rotWithShape="1">
            <a:gsLst>
              <a:gs pos="0">
                <a:srgbClr val="3C7C1B">
                  <a:shade val="30000"/>
                  <a:satMod val="115000"/>
                </a:srgbClr>
              </a:gs>
              <a:gs pos="50000">
                <a:srgbClr val="3C7C1B">
                  <a:shade val="67500"/>
                  <a:satMod val="115000"/>
                </a:srgbClr>
              </a:gs>
              <a:gs pos="100000">
                <a:srgbClr val="3C7C1B">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Data</a:t>
            </a:r>
            <a:r>
              <a:rPr lang="zh-CN" altLang="en-US" sz="1500" b="1" dirty="0">
                <a:latin typeface="Consolas" charset="0"/>
                <a:ea typeface="Consolas" charset="0"/>
                <a:cs typeface="Consolas" charset="0"/>
              </a:rPr>
              <a:t> </a:t>
            </a:r>
            <a:r>
              <a:rPr lang="en-US" altLang="zh-CN" sz="1500" b="1" dirty="0">
                <a:latin typeface="Consolas" charset="0"/>
                <a:ea typeface="Consolas" charset="0"/>
                <a:cs typeface="Consolas" charset="0"/>
              </a:rPr>
              <a:t>Block</a:t>
            </a:r>
            <a:endParaRPr lang="en-US" sz="1500" b="1" dirty="0">
              <a:latin typeface="Consolas" charset="0"/>
              <a:ea typeface="Consolas" charset="0"/>
              <a:cs typeface="Consolas" charset="0"/>
            </a:endParaRPr>
          </a:p>
        </p:txBody>
      </p:sp>
      <p:sp>
        <p:nvSpPr>
          <p:cNvPr id="6" name="Rectangle 5"/>
          <p:cNvSpPr/>
          <p:nvPr/>
        </p:nvSpPr>
        <p:spPr>
          <a:xfrm>
            <a:off x="645173" y="3776613"/>
            <a:ext cx="508338" cy="287887"/>
          </a:xfrm>
          <a:prstGeom prst="rect">
            <a:avLst/>
          </a:prstGeom>
          <a:solidFill>
            <a:srgbClr val="23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64b</a:t>
            </a:r>
            <a:endParaRPr lang="en-US" sz="1500" b="1" dirty="0">
              <a:latin typeface="Consolas" charset="0"/>
              <a:ea typeface="Consolas" charset="0"/>
              <a:cs typeface="Consolas" charset="0"/>
            </a:endParaRPr>
          </a:p>
        </p:txBody>
      </p:sp>
      <p:sp>
        <p:nvSpPr>
          <p:cNvPr id="7" name="Rectangle 6"/>
          <p:cNvSpPr/>
          <p:nvPr/>
        </p:nvSpPr>
        <p:spPr>
          <a:xfrm>
            <a:off x="1205861" y="3773481"/>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7b</a:t>
            </a:r>
            <a:endParaRPr lang="en-US" sz="1500" b="1" dirty="0">
              <a:latin typeface="Consolas" charset="0"/>
              <a:ea typeface="Consolas" charset="0"/>
              <a:cs typeface="Consolas" charset="0"/>
            </a:endParaRPr>
          </a:p>
        </p:txBody>
      </p:sp>
      <p:sp>
        <p:nvSpPr>
          <p:cNvPr id="8" name="Rounded Rectangle 7"/>
          <p:cNvSpPr/>
          <p:nvPr/>
        </p:nvSpPr>
        <p:spPr>
          <a:xfrm>
            <a:off x="524596" y="3727134"/>
            <a:ext cx="3223229" cy="399376"/>
          </a:xfrm>
          <a:prstGeom prst="roundRect">
            <a:avLst>
              <a:gd name="adj" fmla="val 48614"/>
            </a:avLst>
          </a:prstGeom>
          <a:noFill/>
          <a:ln w="28575">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Content Placeholder 2"/>
          <p:cNvSpPr txBox="1">
            <a:spLocks/>
          </p:cNvSpPr>
          <p:nvPr/>
        </p:nvSpPr>
        <p:spPr>
          <a:xfrm>
            <a:off x="3711533" y="3776613"/>
            <a:ext cx="474691" cy="287276"/>
          </a:xfrm>
          <a:prstGeom prst="rect">
            <a:avLst/>
          </a:prstGeom>
        </p:spPr>
        <p:txBody>
          <a:bodyPr vert="horz" lIns="68580" tIns="34290" rIns="68580" bIns="34290" rtlCol="0">
            <a:normAutofit fontScale="850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mr-IN" altLang="zh-CN" sz="2100" b="1" dirty="0">
                <a:latin typeface="Consolas" charset="0"/>
                <a:ea typeface="Consolas" charset="0"/>
                <a:cs typeface="Consolas" charset="0"/>
              </a:rPr>
              <a:t>……</a:t>
            </a:r>
            <a:endParaRPr lang="en-US" sz="2100" b="1" dirty="0">
              <a:latin typeface="Consolas" charset="0"/>
              <a:ea typeface="Consolas" charset="0"/>
              <a:cs typeface="Consolas" charset="0"/>
            </a:endParaRPr>
          </a:p>
        </p:txBody>
      </p:sp>
      <p:cxnSp>
        <p:nvCxnSpPr>
          <p:cNvPr id="10" name="Straight Arrow Connector 9"/>
          <p:cNvCxnSpPr>
            <a:stCxn id="8" idx="0"/>
            <a:endCxn id="12" idx="2"/>
          </p:cNvCxnSpPr>
          <p:nvPr/>
        </p:nvCxnSpPr>
        <p:spPr>
          <a:xfrm flipV="1">
            <a:off x="2136210" y="3485875"/>
            <a:ext cx="34977" cy="24125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32" idx="0"/>
            <a:endCxn id="14" idx="2"/>
          </p:cNvCxnSpPr>
          <p:nvPr/>
        </p:nvCxnSpPr>
        <p:spPr>
          <a:xfrm flipH="1" flipV="1">
            <a:off x="4333660" y="3485874"/>
            <a:ext cx="1378780" cy="2613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762345" y="3160558"/>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MAC1</a:t>
            </a:r>
            <a:endParaRPr lang="en-US" sz="1500" b="1" dirty="0">
              <a:latin typeface="Consolas" charset="0"/>
              <a:ea typeface="Consolas" charset="0"/>
              <a:cs typeface="Consolas" charset="0"/>
            </a:endParaRPr>
          </a:p>
        </p:txBody>
      </p:sp>
      <p:sp>
        <p:nvSpPr>
          <p:cNvPr id="13" name="Rectangle 12"/>
          <p:cNvSpPr/>
          <p:nvPr/>
        </p:nvSpPr>
        <p:spPr>
          <a:xfrm>
            <a:off x="2684728" y="3160558"/>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MAC2</a:t>
            </a:r>
            <a:endParaRPr lang="en-US" sz="1500" b="1" dirty="0">
              <a:latin typeface="Consolas" charset="0"/>
              <a:ea typeface="Consolas" charset="0"/>
              <a:cs typeface="Consolas" charset="0"/>
            </a:endParaRPr>
          </a:p>
        </p:txBody>
      </p:sp>
      <p:sp>
        <p:nvSpPr>
          <p:cNvPr id="14" name="Rectangle 13"/>
          <p:cNvSpPr/>
          <p:nvPr/>
        </p:nvSpPr>
        <p:spPr>
          <a:xfrm>
            <a:off x="3924817" y="3160558"/>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MAC8</a:t>
            </a:r>
            <a:endParaRPr lang="en-US" sz="1500" b="1" dirty="0">
              <a:latin typeface="Consolas" charset="0"/>
              <a:ea typeface="Consolas" charset="0"/>
              <a:cs typeface="Consolas" charset="0"/>
            </a:endParaRPr>
          </a:p>
        </p:txBody>
      </p:sp>
      <p:sp>
        <p:nvSpPr>
          <p:cNvPr id="15" name="Rounded Rectangle 14"/>
          <p:cNvSpPr/>
          <p:nvPr/>
        </p:nvSpPr>
        <p:spPr>
          <a:xfrm>
            <a:off x="1572646" y="3123154"/>
            <a:ext cx="3294666" cy="399376"/>
          </a:xfrm>
          <a:prstGeom prst="roundRect">
            <a:avLst>
              <a:gd name="adj" fmla="val 48614"/>
            </a:avLst>
          </a:prstGeom>
          <a:noFill/>
          <a:ln w="28575">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Content Placeholder 2"/>
          <p:cNvSpPr txBox="1">
            <a:spLocks/>
          </p:cNvSpPr>
          <p:nvPr/>
        </p:nvSpPr>
        <p:spPr>
          <a:xfrm>
            <a:off x="3532674" y="3197237"/>
            <a:ext cx="379656" cy="277451"/>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mr-IN" altLang="zh-CN" sz="2100" b="1" dirty="0">
                <a:latin typeface="Consolas" charset="0"/>
                <a:ea typeface="Consolas" charset="0"/>
                <a:cs typeface="Consolas" charset="0"/>
              </a:rPr>
              <a:t>……</a:t>
            </a:r>
            <a:endParaRPr lang="en-US" sz="2100" b="1" dirty="0">
              <a:latin typeface="Consolas" charset="0"/>
              <a:ea typeface="Consolas" charset="0"/>
              <a:cs typeface="Consolas" charset="0"/>
            </a:endParaRPr>
          </a:p>
        </p:txBody>
      </p:sp>
      <p:cxnSp>
        <p:nvCxnSpPr>
          <p:cNvPr id="17" name="Straight Arrow Connector 16"/>
          <p:cNvCxnSpPr>
            <a:stCxn id="9" idx="0"/>
            <a:endCxn id="16" idx="2"/>
          </p:cNvCxnSpPr>
          <p:nvPr/>
        </p:nvCxnSpPr>
        <p:spPr>
          <a:xfrm flipH="1" flipV="1">
            <a:off x="3722503" y="3474688"/>
            <a:ext cx="226376" cy="301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0" y="2001768"/>
            <a:ext cx="9144000" cy="12805"/>
          </a:xfrm>
          <a:prstGeom prst="line">
            <a:avLst/>
          </a:prstGeom>
          <a:ln w="38100">
            <a:prstDash val="dashDot"/>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77" idx="0"/>
            <a:endCxn id="20" idx="2"/>
          </p:cNvCxnSpPr>
          <p:nvPr/>
        </p:nvCxnSpPr>
        <p:spPr>
          <a:xfrm flipV="1">
            <a:off x="4320997" y="2218585"/>
            <a:ext cx="318133" cy="1619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Content Placeholder 2"/>
          <p:cNvSpPr txBox="1">
            <a:spLocks/>
          </p:cNvSpPr>
          <p:nvPr/>
        </p:nvSpPr>
        <p:spPr>
          <a:xfrm>
            <a:off x="4311616" y="1967376"/>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mr-IN" altLang="zh-CN" sz="2100" b="1" dirty="0">
                <a:latin typeface="Consolas" charset="0"/>
                <a:ea typeface="Consolas" charset="0"/>
                <a:cs typeface="Consolas" charset="0"/>
              </a:rPr>
              <a:t>……</a:t>
            </a:r>
            <a:endParaRPr lang="en-US" sz="2100" b="1" dirty="0">
              <a:latin typeface="Consolas" charset="0"/>
              <a:ea typeface="Consolas" charset="0"/>
              <a:cs typeface="Consolas" charset="0"/>
            </a:endParaRPr>
          </a:p>
        </p:txBody>
      </p:sp>
      <p:cxnSp>
        <p:nvCxnSpPr>
          <p:cNvPr id="21" name="Straight Arrow Connector 20"/>
          <p:cNvCxnSpPr/>
          <p:nvPr/>
        </p:nvCxnSpPr>
        <p:spPr>
          <a:xfrm flipV="1">
            <a:off x="4729741" y="1721008"/>
            <a:ext cx="407036" cy="34771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Content Placeholder 2"/>
          <p:cNvSpPr txBox="1">
            <a:spLocks/>
          </p:cNvSpPr>
          <p:nvPr/>
        </p:nvSpPr>
        <p:spPr>
          <a:xfrm>
            <a:off x="7878824" y="2051977"/>
            <a:ext cx="1219986" cy="40879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altLang="zh-CN" sz="2100" b="1" dirty="0">
                <a:solidFill>
                  <a:schemeClr val="accent1">
                    <a:lumMod val="75000"/>
                  </a:schemeClr>
                </a:solidFill>
                <a:latin typeface="Consolas" charset="0"/>
                <a:ea typeface="Consolas" charset="0"/>
                <a:cs typeface="Consolas" charset="0"/>
              </a:rPr>
              <a:t>Memory</a:t>
            </a:r>
            <a:endParaRPr lang="en-US" sz="2100" b="1" dirty="0">
              <a:solidFill>
                <a:schemeClr val="accent1">
                  <a:lumMod val="75000"/>
                </a:schemeClr>
              </a:solidFill>
              <a:latin typeface="Consolas" charset="0"/>
              <a:ea typeface="Consolas" charset="0"/>
              <a:cs typeface="Consolas" charset="0"/>
            </a:endParaRPr>
          </a:p>
        </p:txBody>
      </p:sp>
      <p:sp>
        <p:nvSpPr>
          <p:cNvPr id="23" name="Rounded Rectangle 22"/>
          <p:cNvSpPr/>
          <p:nvPr/>
        </p:nvSpPr>
        <p:spPr>
          <a:xfrm>
            <a:off x="4288740" y="1067424"/>
            <a:ext cx="1856522" cy="692177"/>
          </a:xfrm>
          <a:prstGeom prst="roundRect">
            <a:avLst/>
          </a:prstGeom>
          <a:noFill/>
          <a:ln w="38100">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Content Placeholder 2"/>
          <p:cNvSpPr txBox="1">
            <a:spLocks/>
          </p:cNvSpPr>
          <p:nvPr/>
        </p:nvSpPr>
        <p:spPr>
          <a:xfrm>
            <a:off x="4241028" y="1069509"/>
            <a:ext cx="1442995" cy="307624"/>
          </a:xfrm>
          <a:prstGeom prst="rect">
            <a:avLst/>
          </a:prstGeom>
        </p:spPr>
        <p:txBody>
          <a:bodyPr vert="horz" lIns="68580" tIns="34290" rIns="68580" bIns="3429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altLang="zh-CN" sz="2100" b="1">
                <a:solidFill>
                  <a:schemeClr val="accent1">
                    <a:lumMod val="75000"/>
                  </a:schemeClr>
                </a:solidFill>
                <a:latin typeface="Consolas" charset="0"/>
                <a:ea typeface="Consolas" charset="0"/>
                <a:cs typeface="Consolas" charset="0"/>
              </a:rPr>
              <a:t>Proccesor</a:t>
            </a:r>
            <a:endParaRPr lang="en-US" sz="2100" b="1" dirty="0">
              <a:solidFill>
                <a:schemeClr val="accent1">
                  <a:lumMod val="75000"/>
                </a:schemeClr>
              </a:solidFill>
              <a:latin typeface="Consolas" charset="0"/>
              <a:ea typeface="Consolas" charset="0"/>
              <a:cs typeface="Consolas" charset="0"/>
            </a:endParaRPr>
          </a:p>
        </p:txBody>
      </p:sp>
      <p:sp>
        <p:nvSpPr>
          <p:cNvPr id="25" name="Rectangle 24"/>
          <p:cNvSpPr/>
          <p:nvPr/>
        </p:nvSpPr>
        <p:spPr>
          <a:xfrm>
            <a:off x="4914050" y="1354124"/>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Root</a:t>
            </a:r>
            <a:endParaRPr lang="en-US" sz="1500" b="1" dirty="0">
              <a:latin typeface="Consolas" charset="0"/>
              <a:ea typeface="Consolas" charset="0"/>
              <a:cs typeface="Consolas" charset="0"/>
            </a:endParaRPr>
          </a:p>
        </p:txBody>
      </p:sp>
      <p:sp>
        <p:nvSpPr>
          <p:cNvPr id="26" name="Rectangle 25"/>
          <p:cNvSpPr/>
          <p:nvPr/>
        </p:nvSpPr>
        <p:spPr>
          <a:xfrm>
            <a:off x="1700906" y="3770451"/>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7b</a:t>
            </a:r>
            <a:endParaRPr lang="en-US" sz="1500" b="1" dirty="0">
              <a:latin typeface="Consolas" charset="0"/>
              <a:ea typeface="Consolas" charset="0"/>
              <a:cs typeface="Consolas" charset="0"/>
            </a:endParaRPr>
          </a:p>
        </p:txBody>
      </p:sp>
      <p:sp>
        <p:nvSpPr>
          <p:cNvPr id="27" name="Content Placeholder 2"/>
          <p:cNvSpPr txBox="1">
            <a:spLocks/>
          </p:cNvSpPr>
          <p:nvPr/>
        </p:nvSpPr>
        <p:spPr>
          <a:xfrm>
            <a:off x="2647230" y="3757629"/>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mr-IN" altLang="zh-CN" sz="2100" b="1">
                <a:latin typeface="Consolas" charset="0"/>
                <a:ea typeface="Consolas" charset="0"/>
                <a:cs typeface="Consolas" charset="0"/>
              </a:rPr>
              <a:t>……</a:t>
            </a:r>
            <a:endParaRPr lang="en-US" sz="2100" b="1" dirty="0">
              <a:latin typeface="Consolas" charset="0"/>
              <a:ea typeface="Consolas" charset="0"/>
              <a:cs typeface="Consolas" charset="0"/>
            </a:endParaRPr>
          </a:p>
        </p:txBody>
      </p:sp>
      <p:sp>
        <p:nvSpPr>
          <p:cNvPr id="28" name="Rectangle 27"/>
          <p:cNvSpPr/>
          <p:nvPr/>
        </p:nvSpPr>
        <p:spPr>
          <a:xfrm>
            <a:off x="2208831" y="3770451"/>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7b</a:t>
            </a:r>
            <a:endParaRPr lang="en-US" sz="1500" b="1" dirty="0">
              <a:latin typeface="Consolas" charset="0"/>
              <a:ea typeface="Consolas" charset="0"/>
              <a:cs typeface="Consolas" charset="0"/>
            </a:endParaRPr>
          </a:p>
        </p:txBody>
      </p:sp>
      <p:sp>
        <p:nvSpPr>
          <p:cNvPr id="29" name="Rectangle 28"/>
          <p:cNvSpPr/>
          <p:nvPr/>
        </p:nvSpPr>
        <p:spPr>
          <a:xfrm>
            <a:off x="3006642" y="3770451"/>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7b</a:t>
            </a:r>
            <a:endParaRPr lang="en-US" sz="1500" b="1" dirty="0">
              <a:latin typeface="Consolas" charset="0"/>
              <a:ea typeface="Consolas" charset="0"/>
              <a:cs typeface="Consolas" charset="0"/>
            </a:endParaRPr>
          </a:p>
        </p:txBody>
      </p:sp>
      <p:sp>
        <p:nvSpPr>
          <p:cNvPr id="30" name="Rectangle 29"/>
          <p:cNvSpPr/>
          <p:nvPr/>
        </p:nvSpPr>
        <p:spPr>
          <a:xfrm>
            <a:off x="4221403" y="3796724"/>
            <a:ext cx="508338" cy="287887"/>
          </a:xfrm>
          <a:prstGeom prst="rect">
            <a:avLst/>
          </a:prstGeom>
          <a:solidFill>
            <a:srgbClr val="23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64b</a:t>
            </a:r>
            <a:endParaRPr lang="en-US" sz="1500" b="1" dirty="0">
              <a:latin typeface="Consolas" charset="0"/>
              <a:ea typeface="Consolas" charset="0"/>
              <a:cs typeface="Consolas" charset="0"/>
            </a:endParaRPr>
          </a:p>
        </p:txBody>
      </p:sp>
      <p:sp>
        <p:nvSpPr>
          <p:cNvPr id="31" name="Rectangle 30"/>
          <p:cNvSpPr/>
          <p:nvPr/>
        </p:nvSpPr>
        <p:spPr>
          <a:xfrm>
            <a:off x="4782090" y="3793592"/>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7b</a:t>
            </a:r>
            <a:endParaRPr lang="en-US" sz="1500" b="1" dirty="0">
              <a:latin typeface="Consolas" charset="0"/>
              <a:ea typeface="Consolas" charset="0"/>
              <a:cs typeface="Consolas" charset="0"/>
            </a:endParaRPr>
          </a:p>
        </p:txBody>
      </p:sp>
      <p:sp>
        <p:nvSpPr>
          <p:cNvPr id="32" name="Rounded Rectangle 31"/>
          <p:cNvSpPr/>
          <p:nvPr/>
        </p:nvSpPr>
        <p:spPr>
          <a:xfrm>
            <a:off x="4100825" y="3747245"/>
            <a:ext cx="3223229" cy="399376"/>
          </a:xfrm>
          <a:prstGeom prst="roundRect">
            <a:avLst>
              <a:gd name="adj" fmla="val 48614"/>
            </a:avLst>
          </a:prstGeom>
          <a:noFill/>
          <a:ln w="28575">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Rectangle 32"/>
          <p:cNvSpPr/>
          <p:nvPr/>
        </p:nvSpPr>
        <p:spPr>
          <a:xfrm>
            <a:off x="5277135" y="3790562"/>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7b</a:t>
            </a:r>
            <a:endParaRPr lang="en-US" sz="1500" b="1" dirty="0">
              <a:latin typeface="Consolas" charset="0"/>
              <a:ea typeface="Consolas" charset="0"/>
              <a:cs typeface="Consolas" charset="0"/>
            </a:endParaRPr>
          </a:p>
        </p:txBody>
      </p:sp>
      <p:sp>
        <p:nvSpPr>
          <p:cNvPr id="34" name="Content Placeholder 2"/>
          <p:cNvSpPr txBox="1">
            <a:spLocks/>
          </p:cNvSpPr>
          <p:nvPr/>
        </p:nvSpPr>
        <p:spPr>
          <a:xfrm>
            <a:off x="6223459" y="3777741"/>
            <a:ext cx="655027" cy="251209"/>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mr-IN" altLang="zh-CN" sz="2100" b="1">
                <a:latin typeface="Consolas" charset="0"/>
                <a:ea typeface="Consolas" charset="0"/>
                <a:cs typeface="Consolas" charset="0"/>
              </a:rPr>
              <a:t>……</a:t>
            </a:r>
            <a:endParaRPr lang="en-US" sz="2100" b="1" dirty="0">
              <a:latin typeface="Consolas" charset="0"/>
              <a:ea typeface="Consolas" charset="0"/>
              <a:cs typeface="Consolas" charset="0"/>
            </a:endParaRPr>
          </a:p>
        </p:txBody>
      </p:sp>
      <p:sp>
        <p:nvSpPr>
          <p:cNvPr id="35" name="Rectangle 34"/>
          <p:cNvSpPr/>
          <p:nvPr/>
        </p:nvSpPr>
        <p:spPr>
          <a:xfrm>
            <a:off x="5785060" y="3790562"/>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7b</a:t>
            </a:r>
            <a:endParaRPr lang="en-US" sz="1500" b="1" dirty="0">
              <a:latin typeface="Consolas" charset="0"/>
              <a:ea typeface="Consolas" charset="0"/>
              <a:cs typeface="Consolas" charset="0"/>
            </a:endParaRPr>
          </a:p>
        </p:txBody>
      </p:sp>
      <p:sp>
        <p:nvSpPr>
          <p:cNvPr id="36" name="Rectangle 35"/>
          <p:cNvSpPr/>
          <p:nvPr/>
        </p:nvSpPr>
        <p:spPr>
          <a:xfrm>
            <a:off x="6582871" y="3790562"/>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7b</a:t>
            </a:r>
            <a:endParaRPr lang="en-US" sz="1500" b="1" dirty="0">
              <a:latin typeface="Consolas" charset="0"/>
              <a:ea typeface="Consolas" charset="0"/>
              <a:cs typeface="Consolas" charset="0"/>
            </a:endParaRPr>
          </a:p>
        </p:txBody>
      </p:sp>
      <p:sp>
        <p:nvSpPr>
          <p:cNvPr id="37" name="Rectangle 36"/>
          <p:cNvSpPr/>
          <p:nvPr/>
        </p:nvSpPr>
        <p:spPr>
          <a:xfrm>
            <a:off x="32052" y="2060091"/>
            <a:ext cx="3021981" cy="300082"/>
          </a:xfrm>
          <a:prstGeom prst="rect">
            <a:avLst/>
          </a:prstGeom>
        </p:spPr>
        <p:txBody>
          <a:bodyPr wrap="none">
            <a:spAutoFit/>
          </a:bodyPr>
          <a:lstStyle/>
          <a:p>
            <a:r>
              <a:rPr lang="en-US" altLang="zh-CN" sz="1350" b="1" dirty="0">
                <a:solidFill>
                  <a:srgbClr val="FF0000"/>
                </a:solidFill>
                <a:latin typeface="Consolas" charset="0"/>
                <a:ea typeface="Consolas" charset="0"/>
                <a:cs typeface="Consolas" charset="0"/>
              </a:rPr>
              <a:t>MAC</a:t>
            </a:r>
            <a:r>
              <a:rPr lang="zh-CN" altLang="en-US" sz="1350" b="1" dirty="0">
                <a:solidFill>
                  <a:srgbClr val="FF0000"/>
                </a:solidFill>
                <a:latin typeface="Consolas" charset="0"/>
                <a:ea typeface="Consolas" charset="0"/>
                <a:cs typeface="Consolas" charset="0"/>
              </a:rPr>
              <a:t> </a:t>
            </a:r>
            <a:r>
              <a:rPr lang="en-US" altLang="zh-CN" sz="1350" b="1" dirty="0">
                <a:solidFill>
                  <a:srgbClr val="FF0000"/>
                </a:solidFill>
                <a:latin typeface="Consolas" charset="0"/>
                <a:ea typeface="Consolas" charset="0"/>
                <a:cs typeface="Consolas" charset="0"/>
              </a:rPr>
              <a:t>=</a:t>
            </a:r>
            <a:r>
              <a:rPr lang="zh-CN" altLang="en-US" sz="1350" b="1" dirty="0">
                <a:solidFill>
                  <a:srgbClr val="FF0000"/>
                </a:solidFill>
                <a:latin typeface="Consolas" charset="0"/>
                <a:ea typeface="Consolas" charset="0"/>
                <a:cs typeface="Consolas" charset="0"/>
              </a:rPr>
              <a:t> </a:t>
            </a:r>
            <a:r>
              <a:rPr lang="en-US" altLang="zh-CN" sz="1350" b="1" dirty="0">
                <a:solidFill>
                  <a:srgbClr val="FF0000"/>
                </a:solidFill>
                <a:latin typeface="Consolas" charset="0"/>
                <a:ea typeface="Consolas" charset="0"/>
                <a:cs typeface="Consolas" charset="0"/>
              </a:rPr>
              <a:t>Hash(Data,</a:t>
            </a:r>
            <a:r>
              <a:rPr lang="zh-CN" altLang="en-US" sz="1350" b="1" dirty="0">
                <a:solidFill>
                  <a:srgbClr val="FF0000"/>
                </a:solidFill>
                <a:latin typeface="Consolas" charset="0"/>
                <a:ea typeface="Consolas" charset="0"/>
                <a:cs typeface="Consolas" charset="0"/>
              </a:rPr>
              <a:t> </a:t>
            </a:r>
            <a:r>
              <a:rPr lang="en-US" altLang="zh-CN" sz="1350" b="1" dirty="0">
                <a:solidFill>
                  <a:srgbClr val="FF0000"/>
                </a:solidFill>
                <a:latin typeface="Consolas" charset="0"/>
                <a:ea typeface="Consolas" charset="0"/>
                <a:cs typeface="Consolas" charset="0"/>
              </a:rPr>
              <a:t>Key,</a:t>
            </a:r>
            <a:r>
              <a:rPr lang="zh-CN" altLang="en-US" sz="1350" b="1" dirty="0">
                <a:solidFill>
                  <a:srgbClr val="FF0000"/>
                </a:solidFill>
                <a:latin typeface="Consolas" charset="0"/>
                <a:ea typeface="Consolas" charset="0"/>
                <a:cs typeface="Consolas" charset="0"/>
              </a:rPr>
              <a:t> </a:t>
            </a:r>
            <a:r>
              <a:rPr lang="en-US" altLang="zh-CN" sz="1350" b="1" dirty="0">
                <a:solidFill>
                  <a:srgbClr val="FF0000"/>
                </a:solidFill>
                <a:latin typeface="Consolas" charset="0"/>
                <a:ea typeface="Consolas" charset="0"/>
                <a:cs typeface="Consolas" charset="0"/>
              </a:rPr>
              <a:t>Counter)</a:t>
            </a:r>
            <a:endParaRPr lang="en-US" sz="1350" b="1" dirty="0">
              <a:solidFill>
                <a:srgbClr val="FF0000"/>
              </a:solidFill>
            </a:endParaRPr>
          </a:p>
        </p:txBody>
      </p:sp>
      <p:sp>
        <p:nvSpPr>
          <p:cNvPr id="38" name="Rectangle 37"/>
          <p:cNvSpPr/>
          <p:nvPr/>
        </p:nvSpPr>
        <p:spPr>
          <a:xfrm>
            <a:off x="2753971" y="4730224"/>
            <a:ext cx="780082" cy="23381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a:solidFill>
                  <a:schemeClr val="tx1"/>
                </a:solidFill>
                <a:latin typeface="Consolas" charset="0"/>
                <a:ea typeface="Consolas" charset="0"/>
                <a:cs typeface="Consolas" charset="0"/>
              </a:rPr>
              <a:t>MAC1</a:t>
            </a:r>
            <a:endParaRPr lang="en-US" sz="1500" b="1">
              <a:solidFill>
                <a:schemeClr val="tx1"/>
              </a:solidFill>
              <a:latin typeface="Consolas" charset="0"/>
              <a:ea typeface="Consolas" charset="0"/>
              <a:cs typeface="Consolas" charset="0"/>
            </a:endParaRPr>
          </a:p>
        </p:txBody>
      </p:sp>
      <p:sp>
        <p:nvSpPr>
          <p:cNvPr id="39" name="Rectangle 38"/>
          <p:cNvSpPr/>
          <p:nvPr/>
        </p:nvSpPr>
        <p:spPr>
          <a:xfrm>
            <a:off x="2754027" y="4964040"/>
            <a:ext cx="780082" cy="23381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solidFill>
                  <a:schemeClr val="tx1"/>
                </a:solidFill>
                <a:latin typeface="Consolas" charset="0"/>
                <a:ea typeface="Consolas" charset="0"/>
                <a:cs typeface="Consolas" charset="0"/>
              </a:rPr>
              <a:t>MAC2</a:t>
            </a:r>
            <a:endParaRPr lang="en-US" sz="1500" b="1" dirty="0">
              <a:solidFill>
                <a:schemeClr val="tx1"/>
              </a:solidFill>
              <a:latin typeface="Consolas" charset="0"/>
              <a:ea typeface="Consolas" charset="0"/>
              <a:cs typeface="Consolas" charset="0"/>
            </a:endParaRPr>
          </a:p>
        </p:txBody>
      </p:sp>
      <p:sp>
        <p:nvSpPr>
          <p:cNvPr id="40" name="Rectangle 39"/>
          <p:cNvSpPr/>
          <p:nvPr/>
        </p:nvSpPr>
        <p:spPr>
          <a:xfrm>
            <a:off x="2754027" y="5197856"/>
            <a:ext cx="780082" cy="23381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r-IN" altLang="zh-CN" sz="1500" b="1" dirty="0">
                <a:solidFill>
                  <a:schemeClr val="tx1"/>
                </a:solidFill>
                <a:latin typeface="Consolas" charset="0"/>
                <a:ea typeface="Consolas" charset="0"/>
                <a:cs typeface="Consolas" charset="0"/>
              </a:rPr>
              <a:t>……</a:t>
            </a:r>
            <a:endParaRPr lang="en-US" sz="1500" b="1" dirty="0">
              <a:solidFill>
                <a:schemeClr val="tx1"/>
              </a:solidFill>
              <a:latin typeface="Consolas" charset="0"/>
              <a:ea typeface="Consolas" charset="0"/>
              <a:cs typeface="Consolas" charset="0"/>
            </a:endParaRPr>
          </a:p>
        </p:txBody>
      </p:sp>
      <p:cxnSp>
        <p:nvCxnSpPr>
          <p:cNvPr id="41" name="Elbow Connector 40"/>
          <p:cNvCxnSpPr>
            <a:stCxn id="7" idx="2"/>
          </p:cNvCxnSpPr>
          <p:nvPr/>
        </p:nvCxnSpPr>
        <p:spPr>
          <a:xfrm rot="16200000" flipH="1">
            <a:off x="1408297" y="4093850"/>
            <a:ext cx="380858" cy="326995"/>
          </a:xfrm>
          <a:prstGeom prst="bentConnector3">
            <a:avLst>
              <a:gd name="adj1" fmla="val 99109"/>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Elbow Connector 41"/>
          <p:cNvCxnSpPr>
            <a:endCxn id="43" idx="2"/>
          </p:cNvCxnSpPr>
          <p:nvPr/>
        </p:nvCxnSpPr>
        <p:spPr>
          <a:xfrm flipV="1">
            <a:off x="1319017" y="4534148"/>
            <a:ext cx="433559" cy="306745"/>
          </a:xfrm>
          <a:prstGeom prst="bentConnector3">
            <a:avLst>
              <a:gd name="adj1" fmla="val 4806"/>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1752577" y="4306357"/>
            <a:ext cx="541871" cy="45558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ea typeface="DengXian" panose="02010600030101010101" pitchFamily="2" charset="-122"/>
              </a:rPr>
              <a:t>HASH</a:t>
            </a:r>
            <a:endParaRPr lang="en-US" sz="1350" b="1" dirty="0"/>
          </a:p>
        </p:txBody>
      </p:sp>
      <p:cxnSp>
        <p:nvCxnSpPr>
          <p:cNvPr id="44" name="Elbow Connector 43"/>
          <p:cNvCxnSpPr>
            <a:stCxn id="43" idx="6"/>
          </p:cNvCxnSpPr>
          <p:nvPr/>
        </p:nvCxnSpPr>
        <p:spPr>
          <a:xfrm>
            <a:off x="2294447" y="4534147"/>
            <a:ext cx="451734" cy="341951"/>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Elbow Connector 44"/>
          <p:cNvCxnSpPr>
            <a:stCxn id="6" idx="2"/>
          </p:cNvCxnSpPr>
          <p:nvPr/>
        </p:nvCxnSpPr>
        <p:spPr>
          <a:xfrm rot="16200000" flipH="1">
            <a:off x="1012631" y="3951211"/>
            <a:ext cx="383278" cy="609854"/>
          </a:xfrm>
          <a:prstGeom prst="bentConnector2">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5410383" y="3147424"/>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MAC1</a:t>
            </a:r>
            <a:endParaRPr lang="en-US" sz="1500" b="1" dirty="0">
              <a:latin typeface="Consolas" charset="0"/>
              <a:ea typeface="Consolas" charset="0"/>
              <a:cs typeface="Consolas" charset="0"/>
            </a:endParaRPr>
          </a:p>
        </p:txBody>
      </p:sp>
      <p:sp>
        <p:nvSpPr>
          <p:cNvPr id="72" name="Rectangle 71"/>
          <p:cNvSpPr/>
          <p:nvPr/>
        </p:nvSpPr>
        <p:spPr>
          <a:xfrm>
            <a:off x="6332766" y="3147424"/>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MAC2</a:t>
            </a:r>
            <a:endParaRPr lang="en-US" sz="1500" b="1" dirty="0">
              <a:latin typeface="Consolas" charset="0"/>
              <a:ea typeface="Consolas" charset="0"/>
              <a:cs typeface="Consolas" charset="0"/>
            </a:endParaRPr>
          </a:p>
        </p:txBody>
      </p:sp>
      <p:sp>
        <p:nvSpPr>
          <p:cNvPr id="73" name="Rectangle 72"/>
          <p:cNvSpPr/>
          <p:nvPr/>
        </p:nvSpPr>
        <p:spPr>
          <a:xfrm>
            <a:off x="7572856" y="3147424"/>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MAC8</a:t>
            </a:r>
            <a:endParaRPr lang="en-US" sz="1500" b="1" dirty="0">
              <a:latin typeface="Consolas" charset="0"/>
              <a:ea typeface="Consolas" charset="0"/>
              <a:cs typeface="Consolas" charset="0"/>
            </a:endParaRPr>
          </a:p>
        </p:txBody>
      </p:sp>
      <p:sp>
        <p:nvSpPr>
          <p:cNvPr id="74" name="Rounded Rectangle 73"/>
          <p:cNvSpPr/>
          <p:nvPr/>
        </p:nvSpPr>
        <p:spPr>
          <a:xfrm>
            <a:off x="5220684" y="3110019"/>
            <a:ext cx="3294666" cy="399376"/>
          </a:xfrm>
          <a:prstGeom prst="roundRect">
            <a:avLst>
              <a:gd name="adj" fmla="val 48614"/>
            </a:avLst>
          </a:prstGeom>
          <a:noFill/>
          <a:ln w="28575">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5" name="Content Placeholder 2"/>
          <p:cNvSpPr txBox="1">
            <a:spLocks/>
          </p:cNvSpPr>
          <p:nvPr/>
        </p:nvSpPr>
        <p:spPr>
          <a:xfrm>
            <a:off x="7180712" y="3184102"/>
            <a:ext cx="379656" cy="277451"/>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mr-IN" altLang="zh-CN" sz="2100" b="1" dirty="0">
                <a:latin typeface="Consolas" charset="0"/>
                <a:ea typeface="Consolas" charset="0"/>
                <a:cs typeface="Consolas" charset="0"/>
              </a:rPr>
              <a:t>……</a:t>
            </a:r>
            <a:endParaRPr lang="en-US" sz="2100" b="1" dirty="0">
              <a:latin typeface="Consolas" charset="0"/>
              <a:ea typeface="Consolas" charset="0"/>
              <a:cs typeface="Consolas" charset="0"/>
            </a:endParaRPr>
          </a:p>
        </p:txBody>
      </p:sp>
      <p:sp>
        <p:nvSpPr>
          <p:cNvPr id="76" name="Rectangle 75"/>
          <p:cNvSpPr/>
          <p:nvPr/>
        </p:nvSpPr>
        <p:spPr>
          <a:xfrm>
            <a:off x="2989771" y="2380504"/>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MAC1</a:t>
            </a:r>
            <a:endParaRPr lang="en-US" sz="1500" b="1" dirty="0">
              <a:latin typeface="Consolas" charset="0"/>
              <a:ea typeface="Consolas" charset="0"/>
              <a:cs typeface="Consolas" charset="0"/>
            </a:endParaRPr>
          </a:p>
        </p:txBody>
      </p:sp>
      <p:sp>
        <p:nvSpPr>
          <p:cNvPr id="77" name="Rectangle 76"/>
          <p:cNvSpPr/>
          <p:nvPr/>
        </p:nvSpPr>
        <p:spPr>
          <a:xfrm>
            <a:off x="3912154" y="2380504"/>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MAC2</a:t>
            </a:r>
            <a:endParaRPr lang="en-US" sz="1500" b="1" dirty="0">
              <a:latin typeface="Consolas" charset="0"/>
              <a:ea typeface="Consolas" charset="0"/>
              <a:cs typeface="Consolas" charset="0"/>
            </a:endParaRPr>
          </a:p>
        </p:txBody>
      </p:sp>
      <p:sp>
        <p:nvSpPr>
          <p:cNvPr id="78" name="Rectangle 77"/>
          <p:cNvSpPr/>
          <p:nvPr/>
        </p:nvSpPr>
        <p:spPr>
          <a:xfrm>
            <a:off x="5152244" y="2380504"/>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Consolas" charset="0"/>
                <a:ea typeface="Consolas" charset="0"/>
                <a:cs typeface="Consolas" charset="0"/>
              </a:rPr>
              <a:t>MAC8</a:t>
            </a:r>
            <a:endParaRPr lang="en-US" sz="1500" b="1" dirty="0">
              <a:latin typeface="Consolas" charset="0"/>
              <a:ea typeface="Consolas" charset="0"/>
              <a:cs typeface="Consolas" charset="0"/>
            </a:endParaRPr>
          </a:p>
        </p:txBody>
      </p:sp>
      <p:sp>
        <p:nvSpPr>
          <p:cNvPr id="79" name="Rounded Rectangle 78"/>
          <p:cNvSpPr/>
          <p:nvPr/>
        </p:nvSpPr>
        <p:spPr>
          <a:xfrm>
            <a:off x="2800073" y="2343100"/>
            <a:ext cx="3294666" cy="399376"/>
          </a:xfrm>
          <a:prstGeom prst="roundRect">
            <a:avLst>
              <a:gd name="adj" fmla="val 48614"/>
            </a:avLst>
          </a:prstGeom>
          <a:noFill/>
          <a:ln w="28575">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0" name="Content Placeholder 2"/>
          <p:cNvSpPr txBox="1">
            <a:spLocks/>
          </p:cNvSpPr>
          <p:nvPr/>
        </p:nvSpPr>
        <p:spPr>
          <a:xfrm>
            <a:off x="4760101" y="2417183"/>
            <a:ext cx="379656" cy="277451"/>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mr-IN" altLang="zh-CN" sz="2100" b="1" dirty="0">
                <a:latin typeface="Consolas" charset="0"/>
                <a:ea typeface="Consolas" charset="0"/>
                <a:cs typeface="Consolas" charset="0"/>
              </a:rPr>
              <a:t>……</a:t>
            </a:r>
            <a:endParaRPr lang="en-US" sz="2100" b="1" dirty="0">
              <a:latin typeface="Consolas" charset="0"/>
              <a:ea typeface="Consolas" charset="0"/>
              <a:cs typeface="Consolas" charset="0"/>
            </a:endParaRPr>
          </a:p>
        </p:txBody>
      </p:sp>
      <p:cxnSp>
        <p:nvCxnSpPr>
          <p:cNvPr id="83" name="Straight Arrow Connector 82"/>
          <p:cNvCxnSpPr>
            <a:stCxn id="74" idx="0"/>
            <a:endCxn id="78" idx="2"/>
          </p:cNvCxnSpPr>
          <p:nvPr/>
        </p:nvCxnSpPr>
        <p:spPr>
          <a:xfrm flipH="1" flipV="1">
            <a:off x="5561086" y="2705820"/>
            <a:ext cx="1306931" cy="40419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stCxn id="15" idx="0"/>
            <a:endCxn id="76" idx="2"/>
          </p:cNvCxnSpPr>
          <p:nvPr/>
        </p:nvCxnSpPr>
        <p:spPr>
          <a:xfrm flipV="1">
            <a:off x="3219979" y="2705820"/>
            <a:ext cx="178635" cy="41733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9" name="Content Placeholder 2"/>
          <p:cNvSpPr txBox="1">
            <a:spLocks/>
          </p:cNvSpPr>
          <p:nvPr/>
        </p:nvSpPr>
        <p:spPr>
          <a:xfrm>
            <a:off x="4847201" y="3163378"/>
            <a:ext cx="379656" cy="277451"/>
          </a:xfrm>
          <a:prstGeom prst="rect">
            <a:avLst/>
          </a:prstGeom>
        </p:spPr>
        <p:txBody>
          <a:bodyPr vert="horz" lIns="68580" tIns="34290" rIns="68580" bIns="3429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mr-IN" altLang="zh-CN" sz="2100" b="1" dirty="0">
                <a:latin typeface="Consolas" charset="0"/>
                <a:ea typeface="Consolas" charset="0"/>
                <a:cs typeface="Consolas" charset="0"/>
              </a:rPr>
              <a:t>……</a:t>
            </a:r>
            <a:endParaRPr lang="en-US" sz="2100" b="1" dirty="0">
              <a:latin typeface="Consolas" charset="0"/>
              <a:ea typeface="Consolas" charset="0"/>
              <a:cs typeface="Consolas" charset="0"/>
            </a:endParaRPr>
          </a:p>
        </p:txBody>
      </p:sp>
      <p:cxnSp>
        <p:nvCxnSpPr>
          <p:cNvPr id="90" name="Straight Arrow Connector 89"/>
          <p:cNvCxnSpPr>
            <a:stCxn id="89" idx="0"/>
            <a:endCxn id="80" idx="2"/>
          </p:cNvCxnSpPr>
          <p:nvPr/>
        </p:nvCxnSpPr>
        <p:spPr>
          <a:xfrm flipH="1" flipV="1">
            <a:off x="4949929" y="2694634"/>
            <a:ext cx="87100" cy="46874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7" name="Right Brace 96"/>
          <p:cNvSpPr/>
          <p:nvPr/>
        </p:nvSpPr>
        <p:spPr>
          <a:xfrm rot="5400000">
            <a:off x="5475089" y="3168863"/>
            <a:ext cx="261929" cy="2339570"/>
          </a:xfrm>
          <a:prstGeom prst="rightBrace">
            <a:avLst>
              <a:gd name="adj1" fmla="val 8333"/>
              <a:gd name="adj2" fmla="val 47463"/>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chemeClr val="tx1">
                  <a:lumMod val="95000"/>
                  <a:lumOff val="5000"/>
                </a:schemeClr>
              </a:solidFill>
            </a:endParaRPr>
          </a:p>
        </p:txBody>
      </p:sp>
      <p:sp>
        <p:nvSpPr>
          <p:cNvPr id="98" name="Rectangle 97"/>
          <p:cNvSpPr/>
          <p:nvPr/>
        </p:nvSpPr>
        <p:spPr>
          <a:xfrm>
            <a:off x="4729741" y="4445264"/>
            <a:ext cx="2046920" cy="507831"/>
          </a:xfrm>
          <a:prstGeom prst="rect">
            <a:avLst/>
          </a:prstGeom>
        </p:spPr>
        <p:txBody>
          <a:bodyPr wrap="square">
            <a:spAutoFit/>
          </a:bodyPr>
          <a:lstStyle/>
          <a:p>
            <a:r>
              <a:rPr lang="en-US" altLang="zh-CN" sz="1350" b="1" dirty="0">
                <a:latin typeface="Consolas" charset="0"/>
                <a:ea typeface="Consolas" charset="0"/>
                <a:cs typeface="Consolas" charset="0"/>
              </a:rPr>
              <a:t>64b + </a:t>
            </a:r>
            <a:r>
              <a:rPr lang="en-US" altLang="zh-CN" sz="1350" b="1" dirty="0">
                <a:solidFill>
                  <a:srgbClr val="FF0000"/>
                </a:solidFill>
                <a:latin typeface="Consolas" charset="0"/>
                <a:ea typeface="Consolas" charset="0"/>
                <a:cs typeface="Consolas" charset="0"/>
              </a:rPr>
              <a:t>64</a:t>
            </a:r>
            <a:r>
              <a:rPr lang="en-US" altLang="zh-CN" sz="1350" b="1" dirty="0">
                <a:solidFill>
                  <a:schemeClr val="tx1">
                    <a:lumMod val="95000"/>
                    <a:lumOff val="5000"/>
                  </a:schemeClr>
                </a:solidFill>
                <a:latin typeface="Consolas" charset="0"/>
                <a:ea typeface="Consolas" charset="0"/>
                <a:cs typeface="Consolas" charset="0"/>
              </a:rPr>
              <a:t> * 7b = 512b</a:t>
            </a:r>
            <a:endParaRPr lang="en-US" sz="1350" dirty="0">
              <a:solidFill>
                <a:schemeClr val="tx1">
                  <a:lumMod val="95000"/>
                  <a:lumOff val="5000"/>
                </a:schemeClr>
              </a:solidFill>
            </a:endParaRPr>
          </a:p>
        </p:txBody>
      </p:sp>
      <p:sp>
        <p:nvSpPr>
          <p:cNvPr id="99" name="Right Brace 98"/>
          <p:cNvSpPr/>
          <p:nvPr/>
        </p:nvSpPr>
        <p:spPr>
          <a:xfrm>
            <a:off x="8855753" y="888520"/>
            <a:ext cx="356822" cy="2650148"/>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00" name="Rectangle 99"/>
          <p:cNvSpPr/>
          <p:nvPr/>
        </p:nvSpPr>
        <p:spPr>
          <a:xfrm>
            <a:off x="9212575" y="2075093"/>
            <a:ext cx="1414170" cy="300082"/>
          </a:xfrm>
          <a:prstGeom prst="rect">
            <a:avLst/>
          </a:prstGeom>
        </p:spPr>
        <p:txBody>
          <a:bodyPr wrap="none">
            <a:spAutoFit/>
          </a:bodyPr>
          <a:lstStyle/>
          <a:p>
            <a:r>
              <a:rPr lang="en-US" altLang="zh-CN" sz="1350" b="1" dirty="0">
                <a:solidFill>
                  <a:srgbClr val="FF0000"/>
                </a:solidFill>
                <a:latin typeface="Consolas" charset="0"/>
                <a:ea typeface="Consolas" charset="0"/>
                <a:cs typeface="Consolas" charset="0"/>
              </a:rPr>
              <a:t>Overhead:0.8%</a:t>
            </a:r>
            <a:endParaRPr lang="en-US" sz="1350" dirty="0"/>
          </a:p>
        </p:txBody>
      </p:sp>
      <p:sp>
        <p:nvSpPr>
          <p:cNvPr id="101" name="Rectangle 100"/>
          <p:cNvSpPr/>
          <p:nvPr/>
        </p:nvSpPr>
        <p:spPr>
          <a:xfrm>
            <a:off x="3874334" y="4825540"/>
            <a:ext cx="1593957" cy="300082"/>
          </a:xfrm>
          <a:prstGeom prst="rect">
            <a:avLst/>
          </a:prstGeom>
        </p:spPr>
        <p:txBody>
          <a:bodyPr wrap="square">
            <a:spAutoFit/>
          </a:bodyPr>
          <a:lstStyle/>
          <a:p>
            <a:r>
              <a:rPr lang="en-US" altLang="zh-CN" sz="1350" b="1" dirty="0">
                <a:solidFill>
                  <a:srgbClr val="FF0000"/>
                </a:solidFill>
                <a:latin typeface="Consolas" charset="0"/>
                <a:ea typeface="Consolas" charset="0"/>
                <a:cs typeface="Consolas" charset="0"/>
              </a:rPr>
              <a:t>Overhead:1.6%</a:t>
            </a:r>
            <a:endParaRPr lang="en-US" sz="1350" dirty="0"/>
          </a:p>
        </p:txBody>
      </p:sp>
      <p:cxnSp>
        <p:nvCxnSpPr>
          <p:cNvPr id="102" name="Straight Arrow Connector 101"/>
          <p:cNvCxnSpPr/>
          <p:nvPr/>
        </p:nvCxnSpPr>
        <p:spPr>
          <a:xfrm flipH="1" flipV="1">
            <a:off x="3747825" y="4061289"/>
            <a:ext cx="923488" cy="7642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4125691" y="5130877"/>
            <a:ext cx="1593957" cy="300082"/>
          </a:xfrm>
          <a:prstGeom prst="rect">
            <a:avLst/>
          </a:prstGeom>
        </p:spPr>
        <p:txBody>
          <a:bodyPr wrap="square">
            <a:spAutoFit/>
          </a:bodyPr>
          <a:lstStyle/>
          <a:p>
            <a:r>
              <a:rPr lang="en-US" altLang="zh-CN" sz="1350" b="1">
                <a:solidFill>
                  <a:srgbClr val="FF0000"/>
                </a:solidFill>
                <a:latin typeface="Consolas" charset="0"/>
                <a:ea typeface="Consolas" charset="0"/>
                <a:cs typeface="Consolas" charset="0"/>
              </a:rPr>
              <a:t>Overhead:12.5%</a:t>
            </a:r>
            <a:endParaRPr lang="en-US" sz="1350" dirty="0"/>
          </a:p>
        </p:txBody>
      </p:sp>
      <p:cxnSp>
        <p:nvCxnSpPr>
          <p:cNvPr id="104" name="Straight Arrow Connector 103"/>
          <p:cNvCxnSpPr/>
          <p:nvPr/>
        </p:nvCxnSpPr>
        <p:spPr>
          <a:xfrm flipH="1" flipV="1">
            <a:off x="3534109" y="5080948"/>
            <a:ext cx="591582" cy="1884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20093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a:xfrm>
            <a:off x="58479" y="416843"/>
            <a:ext cx="7886700" cy="567656"/>
          </a:xfrm>
        </p:spPr>
        <p:txBody>
          <a:bodyPr>
            <a:normAutofit/>
          </a:bodyPr>
          <a:lstStyle/>
          <a:p>
            <a:r>
              <a:rPr lang="en-US" altLang="zh-CN" sz="2400" b="1" dirty="0">
                <a:latin typeface="Consolas" charset="0"/>
                <a:ea typeface="Consolas" charset="0"/>
                <a:cs typeface="Consolas" charset="0"/>
              </a:rPr>
              <a:t>SGX Integrity Tree(</a:t>
            </a:r>
            <a:r>
              <a:rPr lang="en-US" altLang="zh-CN" sz="2400" b="1" dirty="0">
                <a:solidFill>
                  <a:srgbClr val="FF0000"/>
                </a:solidFill>
                <a:latin typeface="Consolas" charset="0"/>
                <a:ea typeface="Consolas" charset="0"/>
                <a:cs typeface="Consolas" charset="0"/>
              </a:rPr>
              <a:t>26.6%</a:t>
            </a:r>
            <a:r>
              <a:rPr lang="en-US" altLang="zh-CN" sz="2400" b="1" dirty="0">
                <a:latin typeface="Consolas" charset="0"/>
                <a:ea typeface="Consolas" charset="0"/>
                <a:cs typeface="Consolas" charset="0"/>
              </a:rPr>
              <a:t>)</a:t>
            </a:r>
            <a:endParaRPr lang="en-US" sz="2400" b="1" dirty="0">
              <a:latin typeface="Consolas" charset="0"/>
              <a:ea typeface="Consolas" charset="0"/>
              <a:cs typeface="Consolas" charset="0"/>
            </a:endParaRPr>
          </a:p>
        </p:txBody>
      </p:sp>
      <p:sp>
        <p:nvSpPr>
          <p:cNvPr id="5" name="Rectangle 4"/>
          <p:cNvSpPr/>
          <p:nvPr/>
        </p:nvSpPr>
        <p:spPr>
          <a:xfrm>
            <a:off x="618600" y="4840893"/>
            <a:ext cx="1383658" cy="472190"/>
          </a:xfrm>
          <a:prstGeom prst="rect">
            <a:avLst/>
          </a:prstGeom>
          <a:gradFill flip="none" rotWithShape="1">
            <a:gsLst>
              <a:gs pos="0">
                <a:srgbClr val="3C7C1B">
                  <a:shade val="30000"/>
                  <a:satMod val="115000"/>
                </a:srgbClr>
              </a:gs>
              <a:gs pos="50000">
                <a:srgbClr val="3C7C1B">
                  <a:shade val="67500"/>
                  <a:satMod val="115000"/>
                </a:srgbClr>
              </a:gs>
              <a:gs pos="100000">
                <a:srgbClr val="3C7C1B">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Data</a:t>
            </a:r>
            <a:r>
              <a:rPr lang="zh-CN" altLang="en-US" sz="1200" b="1" dirty="0">
                <a:latin typeface="Consolas" charset="0"/>
                <a:ea typeface="Consolas" charset="0"/>
                <a:cs typeface="Consolas" charset="0"/>
              </a:rPr>
              <a:t> </a:t>
            </a:r>
            <a:r>
              <a:rPr lang="en-US" altLang="zh-CN" sz="1200" b="1" dirty="0">
                <a:latin typeface="Consolas" charset="0"/>
                <a:ea typeface="Consolas" charset="0"/>
                <a:cs typeface="Consolas" charset="0"/>
              </a:rPr>
              <a:t>Block</a:t>
            </a:r>
            <a:endParaRPr lang="en-US" sz="1200" b="1" dirty="0">
              <a:latin typeface="Consolas" charset="0"/>
              <a:ea typeface="Consolas" charset="0"/>
              <a:cs typeface="Consolas" charset="0"/>
            </a:endParaRPr>
          </a:p>
        </p:txBody>
      </p:sp>
      <p:sp>
        <p:nvSpPr>
          <p:cNvPr id="7" name="Rectangle 6"/>
          <p:cNvSpPr/>
          <p:nvPr/>
        </p:nvSpPr>
        <p:spPr>
          <a:xfrm>
            <a:off x="1205861" y="3907948"/>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8" name="Rounded Rectangle 7"/>
          <p:cNvSpPr/>
          <p:nvPr/>
        </p:nvSpPr>
        <p:spPr>
          <a:xfrm>
            <a:off x="524596" y="3861601"/>
            <a:ext cx="3223229" cy="399376"/>
          </a:xfrm>
          <a:prstGeom prst="roundRect">
            <a:avLst>
              <a:gd name="adj" fmla="val 48614"/>
            </a:avLst>
          </a:prstGeom>
          <a:noFill/>
          <a:ln w="28575">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9" name="Content Placeholder 2"/>
          <p:cNvSpPr txBox="1">
            <a:spLocks/>
          </p:cNvSpPr>
          <p:nvPr/>
        </p:nvSpPr>
        <p:spPr>
          <a:xfrm>
            <a:off x="3711533" y="3911080"/>
            <a:ext cx="474691" cy="287276"/>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mr-IN" altLang="zh-CN" sz="1400" b="1" dirty="0">
                <a:latin typeface="Consolas" charset="0"/>
                <a:ea typeface="Consolas" charset="0"/>
                <a:cs typeface="Consolas" charset="0"/>
              </a:rPr>
              <a:t>……</a:t>
            </a:r>
            <a:endParaRPr lang="en-US" sz="1400" b="1" dirty="0">
              <a:latin typeface="Consolas" charset="0"/>
              <a:ea typeface="Consolas" charset="0"/>
              <a:cs typeface="Consolas" charset="0"/>
            </a:endParaRPr>
          </a:p>
        </p:txBody>
      </p:sp>
      <p:sp>
        <p:nvSpPr>
          <p:cNvPr id="23" name="Rounded Rectangle 22"/>
          <p:cNvSpPr/>
          <p:nvPr/>
        </p:nvSpPr>
        <p:spPr>
          <a:xfrm>
            <a:off x="5333395" y="348888"/>
            <a:ext cx="1856522" cy="692177"/>
          </a:xfrm>
          <a:prstGeom prst="roundRect">
            <a:avLst/>
          </a:prstGeom>
          <a:noFill/>
          <a:ln w="38100">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4" name="Content Placeholder 2"/>
          <p:cNvSpPr txBox="1">
            <a:spLocks/>
          </p:cNvSpPr>
          <p:nvPr/>
        </p:nvSpPr>
        <p:spPr>
          <a:xfrm>
            <a:off x="5285684" y="350973"/>
            <a:ext cx="1442995" cy="30762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altLang="zh-CN" sz="1600" b="1">
                <a:solidFill>
                  <a:schemeClr val="accent1">
                    <a:lumMod val="75000"/>
                  </a:schemeClr>
                </a:solidFill>
                <a:latin typeface="Consolas" charset="0"/>
                <a:ea typeface="Consolas" charset="0"/>
                <a:cs typeface="Consolas" charset="0"/>
              </a:rPr>
              <a:t>Proccesor</a:t>
            </a:r>
            <a:endParaRPr lang="en-US" sz="1600" b="1" dirty="0">
              <a:solidFill>
                <a:schemeClr val="accent1">
                  <a:lumMod val="75000"/>
                </a:schemeClr>
              </a:solidFill>
              <a:latin typeface="Consolas" charset="0"/>
              <a:ea typeface="Consolas" charset="0"/>
              <a:cs typeface="Consolas" charset="0"/>
            </a:endParaRPr>
          </a:p>
        </p:txBody>
      </p:sp>
      <p:sp>
        <p:nvSpPr>
          <p:cNvPr id="25" name="Rectangle 24"/>
          <p:cNvSpPr/>
          <p:nvPr/>
        </p:nvSpPr>
        <p:spPr>
          <a:xfrm>
            <a:off x="5958706" y="635588"/>
            <a:ext cx="817685" cy="325316"/>
          </a:xfrm>
          <a:prstGeom prst="rect">
            <a:avLst/>
          </a:prstGeom>
          <a:solidFill>
            <a:srgbClr val="9E5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Root</a:t>
            </a:r>
            <a:endParaRPr lang="en-US" sz="1200" b="1" dirty="0">
              <a:latin typeface="Consolas" charset="0"/>
              <a:ea typeface="Consolas" charset="0"/>
              <a:cs typeface="Consolas" charset="0"/>
            </a:endParaRPr>
          </a:p>
        </p:txBody>
      </p:sp>
      <p:sp>
        <p:nvSpPr>
          <p:cNvPr id="26" name="Rectangle 25"/>
          <p:cNvSpPr/>
          <p:nvPr/>
        </p:nvSpPr>
        <p:spPr>
          <a:xfrm>
            <a:off x="1700906" y="3904918"/>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27" name="Content Placeholder 2"/>
          <p:cNvSpPr txBox="1">
            <a:spLocks/>
          </p:cNvSpPr>
          <p:nvPr/>
        </p:nvSpPr>
        <p:spPr>
          <a:xfrm>
            <a:off x="2163137" y="3892097"/>
            <a:ext cx="655027" cy="251209"/>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mr-IN" altLang="zh-CN" sz="1200" b="1" dirty="0">
                <a:latin typeface="Consolas" charset="0"/>
                <a:ea typeface="Consolas" charset="0"/>
                <a:cs typeface="Consolas" charset="0"/>
              </a:rPr>
              <a:t>……</a:t>
            </a:r>
            <a:endParaRPr lang="en-US" sz="1200" b="1" dirty="0">
              <a:latin typeface="Consolas" charset="0"/>
              <a:ea typeface="Consolas" charset="0"/>
              <a:cs typeface="Consolas" charset="0"/>
            </a:endParaRPr>
          </a:p>
        </p:txBody>
      </p:sp>
      <p:sp>
        <p:nvSpPr>
          <p:cNvPr id="29" name="Rectangle 28"/>
          <p:cNvSpPr/>
          <p:nvPr/>
        </p:nvSpPr>
        <p:spPr>
          <a:xfrm>
            <a:off x="2495655" y="3904918"/>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38" name="Rectangle 37"/>
          <p:cNvSpPr/>
          <p:nvPr/>
        </p:nvSpPr>
        <p:spPr>
          <a:xfrm>
            <a:off x="2753971" y="4730224"/>
            <a:ext cx="780082" cy="23381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a:solidFill>
                  <a:schemeClr val="tx1"/>
                </a:solidFill>
                <a:latin typeface="Consolas" charset="0"/>
                <a:ea typeface="Consolas" charset="0"/>
                <a:cs typeface="Consolas" charset="0"/>
              </a:rPr>
              <a:t>MAC1</a:t>
            </a:r>
            <a:endParaRPr lang="en-US" sz="1200" b="1">
              <a:solidFill>
                <a:schemeClr val="tx1"/>
              </a:solidFill>
              <a:latin typeface="Consolas" charset="0"/>
              <a:ea typeface="Consolas" charset="0"/>
              <a:cs typeface="Consolas" charset="0"/>
            </a:endParaRPr>
          </a:p>
        </p:txBody>
      </p:sp>
      <p:sp>
        <p:nvSpPr>
          <p:cNvPr id="39" name="Rectangle 38"/>
          <p:cNvSpPr/>
          <p:nvPr/>
        </p:nvSpPr>
        <p:spPr>
          <a:xfrm>
            <a:off x="2754027" y="4964040"/>
            <a:ext cx="780082" cy="23381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tx1"/>
                </a:solidFill>
                <a:latin typeface="Consolas" charset="0"/>
                <a:ea typeface="Consolas" charset="0"/>
                <a:cs typeface="Consolas" charset="0"/>
              </a:rPr>
              <a:t>MAC2</a:t>
            </a:r>
            <a:endParaRPr lang="en-US" sz="1200" b="1" dirty="0">
              <a:solidFill>
                <a:schemeClr val="tx1"/>
              </a:solidFill>
              <a:latin typeface="Consolas" charset="0"/>
              <a:ea typeface="Consolas" charset="0"/>
              <a:cs typeface="Consolas" charset="0"/>
            </a:endParaRPr>
          </a:p>
        </p:txBody>
      </p:sp>
      <p:sp>
        <p:nvSpPr>
          <p:cNvPr id="40" name="Rectangle 39"/>
          <p:cNvSpPr/>
          <p:nvPr/>
        </p:nvSpPr>
        <p:spPr>
          <a:xfrm>
            <a:off x="2754027" y="5197856"/>
            <a:ext cx="780082" cy="23381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r-IN" altLang="zh-CN" sz="1200" b="1" dirty="0">
                <a:solidFill>
                  <a:schemeClr val="tx1"/>
                </a:solidFill>
                <a:latin typeface="Consolas" charset="0"/>
                <a:ea typeface="Consolas" charset="0"/>
                <a:cs typeface="Consolas" charset="0"/>
              </a:rPr>
              <a:t>……</a:t>
            </a:r>
            <a:endParaRPr lang="en-US" sz="1200" b="1" dirty="0">
              <a:solidFill>
                <a:schemeClr val="tx1"/>
              </a:solidFill>
              <a:latin typeface="Consolas" charset="0"/>
              <a:ea typeface="Consolas" charset="0"/>
              <a:cs typeface="Consolas" charset="0"/>
            </a:endParaRPr>
          </a:p>
        </p:txBody>
      </p:sp>
      <p:cxnSp>
        <p:nvCxnSpPr>
          <p:cNvPr id="41" name="Elbow Connector 40"/>
          <p:cNvCxnSpPr>
            <a:stCxn id="61" idx="2"/>
          </p:cNvCxnSpPr>
          <p:nvPr/>
        </p:nvCxnSpPr>
        <p:spPr>
          <a:xfrm rot="16200000" flipH="1">
            <a:off x="1221166" y="3899558"/>
            <a:ext cx="224660" cy="834580"/>
          </a:xfrm>
          <a:prstGeom prst="bentConnector2">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Elbow Connector 41"/>
          <p:cNvCxnSpPr>
            <a:endCxn id="43" idx="2"/>
          </p:cNvCxnSpPr>
          <p:nvPr/>
        </p:nvCxnSpPr>
        <p:spPr>
          <a:xfrm flipV="1">
            <a:off x="1319017" y="4534148"/>
            <a:ext cx="433559" cy="306745"/>
          </a:xfrm>
          <a:prstGeom prst="bentConnector3">
            <a:avLst>
              <a:gd name="adj1" fmla="val 4806"/>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1752577" y="4306357"/>
            <a:ext cx="541871" cy="45558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ea typeface="DengXian" panose="02010600030101010101" pitchFamily="2" charset="-122"/>
              </a:rPr>
              <a:t>HASH</a:t>
            </a:r>
            <a:endParaRPr lang="en-US" sz="1100" b="1" dirty="0"/>
          </a:p>
        </p:txBody>
      </p:sp>
      <p:cxnSp>
        <p:nvCxnSpPr>
          <p:cNvPr id="44" name="Elbow Connector 43"/>
          <p:cNvCxnSpPr>
            <a:stCxn id="43" idx="6"/>
          </p:cNvCxnSpPr>
          <p:nvPr/>
        </p:nvCxnSpPr>
        <p:spPr>
          <a:xfrm>
            <a:off x="2294447" y="4534147"/>
            <a:ext cx="451734" cy="341951"/>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7" name="Right Brace 96"/>
          <p:cNvSpPr/>
          <p:nvPr/>
        </p:nvSpPr>
        <p:spPr>
          <a:xfrm rot="5400000">
            <a:off x="5838308" y="3476024"/>
            <a:ext cx="237582" cy="1966673"/>
          </a:xfrm>
          <a:prstGeom prst="rightBrace">
            <a:avLst>
              <a:gd name="adj1" fmla="val 8333"/>
              <a:gd name="adj2" fmla="val 47463"/>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100">
              <a:solidFill>
                <a:schemeClr val="tx1">
                  <a:lumMod val="95000"/>
                  <a:lumOff val="5000"/>
                </a:schemeClr>
              </a:solidFill>
            </a:endParaRPr>
          </a:p>
        </p:txBody>
      </p:sp>
      <p:sp>
        <p:nvSpPr>
          <p:cNvPr id="98" name="Rectangle 97"/>
          <p:cNvSpPr/>
          <p:nvPr/>
        </p:nvSpPr>
        <p:spPr>
          <a:xfrm>
            <a:off x="5300536" y="4566623"/>
            <a:ext cx="2046920" cy="261610"/>
          </a:xfrm>
          <a:prstGeom prst="rect">
            <a:avLst/>
          </a:prstGeom>
        </p:spPr>
        <p:txBody>
          <a:bodyPr wrap="square">
            <a:spAutoFit/>
          </a:bodyPr>
          <a:lstStyle/>
          <a:p>
            <a:r>
              <a:rPr lang="en-US" altLang="zh-CN" sz="1100" b="1" dirty="0">
                <a:solidFill>
                  <a:srgbClr val="FF0000"/>
                </a:solidFill>
                <a:latin typeface="Consolas" charset="0"/>
                <a:ea typeface="Consolas" charset="0"/>
                <a:cs typeface="Consolas" charset="0"/>
              </a:rPr>
              <a:t>8</a:t>
            </a:r>
            <a:r>
              <a:rPr lang="en-US" altLang="zh-CN" sz="1100" b="1" dirty="0">
                <a:solidFill>
                  <a:schemeClr val="tx1">
                    <a:lumMod val="95000"/>
                    <a:lumOff val="5000"/>
                  </a:schemeClr>
                </a:solidFill>
                <a:latin typeface="Consolas" charset="0"/>
                <a:ea typeface="Consolas" charset="0"/>
                <a:cs typeface="Consolas" charset="0"/>
              </a:rPr>
              <a:t> * 56b = 448b</a:t>
            </a:r>
            <a:endParaRPr lang="en-US" sz="1100" dirty="0">
              <a:solidFill>
                <a:schemeClr val="tx1">
                  <a:lumMod val="95000"/>
                  <a:lumOff val="5000"/>
                </a:schemeClr>
              </a:solidFill>
            </a:endParaRPr>
          </a:p>
        </p:txBody>
      </p:sp>
      <p:sp>
        <p:nvSpPr>
          <p:cNvPr id="60" name="Rectangle 59"/>
          <p:cNvSpPr/>
          <p:nvPr/>
        </p:nvSpPr>
        <p:spPr>
          <a:xfrm>
            <a:off x="3000770" y="3902273"/>
            <a:ext cx="591179" cy="316194"/>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Consolas" charset="0"/>
                <a:ea typeface="Consolas" charset="0"/>
                <a:cs typeface="Consolas" charset="0"/>
              </a:rPr>
              <a:t>HASH</a:t>
            </a:r>
          </a:p>
        </p:txBody>
      </p:sp>
      <p:sp>
        <p:nvSpPr>
          <p:cNvPr id="61" name="Rectangle 60"/>
          <p:cNvSpPr/>
          <p:nvPr/>
        </p:nvSpPr>
        <p:spPr>
          <a:xfrm>
            <a:off x="686839" y="3911080"/>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69" name="Rectangle 68"/>
          <p:cNvSpPr/>
          <p:nvPr/>
        </p:nvSpPr>
        <p:spPr>
          <a:xfrm>
            <a:off x="5328132" y="3913919"/>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70" name="Rounded Rectangle 69"/>
          <p:cNvSpPr/>
          <p:nvPr/>
        </p:nvSpPr>
        <p:spPr>
          <a:xfrm>
            <a:off x="4646867" y="3867572"/>
            <a:ext cx="3223229" cy="399376"/>
          </a:xfrm>
          <a:prstGeom prst="roundRect">
            <a:avLst>
              <a:gd name="adj" fmla="val 48614"/>
            </a:avLst>
          </a:prstGeom>
          <a:noFill/>
          <a:ln w="28575">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81" name="Rectangle 80"/>
          <p:cNvSpPr/>
          <p:nvPr/>
        </p:nvSpPr>
        <p:spPr>
          <a:xfrm>
            <a:off x="5823177" y="3910889"/>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82" name="Content Placeholder 2"/>
          <p:cNvSpPr txBox="1">
            <a:spLocks/>
          </p:cNvSpPr>
          <p:nvPr/>
        </p:nvSpPr>
        <p:spPr>
          <a:xfrm>
            <a:off x="6285408" y="3898068"/>
            <a:ext cx="655027" cy="251209"/>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mr-IN" altLang="zh-CN" sz="1200" b="1" dirty="0">
                <a:latin typeface="Consolas" charset="0"/>
                <a:ea typeface="Consolas" charset="0"/>
                <a:cs typeface="Consolas" charset="0"/>
              </a:rPr>
              <a:t>……</a:t>
            </a:r>
            <a:endParaRPr lang="en-US" sz="1200" b="1" dirty="0">
              <a:latin typeface="Consolas" charset="0"/>
              <a:ea typeface="Consolas" charset="0"/>
              <a:cs typeface="Consolas" charset="0"/>
            </a:endParaRPr>
          </a:p>
        </p:txBody>
      </p:sp>
      <p:sp>
        <p:nvSpPr>
          <p:cNvPr id="84" name="Rectangle 83"/>
          <p:cNvSpPr/>
          <p:nvPr/>
        </p:nvSpPr>
        <p:spPr>
          <a:xfrm>
            <a:off x="6617927" y="3910889"/>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85" name="Rectangle 84"/>
          <p:cNvSpPr/>
          <p:nvPr/>
        </p:nvSpPr>
        <p:spPr>
          <a:xfrm>
            <a:off x="7123042" y="3908244"/>
            <a:ext cx="591179" cy="316194"/>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Consolas" charset="0"/>
                <a:ea typeface="Consolas" charset="0"/>
                <a:cs typeface="Consolas" charset="0"/>
              </a:rPr>
              <a:t>HASH</a:t>
            </a:r>
            <a:endParaRPr lang="en-US" sz="1200" b="1" dirty="0">
              <a:latin typeface="Consolas" charset="0"/>
              <a:ea typeface="Consolas" charset="0"/>
              <a:cs typeface="Consolas" charset="0"/>
            </a:endParaRPr>
          </a:p>
        </p:txBody>
      </p:sp>
      <p:sp>
        <p:nvSpPr>
          <p:cNvPr id="87" name="Rectangle 86"/>
          <p:cNvSpPr/>
          <p:nvPr/>
        </p:nvSpPr>
        <p:spPr>
          <a:xfrm>
            <a:off x="4809111" y="3917051"/>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88" name="Right Brace 87"/>
          <p:cNvSpPr/>
          <p:nvPr/>
        </p:nvSpPr>
        <p:spPr>
          <a:xfrm rot="5400000">
            <a:off x="7347730" y="4174583"/>
            <a:ext cx="173609" cy="505584"/>
          </a:xfrm>
          <a:prstGeom prst="rightBrace">
            <a:avLst>
              <a:gd name="adj1" fmla="val 8333"/>
              <a:gd name="adj2" fmla="val 47463"/>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100">
              <a:solidFill>
                <a:schemeClr val="tx1">
                  <a:lumMod val="95000"/>
                  <a:lumOff val="5000"/>
                </a:schemeClr>
              </a:solidFill>
            </a:endParaRPr>
          </a:p>
        </p:txBody>
      </p:sp>
      <p:sp>
        <p:nvSpPr>
          <p:cNvPr id="91" name="Rectangle 90"/>
          <p:cNvSpPr/>
          <p:nvPr/>
        </p:nvSpPr>
        <p:spPr>
          <a:xfrm>
            <a:off x="7169699" y="4554052"/>
            <a:ext cx="559100" cy="261610"/>
          </a:xfrm>
          <a:prstGeom prst="rect">
            <a:avLst/>
          </a:prstGeom>
        </p:spPr>
        <p:txBody>
          <a:bodyPr wrap="square">
            <a:spAutoFit/>
          </a:bodyPr>
          <a:lstStyle/>
          <a:p>
            <a:pPr algn="ctr"/>
            <a:r>
              <a:rPr lang="en-US" altLang="zh-CN" sz="1100" b="1" dirty="0">
                <a:latin typeface="Consolas" charset="0"/>
                <a:ea typeface="Consolas" charset="0"/>
                <a:cs typeface="Consolas" charset="0"/>
              </a:rPr>
              <a:t>64b</a:t>
            </a:r>
            <a:endParaRPr lang="en-US" sz="1100" dirty="0"/>
          </a:p>
        </p:txBody>
      </p:sp>
      <p:sp>
        <p:nvSpPr>
          <p:cNvPr id="92" name="Rectangle 91"/>
          <p:cNvSpPr/>
          <p:nvPr/>
        </p:nvSpPr>
        <p:spPr>
          <a:xfrm>
            <a:off x="4905741" y="1578931"/>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93" name="Rounded Rectangle 92"/>
          <p:cNvSpPr/>
          <p:nvPr/>
        </p:nvSpPr>
        <p:spPr>
          <a:xfrm>
            <a:off x="4224475" y="1532583"/>
            <a:ext cx="3223229" cy="399376"/>
          </a:xfrm>
          <a:prstGeom prst="roundRect">
            <a:avLst>
              <a:gd name="adj" fmla="val 48614"/>
            </a:avLst>
          </a:prstGeom>
          <a:noFill/>
          <a:ln w="28575">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94" name="Rectangle 93"/>
          <p:cNvSpPr/>
          <p:nvPr/>
        </p:nvSpPr>
        <p:spPr>
          <a:xfrm>
            <a:off x="5400786" y="1575901"/>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95" name="Content Placeholder 2"/>
          <p:cNvSpPr txBox="1">
            <a:spLocks/>
          </p:cNvSpPr>
          <p:nvPr/>
        </p:nvSpPr>
        <p:spPr>
          <a:xfrm>
            <a:off x="5863017" y="1563079"/>
            <a:ext cx="655027" cy="251209"/>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mr-IN" altLang="zh-CN" sz="1200" b="1" dirty="0">
                <a:latin typeface="Consolas" charset="0"/>
                <a:ea typeface="Consolas" charset="0"/>
                <a:cs typeface="Consolas" charset="0"/>
              </a:rPr>
              <a:t>……</a:t>
            </a:r>
            <a:endParaRPr lang="en-US" sz="1200" b="1" dirty="0">
              <a:latin typeface="Consolas" charset="0"/>
              <a:ea typeface="Consolas" charset="0"/>
              <a:cs typeface="Consolas" charset="0"/>
            </a:endParaRPr>
          </a:p>
        </p:txBody>
      </p:sp>
      <p:sp>
        <p:nvSpPr>
          <p:cNvPr id="96" name="Rectangle 95"/>
          <p:cNvSpPr/>
          <p:nvPr/>
        </p:nvSpPr>
        <p:spPr>
          <a:xfrm>
            <a:off x="6195535" y="1575901"/>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99" name="Rectangle 98"/>
          <p:cNvSpPr/>
          <p:nvPr/>
        </p:nvSpPr>
        <p:spPr>
          <a:xfrm>
            <a:off x="6700650" y="1573256"/>
            <a:ext cx="591179" cy="316194"/>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Consolas" charset="0"/>
                <a:ea typeface="Consolas" charset="0"/>
                <a:cs typeface="Consolas" charset="0"/>
              </a:rPr>
              <a:t>HASH</a:t>
            </a:r>
          </a:p>
        </p:txBody>
      </p:sp>
      <p:sp>
        <p:nvSpPr>
          <p:cNvPr id="100" name="Rectangle 99"/>
          <p:cNvSpPr/>
          <p:nvPr/>
        </p:nvSpPr>
        <p:spPr>
          <a:xfrm>
            <a:off x="4386719" y="1582063"/>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102" name="Oval 101"/>
          <p:cNvSpPr/>
          <p:nvPr/>
        </p:nvSpPr>
        <p:spPr>
          <a:xfrm>
            <a:off x="2322885" y="3105907"/>
            <a:ext cx="523815" cy="42123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ea typeface="DengXian" panose="02010600030101010101" pitchFamily="2" charset="-122"/>
              </a:rPr>
              <a:t>HASH</a:t>
            </a:r>
            <a:endParaRPr lang="en-US" sz="1050" b="1" dirty="0"/>
          </a:p>
        </p:txBody>
      </p:sp>
      <p:cxnSp>
        <p:nvCxnSpPr>
          <p:cNvPr id="103" name="Elbow Connector 102"/>
          <p:cNvCxnSpPr>
            <a:stCxn id="228" idx="2"/>
            <a:endCxn id="102" idx="2"/>
          </p:cNvCxnSpPr>
          <p:nvPr/>
        </p:nvCxnSpPr>
        <p:spPr>
          <a:xfrm rot="16200000" flipH="1">
            <a:off x="1515146" y="2508783"/>
            <a:ext cx="517887" cy="1097591"/>
          </a:xfrm>
          <a:prstGeom prst="bentConnector2">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Elbow Connector 104"/>
          <p:cNvCxnSpPr>
            <a:stCxn id="102" idx="6"/>
            <a:endCxn id="60" idx="0"/>
          </p:cNvCxnSpPr>
          <p:nvPr/>
        </p:nvCxnSpPr>
        <p:spPr>
          <a:xfrm>
            <a:off x="2846700" y="3316522"/>
            <a:ext cx="449660" cy="585752"/>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Elbow Connector 122"/>
          <p:cNvCxnSpPr/>
          <p:nvPr/>
        </p:nvCxnSpPr>
        <p:spPr>
          <a:xfrm>
            <a:off x="6417862" y="985542"/>
            <a:ext cx="1013249" cy="201286"/>
          </a:xfrm>
          <a:prstGeom prst="bentConnector3">
            <a:avLst>
              <a:gd name="adj1" fmla="val -1070"/>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6" name="Oval 125"/>
          <p:cNvSpPr/>
          <p:nvPr/>
        </p:nvSpPr>
        <p:spPr>
          <a:xfrm>
            <a:off x="7411393" y="1012729"/>
            <a:ext cx="541871" cy="45558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ea typeface="DengXian" panose="02010600030101010101" pitchFamily="2" charset="-122"/>
              </a:rPr>
              <a:t>HASH</a:t>
            </a:r>
            <a:endParaRPr lang="en-US" sz="1100" b="1" dirty="0"/>
          </a:p>
        </p:txBody>
      </p:sp>
      <p:sp>
        <p:nvSpPr>
          <p:cNvPr id="131" name="Rectangle 130"/>
          <p:cNvSpPr/>
          <p:nvPr/>
        </p:nvSpPr>
        <p:spPr>
          <a:xfrm>
            <a:off x="4996067" y="1267270"/>
            <a:ext cx="423434" cy="261610"/>
          </a:xfrm>
          <a:prstGeom prst="rect">
            <a:avLst/>
          </a:prstGeom>
        </p:spPr>
        <p:txBody>
          <a:bodyPr wrap="square">
            <a:spAutoFit/>
          </a:bodyPr>
          <a:lstStyle/>
          <a:p>
            <a:pPr algn="ctr"/>
            <a:r>
              <a:rPr lang="en-US" altLang="zh-CN" sz="1100" b="1" dirty="0">
                <a:latin typeface="Consolas" charset="0"/>
                <a:ea typeface="Consolas" charset="0"/>
                <a:cs typeface="Consolas" charset="0"/>
              </a:rPr>
              <a:t>MAC</a:t>
            </a:r>
            <a:endParaRPr lang="en-US" sz="1100" b="1" dirty="0">
              <a:latin typeface="Consolas" charset="0"/>
              <a:ea typeface="Consolas" charset="0"/>
              <a:cs typeface="Consolas" charset="0"/>
            </a:endParaRPr>
          </a:p>
        </p:txBody>
      </p:sp>
      <p:cxnSp>
        <p:nvCxnSpPr>
          <p:cNvPr id="143" name="Elbow Connector 142"/>
          <p:cNvCxnSpPr>
            <a:stCxn id="126" idx="4"/>
            <a:endCxn id="99" idx="3"/>
          </p:cNvCxnSpPr>
          <p:nvPr/>
        </p:nvCxnSpPr>
        <p:spPr>
          <a:xfrm rot="5400000">
            <a:off x="7355559" y="1404582"/>
            <a:ext cx="263042" cy="390500"/>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Elbow Connector 165"/>
          <p:cNvCxnSpPr/>
          <p:nvPr/>
        </p:nvCxnSpPr>
        <p:spPr>
          <a:xfrm flipV="1">
            <a:off x="5448756" y="1344161"/>
            <a:ext cx="2002886" cy="167120"/>
          </a:xfrm>
          <a:prstGeom prst="bentConnector3">
            <a:avLst>
              <a:gd name="adj1" fmla="val -1360"/>
            </a:avLst>
          </a:prstGeom>
          <a:ln w="762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7" name="Rectangle 166"/>
          <p:cNvSpPr/>
          <p:nvPr/>
        </p:nvSpPr>
        <p:spPr>
          <a:xfrm>
            <a:off x="4374914" y="1532075"/>
            <a:ext cx="2278302" cy="392895"/>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171" name="Rectangle 170"/>
          <p:cNvSpPr/>
          <p:nvPr/>
        </p:nvSpPr>
        <p:spPr>
          <a:xfrm>
            <a:off x="1428829" y="3497349"/>
            <a:ext cx="423434" cy="261610"/>
          </a:xfrm>
          <a:prstGeom prst="rect">
            <a:avLst/>
          </a:prstGeom>
        </p:spPr>
        <p:txBody>
          <a:bodyPr wrap="square">
            <a:spAutoFit/>
          </a:bodyPr>
          <a:lstStyle/>
          <a:p>
            <a:pPr algn="ctr"/>
            <a:r>
              <a:rPr lang="en-US" altLang="zh-CN" sz="1100" b="1" dirty="0">
                <a:latin typeface="Consolas" charset="0"/>
                <a:ea typeface="Consolas" charset="0"/>
                <a:cs typeface="Consolas" charset="0"/>
              </a:rPr>
              <a:t>MAC</a:t>
            </a:r>
            <a:endParaRPr lang="en-US" sz="1100" b="1" dirty="0">
              <a:latin typeface="Consolas" charset="0"/>
              <a:ea typeface="Consolas" charset="0"/>
              <a:cs typeface="Consolas" charset="0"/>
            </a:endParaRPr>
          </a:p>
        </p:txBody>
      </p:sp>
      <p:cxnSp>
        <p:nvCxnSpPr>
          <p:cNvPr id="172" name="Elbow Connector 171"/>
          <p:cNvCxnSpPr>
            <a:stCxn id="173" idx="0"/>
          </p:cNvCxnSpPr>
          <p:nvPr/>
        </p:nvCxnSpPr>
        <p:spPr>
          <a:xfrm rot="5400000" flipH="1" flipV="1">
            <a:off x="1860270" y="3367306"/>
            <a:ext cx="449662" cy="523691"/>
          </a:xfrm>
          <a:prstGeom prst="bentConnector2">
            <a:avLst/>
          </a:prstGeom>
          <a:ln w="762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3" name="Rectangle 172"/>
          <p:cNvSpPr/>
          <p:nvPr/>
        </p:nvSpPr>
        <p:spPr>
          <a:xfrm>
            <a:off x="684104" y="3853982"/>
            <a:ext cx="2278302" cy="412965"/>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175" name="Oval 174"/>
          <p:cNvSpPr/>
          <p:nvPr/>
        </p:nvSpPr>
        <p:spPr>
          <a:xfrm>
            <a:off x="6210505" y="2928178"/>
            <a:ext cx="541871" cy="45558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ea typeface="DengXian" panose="02010600030101010101" pitchFamily="2" charset="-122"/>
              </a:rPr>
              <a:t>HASH</a:t>
            </a:r>
            <a:endParaRPr lang="en-US" sz="1100" b="1" dirty="0"/>
          </a:p>
        </p:txBody>
      </p:sp>
      <p:cxnSp>
        <p:nvCxnSpPr>
          <p:cNvPr id="176" name="Elbow Connector 175"/>
          <p:cNvCxnSpPr>
            <a:stCxn id="226" idx="2"/>
          </p:cNvCxnSpPr>
          <p:nvPr/>
        </p:nvCxnSpPr>
        <p:spPr>
          <a:xfrm rot="16200000" flipH="1">
            <a:off x="4422986" y="1403598"/>
            <a:ext cx="388234" cy="3165983"/>
          </a:xfrm>
          <a:prstGeom prst="bentConnector2">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Elbow Connector 182"/>
          <p:cNvCxnSpPr>
            <a:stCxn id="184" idx="0"/>
            <a:endCxn id="175" idx="4"/>
          </p:cNvCxnSpPr>
          <p:nvPr/>
        </p:nvCxnSpPr>
        <p:spPr>
          <a:xfrm rot="5400000" flipH="1" flipV="1">
            <a:off x="5972945" y="3359077"/>
            <a:ext cx="483812" cy="533179"/>
          </a:xfrm>
          <a:prstGeom prst="bentConnector3">
            <a:avLst>
              <a:gd name="adj1" fmla="val 50000"/>
            </a:avLst>
          </a:prstGeom>
          <a:ln w="762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4" name="Rectangle 183"/>
          <p:cNvSpPr/>
          <p:nvPr/>
        </p:nvSpPr>
        <p:spPr>
          <a:xfrm>
            <a:off x="4809110" y="3867572"/>
            <a:ext cx="2278302" cy="399376"/>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cxnSp>
        <p:nvCxnSpPr>
          <p:cNvPr id="187" name="Elbow Connector 186"/>
          <p:cNvCxnSpPr>
            <a:stCxn id="175" idx="6"/>
            <a:endCxn id="85" idx="0"/>
          </p:cNvCxnSpPr>
          <p:nvPr/>
        </p:nvCxnSpPr>
        <p:spPr>
          <a:xfrm>
            <a:off x="6752376" y="3155968"/>
            <a:ext cx="666256" cy="752276"/>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5" name="TextBox 214"/>
          <p:cNvSpPr txBox="1"/>
          <p:nvPr/>
        </p:nvSpPr>
        <p:spPr>
          <a:xfrm>
            <a:off x="7870096" y="3930650"/>
            <a:ext cx="933715" cy="261610"/>
          </a:xfrm>
          <a:prstGeom prst="rect">
            <a:avLst/>
          </a:prstGeom>
          <a:noFill/>
        </p:spPr>
        <p:txBody>
          <a:bodyPr wrap="square" rtlCol="0">
            <a:spAutoFit/>
          </a:bodyPr>
          <a:lstStyle/>
          <a:p>
            <a:r>
              <a:rPr lang="en-US" sz="1050" dirty="0">
                <a:solidFill>
                  <a:srgbClr val="FF0000"/>
                </a:solidFill>
                <a:latin typeface="Consolas" charset="0"/>
                <a:ea typeface="Consolas" charset="0"/>
                <a:cs typeface="Consolas" charset="0"/>
              </a:rPr>
              <a:t>Arity=8</a:t>
            </a:r>
          </a:p>
        </p:txBody>
      </p:sp>
      <p:sp>
        <p:nvSpPr>
          <p:cNvPr id="222" name="Rectangle 221"/>
          <p:cNvSpPr/>
          <p:nvPr/>
        </p:nvSpPr>
        <p:spPr>
          <a:xfrm>
            <a:off x="1514949" y="2502065"/>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223" name="Rounded Rectangle 222"/>
          <p:cNvSpPr/>
          <p:nvPr/>
        </p:nvSpPr>
        <p:spPr>
          <a:xfrm>
            <a:off x="833684" y="2455718"/>
            <a:ext cx="3223229" cy="399376"/>
          </a:xfrm>
          <a:prstGeom prst="roundRect">
            <a:avLst>
              <a:gd name="adj" fmla="val 48614"/>
            </a:avLst>
          </a:prstGeom>
          <a:noFill/>
          <a:ln w="28575">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24" name="Rectangle 223"/>
          <p:cNvSpPr/>
          <p:nvPr/>
        </p:nvSpPr>
        <p:spPr>
          <a:xfrm>
            <a:off x="2009994" y="2499035"/>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225" name="Content Placeholder 2"/>
          <p:cNvSpPr txBox="1">
            <a:spLocks/>
          </p:cNvSpPr>
          <p:nvPr/>
        </p:nvSpPr>
        <p:spPr>
          <a:xfrm>
            <a:off x="2472225" y="2486214"/>
            <a:ext cx="655027" cy="251209"/>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mr-IN" altLang="zh-CN" sz="1200" b="1" dirty="0">
                <a:latin typeface="Consolas" charset="0"/>
                <a:ea typeface="Consolas" charset="0"/>
                <a:cs typeface="Consolas" charset="0"/>
              </a:rPr>
              <a:t>……</a:t>
            </a:r>
            <a:endParaRPr lang="en-US" sz="1200" b="1" dirty="0">
              <a:latin typeface="Consolas" charset="0"/>
              <a:ea typeface="Consolas" charset="0"/>
              <a:cs typeface="Consolas" charset="0"/>
            </a:endParaRPr>
          </a:p>
        </p:txBody>
      </p:sp>
      <p:sp>
        <p:nvSpPr>
          <p:cNvPr id="226" name="Rectangle 225"/>
          <p:cNvSpPr/>
          <p:nvPr/>
        </p:nvSpPr>
        <p:spPr>
          <a:xfrm>
            <a:off x="2804744" y="2499035"/>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227" name="Rectangle 226"/>
          <p:cNvSpPr/>
          <p:nvPr/>
        </p:nvSpPr>
        <p:spPr>
          <a:xfrm>
            <a:off x="3309859" y="2496390"/>
            <a:ext cx="591179" cy="316194"/>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Consolas" charset="0"/>
                <a:ea typeface="Consolas" charset="0"/>
                <a:cs typeface="Consolas" charset="0"/>
              </a:rPr>
              <a:t>HASH</a:t>
            </a:r>
            <a:endParaRPr lang="en-US" sz="1200" b="1" dirty="0">
              <a:latin typeface="Consolas" charset="0"/>
              <a:ea typeface="Consolas" charset="0"/>
              <a:cs typeface="Consolas" charset="0"/>
            </a:endParaRPr>
          </a:p>
        </p:txBody>
      </p:sp>
      <p:sp>
        <p:nvSpPr>
          <p:cNvPr id="228" name="Rectangle 227"/>
          <p:cNvSpPr/>
          <p:nvPr/>
        </p:nvSpPr>
        <p:spPr>
          <a:xfrm>
            <a:off x="995928" y="2505197"/>
            <a:ext cx="458734" cy="293438"/>
          </a:xfrm>
          <a:prstGeom prst="rect">
            <a:avLst/>
          </a:prstGeom>
          <a:solidFill>
            <a:srgbClr val="AA4E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latin typeface="Consolas" charset="0"/>
                <a:ea typeface="Consolas" charset="0"/>
                <a:cs typeface="Consolas" charset="0"/>
              </a:rPr>
              <a:t>56b</a:t>
            </a:r>
            <a:endParaRPr lang="en-US" sz="1200" b="1" dirty="0">
              <a:latin typeface="Consolas" charset="0"/>
              <a:ea typeface="Consolas" charset="0"/>
              <a:cs typeface="Consolas" charset="0"/>
            </a:endParaRPr>
          </a:p>
        </p:txBody>
      </p:sp>
      <p:sp>
        <p:nvSpPr>
          <p:cNvPr id="230" name="Rectangle 229"/>
          <p:cNvSpPr/>
          <p:nvPr/>
        </p:nvSpPr>
        <p:spPr>
          <a:xfrm>
            <a:off x="984122" y="2455210"/>
            <a:ext cx="2278302" cy="392895"/>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36" name="Content Placeholder 2"/>
          <p:cNvSpPr txBox="1">
            <a:spLocks/>
          </p:cNvSpPr>
          <p:nvPr/>
        </p:nvSpPr>
        <p:spPr>
          <a:xfrm>
            <a:off x="3099919" y="1983905"/>
            <a:ext cx="1086305" cy="291092"/>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mr-IN" altLang="zh-CN" sz="1600" b="1">
                <a:latin typeface="Consolas" charset="0"/>
                <a:ea typeface="Consolas" charset="0"/>
                <a:cs typeface="Consolas" charset="0"/>
              </a:rPr>
              <a:t>…………</a:t>
            </a:r>
            <a:endParaRPr lang="en-US" sz="1600" b="1" dirty="0">
              <a:latin typeface="Consolas" charset="0"/>
              <a:ea typeface="Consolas" charset="0"/>
              <a:cs typeface="Consolas" charset="0"/>
            </a:endParaRPr>
          </a:p>
          <a:p>
            <a:pPr marL="0" indent="0" algn="ctr">
              <a:buNone/>
            </a:pPr>
            <a:endParaRPr lang="en-US" sz="1600" b="1" dirty="0">
              <a:latin typeface="Consolas" charset="0"/>
              <a:ea typeface="Consolas" charset="0"/>
              <a:cs typeface="Consolas" charset="0"/>
            </a:endParaRPr>
          </a:p>
        </p:txBody>
      </p:sp>
      <p:sp>
        <p:nvSpPr>
          <p:cNvPr id="242" name="Rectangle 241"/>
          <p:cNvSpPr/>
          <p:nvPr/>
        </p:nvSpPr>
        <p:spPr>
          <a:xfrm>
            <a:off x="3874334" y="4825540"/>
            <a:ext cx="1593957" cy="261610"/>
          </a:xfrm>
          <a:prstGeom prst="rect">
            <a:avLst/>
          </a:prstGeom>
        </p:spPr>
        <p:txBody>
          <a:bodyPr wrap="square">
            <a:spAutoFit/>
          </a:bodyPr>
          <a:lstStyle/>
          <a:p>
            <a:r>
              <a:rPr lang="en-US" altLang="zh-CN" sz="1100" b="1">
                <a:solidFill>
                  <a:srgbClr val="FF0000"/>
                </a:solidFill>
                <a:latin typeface="Consolas" charset="0"/>
                <a:ea typeface="Consolas" charset="0"/>
                <a:cs typeface="Consolas" charset="0"/>
              </a:rPr>
              <a:t>Overhead:12.5%</a:t>
            </a:r>
            <a:endParaRPr lang="en-US" sz="1100" dirty="0"/>
          </a:p>
        </p:txBody>
      </p:sp>
      <p:cxnSp>
        <p:nvCxnSpPr>
          <p:cNvPr id="243" name="Straight Arrow Connector 242"/>
          <p:cNvCxnSpPr>
            <a:stCxn id="242" idx="0"/>
            <a:endCxn id="8" idx="3"/>
          </p:cNvCxnSpPr>
          <p:nvPr/>
        </p:nvCxnSpPr>
        <p:spPr>
          <a:xfrm flipH="1" flipV="1">
            <a:off x="3747825" y="4061289"/>
            <a:ext cx="923488" cy="7642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4125691" y="5130877"/>
            <a:ext cx="1593957" cy="261610"/>
          </a:xfrm>
          <a:prstGeom prst="rect">
            <a:avLst/>
          </a:prstGeom>
        </p:spPr>
        <p:txBody>
          <a:bodyPr wrap="square">
            <a:spAutoFit/>
          </a:bodyPr>
          <a:lstStyle/>
          <a:p>
            <a:r>
              <a:rPr lang="en-US" altLang="zh-CN" sz="1100" b="1">
                <a:solidFill>
                  <a:srgbClr val="FF0000"/>
                </a:solidFill>
                <a:latin typeface="Consolas" charset="0"/>
                <a:ea typeface="Consolas" charset="0"/>
                <a:cs typeface="Consolas" charset="0"/>
              </a:rPr>
              <a:t>Overhead:12.5%</a:t>
            </a:r>
            <a:endParaRPr lang="en-US" sz="1100" dirty="0"/>
          </a:p>
        </p:txBody>
      </p:sp>
      <p:cxnSp>
        <p:nvCxnSpPr>
          <p:cNvPr id="250" name="Straight Arrow Connector 249"/>
          <p:cNvCxnSpPr>
            <a:stCxn id="249" idx="1"/>
            <a:endCxn id="39" idx="3"/>
          </p:cNvCxnSpPr>
          <p:nvPr/>
        </p:nvCxnSpPr>
        <p:spPr>
          <a:xfrm flipH="1" flipV="1">
            <a:off x="3534109" y="5080948"/>
            <a:ext cx="591582" cy="18073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3" name="Right Brace 252"/>
          <p:cNvSpPr/>
          <p:nvPr/>
        </p:nvSpPr>
        <p:spPr>
          <a:xfrm>
            <a:off x="8021877" y="746576"/>
            <a:ext cx="356822" cy="2650148"/>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100"/>
          </a:p>
        </p:txBody>
      </p:sp>
      <p:sp>
        <p:nvSpPr>
          <p:cNvPr id="254" name="Rectangle 253"/>
          <p:cNvSpPr/>
          <p:nvPr/>
        </p:nvSpPr>
        <p:spPr>
          <a:xfrm>
            <a:off x="8378698" y="1933150"/>
            <a:ext cx="1184940" cy="261610"/>
          </a:xfrm>
          <a:prstGeom prst="rect">
            <a:avLst/>
          </a:prstGeom>
        </p:spPr>
        <p:txBody>
          <a:bodyPr wrap="none">
            <a:spAutoFit/>
          </a:bodyPr>
          <a:lstStyle/>
          <a:p>
            <a:r>
              <a:rPr lang="en-US" altLang="zh-CN" sz="1100" b="1" dirty="0">
                <a:solidFill>
                  <a:srgbClr val="FF0000"/>
                </a:solidFill>
                <a:latin typeface="Consolas" charset="0"/>
                <a:ea typeface="Consolas" charset="0"/>
                <a:cs typeface="Consolas" charset="0"/>
              </a:rPr>
              <a:t>Overhead:1.6%</a:t>
            </a:r>
            <a:endParaRPr lang="en-US" sz="1100" dirty="0"/>
          </a:p>
        </p:txBody>
      </p:sp>
    </p:spTree>
    <p:extLst>
      <p:ext uri="{BB962C8B-B14F-4D97-AF65-F5344CB8AC3E}">
        <p14:creationId xmlns:p14="http://schemas.microsoft.com/office/powerpoint/2010/main" val="27998864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Process View</a:t>
            </a:r>
            <a:endParaRPr lang="zh-CN" altLang="en-US" dirty="0"/>
          </a:p>
        </p:txBody>
      </p:sp>
      <p:sp>
        <p:nvSpPr>
          <p:cNvPr id="3" name="内容占位符 2"/>
          <p:cNvSpPr>
            <a:spLocks noGrp="1"/>
          </p:cNvSpPr>
          <p:nvPr>
            <p:ph idx="1"/>
          </p:nvPr>
        </p:nvSpPr>
        <p:spPr>
          <a:xfrm>
            <a:off x="457200" y="1333501"/>
            <a:ext cx="4770884" cy="3771636"/>
          </a:xfrm>
        </p:spPr>
        <p:txBody>
          <a:bodyPr>
            <a:normAutofit/>
          </a:bodyPr>
          <a:lstStyle/>
          <a:p>
            <a:r>
              <a:rPr lang="en-US" altLang="zh-CN" sz="2000" dirty="0"/>
              <a:t>With its own code and data</a:t>
            </a:r>
          </a:p>
          <a:p>
            <a:r>
              <a:rPr lang="en-US" altLang="zh-CN" sz="2000" dirty="0"/>
              <a:t>Providing Confidentiality &amp; Integrity</a:t>
            </a:r>
          </a:p>
          <a:p>
            <a:r>
              <a:rPr lang="en-US" altLang="zh-CN" sz="2000" dirty="0"/>
              <a:t>Controlled entry points</a:t>
            </a:r>
          </a:p>
          <a:p>
            <a:r>
              <a:rPr lang="en-US" altLang="zh-CN" sz="2000" dirty="0"/>
              <a:t>Multi-thread support</a:t>
            </a:r>
          </a:p>
          <a:p>
            <a:r>
              <a:rPr lang="en-US" altLang="zh-CN" sz="2000" dirty="0"/>
              <a:t>Full access to app memory and processor performance</a:t>
            </a:r>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56</a:t>
            </a:fld>
            <a:endParaRPr lang="zh-CN" altLang="en-US"/>
          </a:p>
        </p:txBody>
      </p:sp>
      <p:pic>
        <p:nvPicPr>
          <p:cNvPr id="5" name="图片 4"/>
          <p:cNvPicPr>
            <a:picLocks noChangeAspect="1"/>
          </p:cNvPicPr>
          <p:nvPr/>
        </p:nvPicPr>
        <p:blipFill>
          <a:blip r:embed="rId2"/>
          <a:stretch>
            <a:fillRect/>
          </a:stretch>
        </p:blipFill>
        <p:spPr>
          <a:xfrm>
            <a:off x="5610613" y="1201316"/>
            <a:ext cx="2800300" cy="3130220"/>
          </a:xfrm>
          <a:prstGeom prst="rect">
            <a:avLst/>
          </a:prstGeom>
        </p:spPr>
      </p:pic>
      <p:sp>
        <p:nvSpPr>
          <p:cNvPr id="6" name="矩形 5"/>
          <p:cNvSpPr/>
          <p:nvPr/>
        </p:nvSpPr>
        <p:spPr>
          <a:xfrm>
            <a:off x="755576" y="4931256"/>
            <a:ext cx="7632848" cy="400110"/>
          </a:xfrm>
          <a:prstGeom prst="rect">
            <a:avLst/>
          </a:prstGeom>
        </p:spPr>
        <p:txBody>
          <a:bodyPr wrap="square">
            <a:spAutoFit/>
          </a:bodyPr>
          <a:lstStyle/>
          <a:p>
            <a:pPr algn="ctr"/>
            <a:r>
              <a:rPr lang="en-US" altLang="zh-CN" sz="2000" b="1" i="1" dirty="0">
                <a:solidFill>
                  <a:schemeClr val="tx1">
                    <a:lumMod val="75000"/>
                    <a:lumOff val="25000"/>
                  </a:schemeClr>
                </a:solidFill>
                <a:latin typeface="等线" panose="02010600030101010101" pitchFamily="2" charset="-122"/>
                <a:ea typeface="等线" panose="02010600030101010101" pitchFamily="2" charset="-122"/>
              </a:rPr>
              <a:t>Protected execution environment embedded in a process</a:t>
            </a:r>
            <a:endParaRPr lang="zh-CN" altLang="en-US" sz="2000" b="1" i="1" dirty="0">
              <a:solidFill>
                <a:schemeClr val="tx1">
                  <a:lumMod val="75000"/>
                  <a:lumOff val="25000"/>
                </a:schemeClr>
              </a:solidFill>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38143183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SGX Execution Flow</a:t>
            </a:r>
            <a:endParaRPr lang="zh-CN" altLang="en-US" dirty="0"/>
          </a:p>
        </p:txBody>
      </p:sp>
      <p:sp>
        <p:nvSpPr>
          <p:cNvPr id="3" name="内容占位符 2"/>
          <p:cNvSpPr>
            <a:spLocks noGrp="1"/>
          </p:cNvSpPr>
          <p:nvPr>
            <p:ph idx="1"/>
          </p:nvPr>
        </p:nvSpPr>
        <p:spPr>
          <a:xfrm>
            <a:off x="457200" y="1333501"/>
            <a:ext cx="4762872" cy="3771636"/>
          </a:xfrm>
        </p:spPr>
        <p:txBody>
          <a:bodyPr>
            <a:normAutofit fontScale="92500" lnSpcReduction="10000"/>
          </a:bodyPr>
          <a:lstStyle/>
          <a:p>
            <a:pPr>
              <a:buFont typeface="+mj-lt"/>
              <a:buAutoNum type="arabicPeriod"/>
            </a:pPr>
            <a:r>
              <a:rPr lang="en-US" altLang="zh-CN" sz="1800" dirty="0"/>
              <a:t>App built with trusted and untrusted parts</a:t>
            </a:r>
          </a:p>
          <a:p>
            <a:pPr>
              <a:buFont typeface="+mj-lt"/>
              <a:buAutoNum type="arabicPeriod"/>
            </a:pPr>
            <a:r>
              <a:rPr lang="en-US" altLang="zh-CN" sz="1800" dirty="0"/>
              <a:t>App runs &amp; creates the enclave which is placed in trusted memory</a:t>
            </a:r>
          </a:p>
          <a:p>
            <a:pPr>
              <a:buFont typeface="+mj-lt"/>
              <a:buAutoNum type="arabicPeriod"/>
            </a:pPr>
            <a:r>
              <a:rPr lang="en-US" altLang="zh-CN" sz="1800" dirty="0"/>
              <a:t>Trusted function is called, execution transitioned to the enclave</a:t>
            </a:r>
          </a:p>
          <a:p>
            <a:pPr>
              <a:buFont typeface="+mj-lt"/>
              <a:buAutoNum type="arabicPeriod"/>
            </a:pPr>
            <a:r>
              <a:rPr lang="en-US" altLang="zh-CN" sz="1800" dirty="0"/>
              <a:t>Enclave sees all process data in clear; external access to enclave data is denied</a:t>
            </a:r>
          </a:p>
          <a:p>
            <a:pPr>
              <a:buFont typeface="+mj-lt"/>
              <a:buAutoNum type="arabicPeriod"/>
            </a:pPr>
            <a:r>
              <a:rPr lang="en-US" altLang="zh-CN" sz="1800" dirty="0"/>
              <a:t>Trusted function returns; enclave data remains in trusted memory</a:t>
            </a:r>
          </a:p>
          <a:p>
            <a:pPr>
              <a:buFont typeface="+mj-lt"/>
              <a:buAutoNum type="arabicPeriod"/>
            </a:pPr>
            <a:r>
              <a:rPr lang="en-US" altLang="zh-CN" sz="1800" dirty="0"/>
              <a:t>Application continues normal execution</a:t>
            </a:r>
            <a:endParaRPr lang="zh-CN" altLang="en-US" sz="18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57</a:t>
            </a:fld>
            <a:endParaRPr lang="zh-CN" altLang="en-US"/>
          </a:p>
        </p:txBody>
      </p:sp>
      <p:pic>
        <p:nvPicPr>
          <p:cNvPr id="5" name="图片 4"/>
          <p:cNvPicPr>
            <a:picLocks noChangeAspect="1"/>
          </p:cNvPicPr>
          <p:nvPr/>
        </p:nvPicPr>
        <p:blipFill>
          <a:blip r:embed="rId2"/>
          <a:stretch>
            <a:fillRect/>
          </a:stretch>
        </p:blipFill>
        <p:spPr>
          <a:xfrm>
            <a:off x="5418402" y="1338726"/>
            <a:ext cx="3244403" cy="3593264"/>
          </a:xfrm>
          <a:prstGeom prst="rect">
            <a:avLst/>
          </a:prstGeom>
        </p:spPr>
      </p:pic>
    </p:spTree>
    <p:extLst>
      <p:ext uri="{BB962C8B-B14F-4D97-AF65-F5344CB8AC3E}">
        <p14:creationId xmlns:p14="http://schemas.microsoft.com/office/powerpoint/2010/main" val="23635090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Software Architectures of SGX</a:t>
            </a:r>
            <a:endParaRPr kumimoji="1" lang="zh-CN" altLang="en-US" dirty="0"/>
          </a:p>
        </p:txBody>
      </p:sp>
      <p:sp>
        <p:nvSpPr>
          <p:cNvPr id="40" name="矩形 39"/>
          <p:cNvSpPr/>
          <p:nvPr/>
        </p:nvSpPr>
        <p:spPr>
          <a:xfrm>
            <a:off x="4860361" y="1771766"/>
            <a:ext cx="1075253" cy="642208"/>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p>
            <a:pPr algn="ctr" defTabSz="761970">
              <a:defRPr/>
            </a:pPr>
            <a:endParaRPr kumimoji="1" lang="zh-CN" altLang="en-US" sz="800" b="1" kern="0">
              <a:solidFill>
                <a:prstClr val="white"/>
              </a:solidFill>
              <a:latin typeface="DengXian" charset="0"/>
              <a:ea typeface="DengXian" charset="0"/>
              <a:cs typeface="DengXian" charset="0"/>
            </a:endParaRPr>
          </a:p>
        </p:txBody>
      </p:sp>
      <p:sp>
        <p:nvSpPr>
          <p:cNvPr id="41" name="矩形 40"/>
          <p:cNvSpPr/>
          <p:nvPr/>
        </p:nvSpPr>
        <p:spPr>
          <a:xfrm>
            <a:off x="944890" y="1760585"/>
            <a:ext cx="1078118" cy="1283952"/>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p>
            <a:pPr algn="ctr" defTabSz="761970">
              <a:defRPr/>
            </a:pPr>
            <a:endParaRPr kumimoji="1" lang="zh-CN" altLang="en-US" sz="800" b="1" kern="0">
              <a:solidFill>
                <a:prstClr val="white"/>
              </a:solidFill>
              <a:latin typeface="DengXian" charset="0"/>
              <a:ea typeface="DengXian" charset="0"/>
              <a:cs typeface="DengXian" charset="0"/>
            </a:endParaRPr>
          </a:p>
        </p:txBody>
      </p:sp>
      <p:sp>
        <p:nvSpPr>
          <p:cNvPr id="42" name="矩形 41"/>
          <p:cNvSpPr/>
          <p:nvPr/>
        </p:nvSpPr>
        <p:spPr>
          <a:xfrm>
            <a:off x="2912414" y="1771765"/>
            <a:ext cx="1078120" cy="928412"/>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p>
            <a:pPr algn="ctr" defTabSz="761970">
              <a:defRPr/>
            </a:pPr>
            <a:endParaRPr kumimoji="1" lang="zh-CN" altLang="en-US" sz="800" b="1" kern="0">
              <a:solidFill>
                <a:prstClr val="white"/>
              </a:solidFill>
              <a:latin typeface="DengXian" charset="0"/>
              <a:ea typeface="DengXian" charset="0"/>
              <a:cs typeface="DengXian" charset="0"/>
            </a:endParaRPr>
          </a:p>
        </p:txBody>
      </p:sp>
      <p:sp>
        <p:nvSpPr>
          <p:cNvPr id="43" name="矩形 42"/>
          <p:cNvSpPr/>
          <p:nvPr/>
        </p:nvSpPr>
        <p:spPr>
          <a:xfrm>
            <a:off x="848545" y="1637963"/>
            <a:ext cx="1266300"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DengXian" charset="0"/>
              <a:ea typeface="DengXian" charset="0"/>
              <a:cs typeface="DengXian" charset="0"/>
            </a:endParaRPr>
          </a:p>
        </p:txBody>
      </p:sp>
      <p:sp>
        <p:nvSpPr>
          <p:cNvPr id="44" name="矩形 43"/>
          <p:cNvSpPr/>
          <p:nvPr/>
        </p:nvSpPr>
        <p:spPr>
          <a:xfrm>
            <a:off x="827584"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Hypervisor</a:t>
            </a:r>
            <a:endParaRPr kumimoji="1" lang="zh-CN" altLang="en-US" sz="800" b="1" kern="0" dirty="0">
              <a:solidFill>
                <a:prstClr val="white"/>
              </a:solidFill>
              <a:latin typeface="DengXian" charset="0"/>
              <a:ea typeface="DengXian" charset="0"/>
              <a:cs typeface="DengXian" charset="0"/>
            </a:endParaRPr>
          </a:p>
        </p:txBody>
      </p:sp>
      <p:sp>
        <p:nvSpPr>
          <p:cNvPr id="45" name="文本框 44"/>
          <p:cNvSpPr txBox="1"/>
          <p:nvPr/>
        </p:nvSpPr>
        <p:spPr>
          <a:xfrm>
            <a:off x="931877" y="2449795"/>
            <a:ext cx="1078118" cy="215444"/>
          </a:xfrm>
          <a:prstGeom prst="rect">
            <a:avLst/>
          </a:prstGeom>
          <a:noFill/>
        </p:spPr>
        <p:txBody>
          <a:bodyPr wrap="square" rtlCol="0">
            <a:spAutoFit/>
          </a:bodyPr>
          <a:lstStyle/>
          <a:p>
            <a:pPr algn="ctr"/>
            <a:r>
              <a:rPr kumimoji="1" lang="en-US" altLang="zh-CN" sz="800" b="1" dirty="0" err="1">
                <a:solidFill>
                  <a:prstClr val="black"/>
                </a:solidFill>
                <a:latin typeface="DengXian" charset="0"/>
                <a:ea typeface="DengXian" charset="0"/>
                <a:cs typeface="DengXian" charset="0"/>
              </a:rPr>
              <a:t>LibOS</a:t>
            </a:r>
            <a:endParaRPr kumimoji="1" lang="en-US" altLang="zh-CN" sz="800" b="1" dirty="0">
              <a:solidFill>
                <a:prstClr val="black"/>
              </a:solidFill>
              <a:latin typeface="DengXian" charset="0"/>
              <a:ea typeface="DengXian" charset="0"/>
              <a:cs typeface="DengXian" charset="0"/>
            </a:endParaRPr>
          </a:p>
        </p:txBody>
      </p:sp>
      <p:cxnSp>
        <p:nvCxnSpPr>
          <p:cNvPr id="46" name="直线连接符 45"/>
          <p:cNvCxnSpPr/>
          <p:nvPr/>
        </p:nvCxnSpPr>
        <p:spPr>
          <a:xfrm>
            <a:off x="944890" y="2223566"/>
            <a:ext cx="1095990" cy="0"/>
          </a:xfrm>
          <a:prstGeom prst="line">
            <a:avLst/>
          </a:prstGeom>
          <a:noFill/>
          <a:ln w="6350" cap="flat" cmpd="sng" algn="ctr">
            <a:solidFill>
              <a:srgbClr val="C00000"/>
            </a:solidFill>
            <a:prstDash val="dash"/>
            <a:miter lim="800000"/>
          </a:ln>
          <a:effectLst/>
        </p:spPr>
      </p:cxnSp>
      <p:sp>
        <p:nvSpPr>
          <p:cNvPr id="47" name="文本框 46"/>
          <p:cNvSpPr txBox="1"/>
          <p:nvPr/>
        </p:nvSpPr>
        <p:spPr>
          <a:xfrm>
            <a:off x="944889" y="1855052"/>
            <a:ext cx="1064362"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APP</a:t>
            </a:r>
            <a:endParaRPr kumimoji="1" lang="zh-CN" altLang="en-US" sz="800" b="1" dirty="0">
              <a:solidFill>
                <a:prstClr val="black"/>
              </a:solidFill>
              <a:latin typeface="DengXian" charset="0"/>
              <a:ea typeface="DengXian" charset="0"/>
              <a:cs typeface="DengXian" charset="0"/>
            </a:endParaRPr>
          </a:p>
        </p:txBody>
      </p:sp>
      <p:sp>
        <p:nvSpPr>
          <p:cNvPr id="48" name="文本框 47"/>
          <p:cNvSpPr txBox="1"/>
          <p:nvPr/>
        </p:nvSpPr>
        <p:spPr>
          <a:xfrm>
            <a:off x="848545" y="1201316"/>
            <a:ext cx="1265744" cy="297454"/>
          </a:xfrm>
          <a:prstGeom prst="rect">
            <a:avLst/>
          </a:prstGeom>
          <a:noFill/>
        </p:spPr>
        <p:txBody>
          <a:bodyPr wrap="square" rtlCol="0">
            <a:spAutoFit/>
          </a:bodyPr>
          <a:lstStyle/>
          <a:p>
            <a:pPr algn="ctr"/>
            <a:r>
              <a:rPr kumimoji="1" lang="en-US" altLang="zh-CN" sz="1333" dirty="0" err="1">
                <a:solidFill>
                  <a:prstClr val="black"/>
                </a:solidFill>
                <a:latin typeface="DengXian" charset="0"/>
                <a:ea typeface="DengXian" charset="0"/>
                <a:cs typeface="DengXian" charset="0"/>
              </a:rPr>
              <a:t>LibOS</a:t>
            </a:r>
            <a:endParaRPr kumimoji="1" lang="zh-CN" altLang="en-US" sz="1333" dirty="0">
              <a:solidFill>
                <a:prstClr val="black"/>
              </a:solidFill>
              <a:latin typeface="DengXian" charset="0"/>
              <a:ea typeface="DengXian" charset="0"/>
              <a:cs typeface="DengXian" charset="0"/>
            </a:endParaRPr>
          </a:p>
        </p:txBody>
      </p:sp>
      <p:sp>
        <p:nvSpPr>
          <p:cNvPr id="49" name="文本框 48"/>
          <p:cNvSpPr txBox="1"/>
          <p:nvPr/>
        </p:nvSpPr>
        <p:spPr>
          <a:xfrm>
            <a:off x="2808112" y="1202625"/>
            <a:ext cx="1287263" cy="297454"/>
          </a:xfrm>
          <a:prstGeom prst="rect">
            <a:avLst/>
          </a:prstGeom>
          <a:noFill/>
        </p:spPr>
        <p:txBody>
          <a:bodyPr wrap="square" rtlCol="0">
            <a:spAutoFit/>
          </a:bodyPr>
          <a:lstStyle>
            <a:defPPr>
              <a:defRPr lang="zh-CN"/>
            </a:defPPr>
            <a:lvl1pPr algn="ctr">
              <a:defRPr kumimoji="1" sz="2000">
                <a:latin typeface="微软雅黑 Light" panose="020B0502040204020203" pitchFamily="34" charset="-122"/>
                <a:ea typeface="微软雅黑 Light" panose="020B0502040204020203" pitchFamily="34" charset="-122"/>
              </a:defRPr>
            </a:lvl1pPr>
          </a:lstStyle>
          <a:p>
            <a:pPr defTabSz="761970">
              <a:defRPr/>
            </a:pPr>
            <a:r>
              <a:rPr lang="en-US" altLang="zh-CN" sz="1333" kern="0" dirty="0">
                <a:solidFill>
                  <a:prstClr val="black"/>
                </a:solidFill>
                <a:latin typeface="DengXian" charset="0"/>
                <a:ea typeface="DengXian" charset="0"/>
                <a:cs typeface="DengXian" charset="0"/>
              </a:rPr>
              <a:t>Container</a:t>
            </a:r>
            <a:endParaRPr lang="zh-CN" altLang="en-US" sz="1333" kern="0" dirty="0">
              <a:solidFill>
                <a:prstClr val="black"/>
              </a:solidFill>
              <a:latin typeface="DengXian" charset="0"/>
              <a:ea typeface="DengXian" charset="0"/>
              <a:cs typeface="DengXian" charset="0"/>
            </a:endParaRPr>
          </a:p>
        </p:txBody>
      </p:sp>
      <p:sp>
        <p:nvSpPr>
          <p:cNvPr id="50" name="文本框 49"/>
          <p:cNvSpPr txBox="1"/>
          <p:nvPr/>
        </p:nvSpPr>
        <p:spPr>
          <a:xfrm>
            <a:off x="827584" y="3086932"/>
            <a:ext cx="1265744"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Virtual Machine</a:t>
            </a:r>
            <a:endParaRPr kumimoji="1" lang="zh-CN" altLang="en-US" sz="800" b="1" dirty="0">
              <a:solidFill>
                <a:prstClr val="black"/>
              </a:solidFill>
              <a:latin typeface="DengXian" charset="0"/>
              <a:ea typeface="DengXian" charset="0"/>
              <a:cs typeface="DengXian" charset="0"/>
            </a:endParaRPr>
          </a:p>
        </p:txBody>
      </p:sp>
      <p:sp>
        <p:nvSpPr>
          <p:cNvPr id="51" name="矩形 50"/>
          <p:cNvSpPr/>
          <p:nvPr/>
        </p:nvSpPr>
        <p:spPr>
          <a:xfrm>
            <a:off x="2816069" y="1649143"/>
            <a:ext cx="1265744"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DengXian" charset="0"/>
              <a:ea typeface="DengXian" charset="0"/>
              <a:cs typeface="DengXian" charset="0"/>
            </a:endParaRPr>
          </a:p>
        </p:txBody>
      </p:sp>
      <p:sp>
        <p:nvSpPr>
          <p:cNvPr id="52" name="文本框 51"/>
          <p:cNvSpPr txBox="1"/>
          <p:nvPr/>
        </p:nvSpPr>
        <p:spPr>
          <a:xfrm>
            <a:off x="2912413" y="2362943"/>
            <a:ext cx="1095991" cy="215444"/>
          </a:xfrm>
          <a:prstGeom prst="rect">
            <a:avLst/>
          </a:prstGeom>
          <a:noFill/>
        </p:spPr>
        <p:txBody>
          <a:bodyPr wrap="square" rtlCol="0">
            <a:spAutoFit/>
          </a:bodyPr>
          <a:lstStyle/>
          <a:p>
            <a:pPr algn="ctr"/>
            <a:r>
              <a:rPr kumimoji="1" lang="en-US" altLang="zh-CN" sz="800" b="1" dirty="0" err="1">
                <a:solidFill>
                  <a:prstClr val="black"/>
                </a:solidFill>
                <a:latin typeface="DengXian" charset="0"/>
                <a:ea typeface="DengXian" charset="0"/>
                <a:cs typeface="DengXian" charset="0"/>
              </a:rPr>
              <a:t>LibC</a:t>
            </a:r>
            <a:endParaRPr kumimoji="1" lang="en-US" altLang="zh-CN" sz="800" b="1" dirty="0">
              <a:solidFill>
                <a:prstClr val="black"/>
              </a:solidFill>
              <a:latin typeface="DengXian" charset="0"/>
              <a:ea typeface="DengXian" charset="0"/>
              <a:cs typeface="DengXian" charset="0"/>
            </a:endParaRPr>
          </a:p>
        </p:txBody>
      </p:sp>
      <p:cxnSp>
        <p:nvCxnSpPr>
          <p:cNvPr id="53" name="直线连接符 52"/>
          <p:cNvCxnSpPr/>
          <p:nvPr/>
        </p:nvCxnSpPr>
        <p:spPr>
          <a:xfrm>
            <a:off x="2912414" y="2234746"/>
            <a:ext cx="1078120" cy="1226"/>
          </a:xfrm>
          <a:prstGeom prst="line">
            <a:avLst/>
          </a:prstGeom>
          <a:noFill/>
          <a:ln w="6350" cap="flat" cmpd="sng" algn="ctr">
            <a:solidFill>
              <a:srgbClr val="7030A0"/>
            </a:solidFill>
            <a:prstDash val="dash"/>
            <a:miter lim="800000"/>
          </a:ln>
          <a:effectLst/>
        </p:spPr>
      </p:cxnSp>
      <p:sp>
        <p:nvSpPr>
          <p:cNvPr id="54" name="文本框 53"/>
          <p:cNvSpPr txBox="1"/>
          <p:nvPr/>
        </p:nvSpPr>
        <p:spPr>
          <a:xfrm>
            <a:off x="2912413" y="1866232"/>
            <a:ext cx="1064362"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APP</a:t>
            </a:r>
            <a:endParaRPr kumimoji="1" lang="zh-CN" altLang="en-US" sz="800" b="1" dirty="0">
              <a:solidFill>
                <a:prstClr val="black"/>
              </a:solidFill>
              <a:latin typeface="DengXian" charset="0"/>
              <a:ea typeface="DengXian" charset="0"/>
              <a:cs typeface="DengXian" charset="0"/>
            </a:endParaRPr>
          </a:p>
        </p:txBody>
      </p:sp>
      <p:sp>
        <p:nvSpPr>
          <p:cNvPr id="55" name="文本框 54"/>
          <p:cNvSpPr txBox="1"/>
          <p:nvPr/>
        </p:nvSpPr>
        <p:spPr>
          <a:xfrm>
            <a:off x="4857492" y="2205163"/>
            <a:ext cx="1078121" cy="215444"/>
          </a:xfrm>
          <a:prstGeom prst="rect">
            <a:avLst/>
          </a:prstGeom>
          <a:noFill/>
        </p:spPr>
        <p:txBody>
          <a:bodyPr wrap="square" rtlCol="0">
            <a:spAutoFit/>
          </a:bodyPr>
          <a:lstStyle/>
          <a:p>
            <a:pPr algn="ctr"/>
            <a:r>
              <a:rPr kumimoji="1" lang="en-US" altLang="zh-CN" sz="800" b="1" dirty="0" err="1">
                <a:solidFill>
                  <a:prstClr val="black"/>
                </a:solidFill>
                <a:latin typeface="DengXian" charset="0"/>
                <a:ea typeface="DengXian" charset="0"/>
                <a:cs typeface="DengXian" charset="0"/>
              </a:rPr>
              <a:t>LibC</a:t>
            </a:r>
            <a:r>
              <a:rPr kumimoji="1" lang="en-US" altLang="zh-CN" sz="800" b="1" dirty="0">
                <a:solidFill>
                  <a:prstClr val="black"/>
                </a:solidFill>
                <a:latin typeface="DengXian" charset="0"/>
                <a:ea typeface="DengXian" charset="0"/>
                <a:cs typeface="DengXian" charset="0"/>
              </a:rPr>
              <a:t> interface</a:t>
            </a:r>
          </a:p>
        </p:txBody>
      </p:sp>
      <p:cxnSp>
        <p:nvCxnSpPr>
          <p:cNvPr id="56" name="直线连接符 55"/>
          <p:cNvCxnSpPr/>
          <p:nvPr/>
        </p:nvCxnSpPr>
        <p:spPr>
          <a:xfrm>
            <a:off x="4860361" y="2204397"/>
            <a:ext cx="1075252" cy="0"/>
          </a:xfrm>
          <a:prstGeom prst="line">
            <a:avLst/>
          </a:prstGeom>
          <a:noFill/>
          <a:ln w="6350" cap="flat" cmpd="sng" algn="ctr">
            <a:solidFill>
              <a:srgbClr val="7030A0"/>
            </a:solidFill>
            <a:prstDash val="dash"/>
            <a:miter lim="800000"/>
          </a:ln>
          <a:effectLst/>
        </p:spPr>
      </p:cxnSp>
      <p:sp>
        <p:nvSpPr>
          <p:cNvPr id="57" name="文本框 56"/>
          <p:cNvSpPr txBox="1"/>
          <p:nvPr/>
        </p:nvSpPr>
        <p:spPr>
          <a:xfrm>
            <a:off x="4855297" y="1835884"/>
            <a:ext cx="1069426"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APP</a:t>
            </a:r>
            <a:endParaRPr kumimoji="1" lang="zh-CN" altLang="en-US" sz="800" b="1" dirty="0">
              <a:solidFill>
                <a:prstClr val="black"/>
              </a:solidFill>
              <a:latin typeface="DengXian" charset="0"/>
              <a:ea typeface="DengXian" charset="0"/>
              <a:cs typeface="DengXian" charset="0"/>
            </a:endParaRPr>
          </a:p>
        </p:txBody>
      </p:sp>
      <p:sp>
        <p:nvSpPr>
          <p:cNvPr id="58" name="文本框 57"/>
          <p:cNvSpPr txBox="1"/>
          <p:nvPr/>
        </p:nvSpPr>
        <p:spPr>
          <a:xfrm>
            <a:off x="4753192" y="1202625"/>
            <a:ext cx="1287262" cy="297454"/>
          </a:xfrm>
          <a:prstGeom prst="rect">
            <a:avLst/>
          </a:prstGeom>
          <a:noFill/>
        </p:spPr>
        <p:txBody>
          <a:bodyPr wrap="square" rtlCol="0">
            <a:spAutoFit/>
          </a:bodyPr>
          <a:lstStyle>
            <a:defPPr>
              <a:defRPr lang="zh-CN"/>
            </a:defPPr>
            <a:lvl1pPr algn="ctr">
              <a:defRPr kumimoji="1" sz="2000">
                <a:latin typeface="微软雅黑 Light" panose="020B0502040204020203" pitchFamily="34" charset="-122"/>
                <a:ea typeface="微软雅黑 Light" panose="020B0502040204020203" pitchFamily="34" charset="-122"/>
              </a:defRPr>
            </a:lvl1pPr>
          </a:lstStyle>
          <a:p>
            <a:pPr defTabSz="761970">
              <a:defRPr/>
            </a:pPr>
            <a:r>
              <a:rPr lang="en-US" altLang="zh-CN" sz="1333" kern="0" dirty="0">
                <a:solidFill>
                  <a:prstClr val="black"/>
                </a:solidFill>
                <a:latin typeface="DengXian" charset="0"/>
                <a:ea typeface="DengXian" charset="0"/>
                <a:cs typeface="DengXian" charset="0"/>
              </a:rPr>
              <a:t>Application</a:t>
            </a:r>
            <a:endParaRPr lang="zh-CN" altLang="en-US" sz="1333" kern="0" dirty="0">
              <a:solidFill>
                <a:prstClr val="black"/>
              </a:solidFill>
              <a:latin typeface="DengXian" charset="0"/>
              <a:ea typeface="DengXian" charset="0"/>
              <a:cs typeface="DengXian" charset="0"/>
            </a:endParaRPr>
          </a:p>
        </p:txBody>
      </p:sp>
      <p:sp>
        <p:nvSpPr>
          <p:cNvPr id="59" name="文本框 58"/>
          <p:cNvSpPr txBox="1"/>
          <p:nvPr/>
        </p:nvSpPr>
        <p:spPr>
          <a:xfrm>
            <a:off x="2795108" y="3089354"/>
            <a:ext cx="1265744"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Virtual Machine</a:t>
            </a:r>
            <a:endParaRPr kumimoji="1" lang="zh-CN" altLang="en-US" sz="800" b="1" dirty="0">
              <a:solidFill>
                <a:prstClr val="black"/>
              </a:solidFill>
              <a:latin typeface="DengXian" charset="0"/>
              <a:ea typeface="DengXian" charset="0"/>
              <a:cs typeface="DengXian" charset="0"/>
            </a:endParaRPr>
          </a:p>
        </p:txBody>
      </p:sp>
      <p:sp>
        <p:nvSpPr>
          <p:cNvPr id="60" name="矩形 59"/>
          <p:cNvSpPr/>
          <p:nvPr/>
        </p:nvSpPr>
        <p:spPr>
          <a:xfrm>
            <a:off x="2912413" y="2787009"/>
            <a:ext cx="1078121"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OS</a:t>
            </a:r>
            <a:endParaRPr kumimoji="1" lang="zh-CN" altLang="en-US" sz="800" b="1" kern="0" dirty="0">
              <a:solidFill>
                <a:prstClr val="white"/>
              </a:solidFill>
              <a:latin typeface="DengXian" charset="0"/>
              <a:ea typeface="DengXian" charset="0"/>
              <a:cs typeface="DengXian" charset="0"/>
            </a:endParaRPr>
          </a:p>
        </p:txBody>
      </p:sp>
      <p:sp>
        <p:nvSpPr>
          <p:cNvPr id="61" name="矩形 60"/>
          <p:cNvSpPr/>
          <p:nvPr/>
        </p:nvSpPr>
        <p:spPr>
          <a:xfrm>
            <a:off x="4855296" y="2471137"/>
            <a:ext cx="1080317"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err="1">
                <a:solidFill>
                  <a:prstClr val="white"/>
                </a:solidFill>
                <a:latin typeface="DengXian" charset="0"/>
                <a:ea typeface="DengXian" charset="0"/>
                <a:cs typeface="DengXian" charset="0"/>
              </a:rPr>
              <a:t>Libc</a:t>
            </a:r>
            <a:endParaRPr kumimoji="1" lang="zh-CN" altLang="en-US" sz="800" b="1" kern="0" dirty="0">
              <a:solidFill>
                <a:prstClr val="white"/>
              </a:solidFill>
              <a:latin typeface="DengXian" charset="0"/>
              <a:ea typeface="DengXian" charset="0"/>
              <a:cs typeface="DengXian" charset="0"/>
            </a:endParaRPr>
          </a:p>
        </p:txBody>
      </p:sp>
      <p:sp>
        <p:nvSpPr>
          <p:cNvPr id="62" name="矩形 61"/>
          <p:cNvSpPr/>
          <p:nvPr/>
        </p:nvSpPr>
        <p:spPr>
          <a:xfrm>
            <a:off x="2808113"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Hypervisor</a:t>
            </a:r>
            <a:endParaRPr kumimoji="1" lang="zh-CN" altLang="en-US" sz="800" b="1" kern="0" dirty="0">
              <a:solidFill>
                <a:prstClr val="white"/>
              </a:solidFill>
              <a:latin typeface="DengXian" charset="0"/>
              <a:ea typeface="DengXian" charset="0"/>
              <a:cs typeface="DengXian" charset="0"/>
            </a:endParaRPr>
          </a:p>
        </p:txBody>
      </p:sp>
      <p:sp>
        <p:nvSpPr>
          <p:cNvPr id="63" name="矩形 62"/>
          <p:cNvSpPr/>
          <p:nvPr/>
        </p:nvSpPr>
        <p:spPr>
          <a:xfrm>
            <a:off x="4761148" y="1649143"/>
            <a:ext cx="1265744"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DengXian" charset="0"/>
              <a:ea typeface="DengXian" charset="0"/>
              <a:cs typeface="DengXian" charset="0"/>
            </a:endParaRPr>
          </a:p>
        </p:txBody>
      </p:sp>
      <p:sp>
        <p:nvSpPr>
          <p:cNvPr id="64" name="文本框 63"/>
          <p:cNvSpPr txBox="1"/>
          <p:nvPr/>
        </p:nvSpPr>
        <p:spPr>
          <a:xfrm>
            <a:off x="4740187" y="3089354"/>
            <a:ext cx="1265744"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Virtual Machine</a:t>
            </a:r>
            <a:endParaRPr kumimoji="1" lang="zh-CN" altLang="en-US" sz="800" b="1" dirty="0">
              <a:solidFill>
                <a:prstClr val="black"/>
              </a:solidFill>
              <a:latin typeface="DengXian" charset="0"/>
              <a:ea typeface="DengXian" charset="0"/>
              <a:cs typeface="DengXian" charset="0"/>
            </a:endParaRPr>
          </a:p>
        </p:txBody>
      </p:sp>
      <p:sp>
        <p:nvSpPr>
          <p:cNvPr id="65" name="矩形 64"/>
          <p:cNvSpPr/>
          <p:nvPr/>
        </p:nvSpPr>
        <p:spPr>
          <a:xfrm>
            <a:off x="4857492" y="2787009"/>
            <a:ext cx="1078121"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OS</a:t>
            </a:r>
            <a:endParaRPr kumimoji="1" lang="zh-CN" altLang="en-US" sz="800" b="1" kern="0" dirty="0">
              <a:solidFill>
                <a:prstClr val="white"/>
              </a:solidFill>
              <a:latin typeface="DengXian" charset="0"/>
              <a:ea typeface="DengXian" charset="0"/>
              <a:cs typeface="DengXian" charset="0"/>
            </a:endParaRPr>
          </a:p>
        </p:txBody>
      </p:sp>
      <p:sp>
        <p:nvSpPr>
          <p:cNvPr id="66" name="矩形 65"/>
          <p:cNvSpPr/>
          <p:nvPr/>
        </p:nvSpPr>
        <p:spPr>
          <a:xfrm>
            <a:off x="4753192"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Hypervisor</a:t>
            </a:r>
            <a:endParaRPr kumimoji="1" lang="zh-CN" altLang="en-US" sz="800" b="1" kern="0" dirty="0">
              <a:solidFill>
                <a:prstClr val="white"/>
              </a:solidFill>
              <a:latin typeface="DengXian" charset="0"/>
              <a:ea typeface="DengXian" charset="0"/>
              <a:cs typeface="DengXian" charset="0"/>
            </a:endParaRPr>
          </a:p>
        </p:txBody>
      </p:sp>
      <p:sp>
        <p:nvSpPr>
          <p:cNvPr id="67" name="文本框 66"/>
          <p:cNvSpPr txBox="1"/>
          <p:nvPr/>
        </p:nvSpPr>
        <p:spPr>
          <a:xfrm>
            <a:off x="6741122" y="1202625"/>
            <a:ext cx="1287262" cy="297454"/>
          </a:xfrm>
          <a:prstGeom prst="rect">
            <a:avLst/>
          </a:prstGeom>
          <a:noFill/>
        </p:spPr>
        <p:txBody>
          <a:bodyPr wrap="square" rtlCol="0">
            <a:spAutoFit/>
          </a:bodyPr>
          <a:lstStyle>
            <a:defPPr>
              <a:defRPr lang="zh-CN"/>
            </a:defPPr>
            <a:lvl1pPr algn="ctr">
              <a:defRPr kumimoji="1" sz="2000">
                <a:latin typeface="微软雅黑 Light" panose="020B0502040204020203" pitchFamily="34" charset="-122"/>
                <a:ea typeface="微软雅黑 Light" panose="020B0502040204020203" pitchFamily="34" charset="-122"/>
              </a:defRPr>
            </a:lvl1pPr>
          </a:lstStyle>
          <a:p>
            <a:pPr defTabSz="761970">
              <a:defRPr/>
            </a:pPr>
            <a:r>
              <a:rPr lang="en-US" altLang="zh-CN" sz="1333" kern="0" dirty="0">
                <a:solidFill>
                  <a:prstClr val="black"/>
                </a:solidFill>
                <a:latin typeface="DengXian" charset="0"/>
                <a:ea typeface="DengXian" charset="0"/>
                <a:cs typeface="DengXian" charset="0"/>
              </a:rPr>
              <a:t>Code Snippet</a:t>
            </a:r>
            <a:endParaRPr lang="zh-CN" altLang="en-US" sz="1333" kern="0" dirty="0">
              <a:solidFill>
                <a:prstClr val="black"/>
              </a:solidFill>
              <a:latin typeface="DengXian" charset="0"/>
              <a:ea typeface="DengXian" charset="0"/>
              <a:cs typeface="DengXian" charset="0"/>
            </a:endParaRPr>
          </a:p>
        </p:txBody>
      </p:sp>
      <p:sp>
        <p:nvSpPr>
          <p:cNvPr id="68" name="矩形 67"/>
          <p:cNvSpPr/>
          <p:nvPr/>
        </p:nvSpPr>
        <p:spPr>
          <a:xfrm>
            <a:off x="6843226" y="2471137"/>
            <a:ext cx="1080317"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err="1">
                <a:solidFill>
                  <a:prstClr val="white"/>
                </a:solidFill>
                <a:latin typeface="DengXian" charset="0"/>
                <a:ea typeface="DengXian" charset="0"/>
                <a:cs typeface="DengXian" charset="0"/>
              </a:rPr>
              <a:t>Libc</a:t>
            </a:r>
            <a:endParaRPr kumimoji="1" lang="zh-CN" altLang="en-US" sz="800" b="1" kern="0" dirty="0">
              <a:solidFill>
                <a:prstClr val="white"/>
              </a:solidFill>
              <a:latin typeface="DengXian" charset="0"/>
              <a:ea typeface="DengXian" charset="0"/>
              <a:cs typeface="DengXian" charset="0"/>
            </a:endParaRPr>
          </a:p>
        </p:txBody>
      </p:sp>
      <p:sp>
        <p:nvSpPr>
          <p:cNvPr id="69" name="矩形 68"/>
          <p:cNvSpPr/>
          <p:nvPr/>
        </p:nvSpPr>
        <p:spPr>
          <a:xfrm>
            <a:off x="6749078" y="1649143"/>
            <a:ext cx="1265744"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DengXian" charset="0"/>
              <a:ea typeface="DengXian" charset="0"/>
              <a:cs typeface="DengXian" charset="0"/>
            </a:endParaRPr>
          </a:p>
        </p:txBody>
      </p:sp>
      <p:sp>
        <p:nvSpPr>
          <p:cNvPr id="70" name="文本框 69"/>
          <p:cNvSpPr txBox="1"/>
          <p:nvPr/>
        </p:nvSpPr>
        <p:spPr>
          <a:xfrm>
            <a:off x="6728117" y="3089354"/>
            <a:ext cx="1265744"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Virtual Machine</a:t>
            </a:r>
            <a:endParaRPr kumimoji="1" lang="zh-CN" altLang="en-US" sz="800" b="1" dirty="0">
              <a:solidFill>
                <a:prstClr val="black"/>
              </a:solidFill>
              <a:latin typeface="DengXian" charset="0"/>
              <a:ea typeface="DengXian" charset="0"/>
              <a:cs typeface="DengXian" charset="0"/>
            </a:endParaRPr>
          </a:p>
        </p:txBody>
      </p:sp>
      <p:sp>
        <p:nvSpPr>
          <p:cNvPr id="71" name="矩形 70"/>
          <p:cNvSpPr/>
          <p:nvPr/>
        </p:nvSpPr>
        <p:spPr>
          <a:xfrm>
            <a:off x="6845422" y="2787009"/>
            <a:ext cx="1078121"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OS</a:t>
            </a:r>
            <a:endParaRPr kumimoji="1" lang="zh-CN" altLang="en-US" sz="800" b="1" kern="0" dirty="0">
              <a:solidFill>
                <a:prstClr val="white"/>
              </a:solidFill>
              <a:latin typeface="DengXian" charset="0"/>
              <a:ea typeface="DengXian" charset="0"/>
              <a:cs typeface="DengXian" charset="0"/>
            </a:endParaRPr>
          </a:p>
        </p:txBody>
      </p:sp>
      <p:sp>
        <p:nvSpPr>
          <p:cNvPr id="72" name="矩形 71"/>
          <p:cNvSpPr/>
          <p:nvPr/>
        </p:nvSpPr>
        <p:spPr>
          <a:xfrm>
            <a:off x="6741122"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Hypervisor</a:t>
            </a:r>
            <a:endParaRPr kumimoji="1" lang="zh-CN" altLang="en-US" sz="800" b="1" kern="0" dirty="0">
              <a:solidFill>
                <a:prstClr val="white"/>
              </a:solidFill>
              <a:latin typeface="DengXian" charset="0"/>
              <a:ea typeface="DengXian" charset="0"/>
              <a:cs typeface="DengXian" charset="0"/>
            </a:endParaRPr>
          </a:p>
        </p:txBody>
      </p:sp>
      <p:sp>
        <p:nvSpPr>
          <p:cNvPr id="73" name="矩形 72"/>
          <p:cNvSpPr/>
          <p:nvPr/>
        </p:nvSpPr>
        <p:spPr>
          <a:xfrm>
            <a:off x="6843226" y="2149984"/>
            <a:ext cx="1080317"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APP untrusted part</a:t>
            </a:r>
            <a:endParaRPr kumimoji="1" lang="zh-CN" altLang="en-US" sz="800" b="1" kern="0" dirty="0">
              <a:solidFill>
                <a:prstClr val="white"/>
              </a:solidFill>
              <a:latin typeface="DengXian" charset="0"/>
              <a:ea typeface="DengXian" charset="0"/>
              <a:cs typeface="DengXian" charset="0"/>
            </a:endParaRPr>
          </a:p>
        </p:txBody>
      </p:sp>
      <p:sp>
        <p:nvSpPr>
          <p:cNvPr id="74" name="文本框 73"/>
          <p:cNvSpPr txBox="1"/>
          <p:nvPr/>
        </p:nvSpPr>
        <p:spPr>
          <a:xfrm>
            <a:off x="6839975" y="1760585"/>
            <a:ext cx="1083568" cy="334436"/>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defPPr>
              <a:defRPr lang="zh-CN"/>
            </a:defPPr>
            <a:lvl1pPr algn="ctr">
              <a:defRPr kumimoji="1" sz="1200">
                <a:solidFill>
                  <a:schemeClr val="lt1"/>
                </a:solidFill>
                <a:latin typeface="微软雅黑 Light" panose="020B0502040204020203" pitchFamily="34" charset="-122"/>
                <a:ea typeface="微软雅黑 Light" panose="020B0502040204020203"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761970">
              <a:defRPr/>
            </a:pPr>
            <a:r>
              <a:rPr lang="en-US" altLang="zh-CN" sz="800" b="1" kern="0" dirty="0">
                <a:solidFill>
                  <a:prstClr val="black"/>
                </a:solidFill>
                <a:latin typeface="DengXian" charset="0"/>
                <a:ea typeface="DengXian" charset="0"/>
                <a:cs typeface="DengXian" charset="0"/>
              </a:rPr>
              <a:t>APP trusted part</a:t>
            </a:r>
            <a:endParaRPr lang="zh-CN" altLang="en-US" sz="800" b="1" kern="0" dirty="0">
              <a:solidFill>
                <a:prstClr val="black"/>
              </a:solidFill>
              <a:latin typeface="DengXian" charset="0"/>
              <a:ea typeface="DengXian" charset="0"/>
              <a:cs typeface="DengXian" charset="0"/>
            </a:endParaRPr>
          </a:p>
        </p:txBody>
      </p:sp>
      <p:graphicFrame>
        <p:nvGraphicFramePr>
          <p:cNvPr id="77" name="表格 76"/>
          <p:cNvGraphicFramePr>
            <a:graphicFrameLocks noGrp="1"/>
          </p:cNvGraphicFramePr>
          <p:nvPr/>
        </p:nvGraphicFramePr>
        <p:xfrm>
          <a:off x="827582" y="4146908"/>
          <a:ext cx="7200245" cy="1302880"/>
        </p:xfrm>
        <a:graphic>
          <a:graphicData uri="http://schemas.openxmlformats.org/drawingml/2006/table">
            <a:tbl>
              <a:tblPr firstRow="1" bandRow="1"/>
              <a:tblGrid>
                <a:gridCol w="1414327">
                  <a:extLst>
                    <a:ext uri="{9D8B030D-6E8A-4147-A177-3AD203B41FA5}">
                      <a16:colId xmlns:a16="http://schemas.microsoft.com/office/drawing/2014/main" val="20000"/>
                    </a:ext>
                  </a:extLst>
                </a:gridCol>
                <a:gridCol w="1008047">
                  <a:extLst>
                    <a:ext uri="{9D8B030D-6E8A-4147-A177-3AD203B41FA5}">
                      <a16:colId xmlns:a16="http://schemas.microsoft.com/office/drawing/2014/main" val="20001"/>
                    </a:ext>
                  </a:extLst>
                </a:gridCol>
                <a:gridCol w="1211187">
                  <a:extLst>
                    <a:ext uri="{9D8B030D-6E8A-4147-A177-3AD203B41FA5}">
                      <a16:colId xmlns:a16="http://schemas.microsoft.com/office/drawing/2014/main" val="20002"/>
                    </a:ext>
                  </a:extLst>
                </a:gridCol>
                <a:gridCol w="1211187">
                  <a:extLst>
                    <a:ext uri="{9D8B030D-6E8A-4147-A177-3AD203B41FA5}">
                      <a16:colId xmlns:a16="http://schemas.microsoft.com/office/drawing/2014/main" val="20003"/>
                    </a:ext>
                  </a:extLst>
                </a:gridCol>
                <a:gridCol w="1211187">
                  <a:extLst>
                    <a:ext uri="{9D8B030D-6E8A-4147-A177-3AD203B41FA5}">
                      <a16:colId xmlns:a16="http://schemas.microsoft.com/office/drawing/2014/main" val="20004"/>
                    </a:ext>
                  </a:extLst>
                </a:gridCol>
                <a:gridCol w="1144310">
                  <a:extLst>
                    <a:ext uri="{9D8B030D-6E8A-4147-A177-3AD203B41FA5}">
                      <a16:colId xmlns:a16="http://schemas.microsoft.com/office/drawing/2014/main" val="20005"/>
                    </a:ext>
                  </a:extLst>
                </a:gridCol>
              </a:tblGrid>
              <a:tr h="260576">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endParaRPr lang="zh-CN" altLang="en-US" sz="1100" b="1"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Compatibility</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TCB Size</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err="1">
                          <a:latin typeface="等线" panose="02010600030101010101" pitchFamily="2" charset="-122"/>
                          <a:ea typeface="等线" panose="02010600030101010101" pitchFamily="2" charset="-122"/>
                          <a:cs typeface="Microsoft YaHei" charset="0"/>
                        </a:rPr>
                        <a:t>Ocall</a:t>
                      </a:r>
                      <a:r>
                        <a:rPr lang="en-US" altLang="zh-CN" sz="1100" b="0" i="0" dirty="0">
                          <a:latin typeface="等线" panose="02010600030101010101" pitchFamily="2" charset="-122"/>
                          <a:ea typeface="等线" panose="02010600030101010101" pitchFamily="2" charset="-122"/>
                          <a:cs typeface="Microsoft YaHei" charset="0"/>
                        </a:rPr>
                        <a:t> </a:t>
                      </a:r>
                      <a:r>
                        <a:rPr lang="en-US" altLang="zh-CN" sz="1100" b="0" i="0" dirty="0" err="1">
                          <a:latin typeface="等线" panose="02010600030101010101" pitchFamily="2" charset="-122"/>
                          <a:ea typeface="等线" panose="02010600030101010101" pitchFamily="2" charset="-122"/>
                          <a:cs typeface="Microsoft YaHei" charset="0"/>
                        </a:rPr>
                        <a:t>Num</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Attack Surface</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Protect OS</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err="1">
                          <a:latin typeface="等线" panose="02010600030101010101" pitchFamily="2" charset="-122"/>
                          <a:ea typeface="等线" panose="02010600030101010101" pitchFamily="2" charset="-122"/>
                          <a:cs typeface="Microsoft YaHei" charset="0"/>
                        </a:rPr>
                        <a:t>LibOS</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chemeClr val="accent6"/>
                          </a:solidFill>
                          <a:latin typeface="等线" panose="02010600030101010101" pitchFamily="2" charset="-122"/>
                          <a:ea typeface="等线" panose="02010600030101010101" pitchFamily="2" charset="-122"/>
                          <a:cs typeface="Microsoft YaHei" charset="0"/>
                        </a:rPr>
                        <a:t>Part</a:t>
                      </a:r>
                      <a:endParaRPr lang="zh-CN" altLang="en-US" sz="1100" b="0" i="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FF0000"/>
                          </a:solidFill>
                          <a:latin typeface="等线" panose="02010600030101010101" pitchFamily="2" charset="-122"/>
                          <a:ea typeface="等线" panose="02010600030101010101" pitchFamily="2" charset="-122"/>
                          <a:cs typeface="Microsoft YaHei" charset="0"/>
                        </a:rPr>
                        <a:t>Large</a:t>
                      </a:r>
                      <a:endParaRPr lang="zh-CN" altLang="en-US" sz="1100" b="0" i="0" dirty="0">
                        <a:solidFill>
                          <a:srgbClr val="FF000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Few</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Small</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b="0" i="0" dirty="0">
                          <a:solidFill>
                            <a:srgbClr val="00B05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1"/>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Container</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00B05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algn="ctr" defTabSz="914400" rtl="0" eaLnBrk="1" latinLnBrk="0" hangingPunct="1"/>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algn="ctr" defTabSz="914400" rtl="0" eaLnBrk="1" latinLnBrk="0" hangingPunct="1"/>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Application</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b="0" i="0" dirty="0">
                          <a:solidFill>
                            <a:srgbClr val="00B05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FF0000"/>
                          </a:solidFill>
                          <a:latin typeface="等线" panose="02010600030101010101" pitchFamily="2" charset="-122"/>
                          <a:ea typeface="等线" panose="02010600030101010101" pitchFamily="2" charset="-122"/>
                          <a:cs typeface="Microsoft YaHei" charset="0"/>
                        </a:rPr>
                        <a:t>Many</a:t>
                      </a:r>
                      <a:endParaRPr lang="zh-CN" altLang="en-US" sz="1100" b="0" i="0" dirty="0">
                        <a:solidFill>
                          <a:srgbClr val="FF000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FF0000"/>
                          </a:solidFill>
                          <a:latin typeface="等线" panose="02010600030101010101" pitchFamily="2" charset="-122"/>
                          <a:ea typeface="等线" panose="02010600030101010101" pitchFamily="2" charset="-122"/>
                          <a:cs typeface="Microsoft YaHei" charset="0"/>
                        </a:rPr>
                        <a:t>Large</a:t>
                      </a:r>
                      <a:endParaRPr lang="zh-CN" altLang="en-US" sz="1100" b="0" i="0" dirty="0">
                        <a:solidFill>
                          <a:srgbClr val="FF000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3"/>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Code Snippet</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Small</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Few</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Small</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606580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AMD's SME/SEV</a:t>
            </a:r>
            <a:endParaRPr lang="zh-CN" altLang="en-US" dirty="0"/>
          </a:p>
        </p:txBody>
      </p:sp>
      <p:sp>
        <p:nvSpPr>
          <p:cNvPr id="3" name="文本占位符 2"/>
          <p:cNvSpPr>
            <a:spLocks noGrp="1"/>
          </p:cNvSpPr>
          <p:nvPr>
            <p:ph type="body" idx="1"/>
          </p:nvPr>
        </p:nvSpPr>
        <p:spPr/>
        <p:txBody>
          <a:bodyPr>
            <a:normAutofit/>
          </a:bodyPr>
          <a:lstStyle/>
          <a:p>
            <a:pPr>
              <a:lnSpc>
                <a:spcPct val="100000"/>
              </a:lnSpc>
            </a:pPr>
            <a:r>
              <a:rPr lang="en-US" altLang="zh-CN" sz="1800" dirty="0"/>
              <a:t>SME: Secure Memory Encryption / SEV: Secure Encrypted Virtualization</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59</a:t>
            </a:fld>
            <a:endParaRPr lang="zh-CN" altLang="en-US"/>
          </a:p>
        </p:txBody>
      </p:sp>
    </p:spTree>
    <p:extLst>
      <p:ext uri="{BB962C8B-B14F-4D97-AF65-F5344CB8AC3E}">
        <p14:creationId xmlns:p14="http://schemas.microsoft.com/office/powerpoint/2010/main" val="13788423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2016:</a:t>
            </a:r>
            <a:r>
              <a:rPr kumimoji="1" lang="zh-CN" altLang="en-US" sz="2800" dirty="0"/>
              <a:t> </a:t>
            </a:r>
            <a:r>
              <a:rPr kumimoji="1" lang="en-US" altLang="zh-CN" sz="2800" dirty="0"/>
              <a:t>AMD</a:t>
            </a:r>
            <a:r>
              <a:rPr kumimoji="1" lang="zh-CN" altLang="en-US" sz="2800" dirty="0"/>
              <a:t> </a:t>
            </a:r>
            <a:r>
              <a:rPr kumimoji="1" lang="en-US" altLang="zh-CN" sz="2800" dirty="0"/>
              <a:t>x86 Memory Encryption Technologies</a:t>
            </a:r>
            <a:endParaRPr kumimoji="1" lang="zh-CN" altLang="en-US" sz="2800" dirty="0"/>
          </a:p>
        </p:txBody>
      </p:sp>
      <p:sp>
        <p:nvSpPr>
          <p:cNvPr id="3" name="内容占位符 2"/>
          <p:cNvSpPr>
            <a:spLocks noGrp="1"/>
          </p:cNvSpPr>
          <p:nvPr>
            <p:ph idx="1"/>
          </p:nvPr>
        </p:nvSpPr>
        <p:spPr/>
        <p:txBody>
          <a:bodyPr>
            <a:normAutofit/>
          </a:bodyPr>
          <a:lstStyle/>
          <a:p>
            <a:r>
              <a:rPr kumimoji="1" lang="en-US" altLang="zh-CN" sz="1800" dirty="0"/>
              <a:t>Two</a:t>
            </a:r>
            <a:r>
              <a:rPr kumimoji="1" lang="zh-CN" altLang="en-US" sz="1800" dirty="0"/>
              <a:t> </a:t>
            </a:r>
            <a:r>
              <a:rPr kumimoji="1" lang="en-US" altLang="zh-CN" sz="1800" dirty="0"/>
              <a:t>Technologies</a:t>
            </a:r>
            <a:endParaRPr kumimoji="1" lang="zh-CN" altLang="en-US" sz="1800" dirty="0"/>
          </a:p>
          <a:p>
            <a:pPr lvl="1"/>
            <a:r>
              <a:rPr kumimoji="1" lang="en-US" altLang="zh-CN" sz="1500" dirty="0"/>
              <a:t>AMD Secure Memory Encryption (SME)</a:t>
            </a:r>
            <a:r>
              <a:rPr kumimoji="1" lang="zh-CN" altLang="en-US" sz="1500" dirty="0"/>
              <a:t> </a:t>
            </a:r>
            <a:r>
              <a:rPr kumimoji="1" lang="en-US" altLang="zh-CN" sz="1500" dirty="0"/>
              <a:t>&amp;</a:t>
            </a:r>
            <a:r>
              <a:rPr kumimoji="1" lang="zh-CN" altLang="en-US" sz="1500" dirty="0"/>
              <a:t> </a:t>
            </a:r>
            <a:r>
              <a:rPr kumimoji="1" lang="en-US" altLang="zh-CN" sz="1500" dirty="0"/>
              <a:t>AMD Secure Encrypted Virtualization (SEV)</a:t>
            </a:r>
            <a:endParaRPr kumimoji="1" lang="zh-CN" altLang="en-US" sz="1500" dirty="0"/>
          </a:p>
          <a:p>
            <a:r>
              <a:rPr kumimoji="1" lang="en-US" altLang="zh-CN" sz="1800" dirty="0"/>
              <a:t>Features</a:t>
            </a:r>
            <a:endParaRPr kumimoji="1" lang="zh-CN" altLang="en-US" sz="1800" dirty="0"/>
          </a:p>
          <a:p>
            <a:pPr lvl="1"/>
            <a:r>
              <a:rPr kumimoji="1" lang="en-US" altLang="zh-CN" sz="1500" dirty="0"/>
              <a:t>Hardware AES engine located in the memory controller performs inline encryption</a:t>
            </a:r>
            <a:r>
              <a:rPr kumimoji="1" lang="zh-CN" altLang="en-US" sz="1500" dirty="0"/>
              <a:t> </a:t>
            </a:r>
            <a:r>
              <a:rPr kumimoji="1" lang="en-US" altLang="zh-CN" sz="1500" dirty="0"/>
              <a:t>and</a:t>
            </a:r>
            <a:r>
              <a:rPr kumimoji="1" lang="zh-CN" altLang="en-US" sz="1500" dirty="0"/>
              <a:t> </a:t>
            </a:r>
            <a:r>
              <a:rPr kumimoji="1" lang="en-US" altLang="zh-CN" sz="1500" dirty="0"/>
              <a:t>decryption of DRAM</a:t>
            </a:r>
            <a:endParaRPr kumimoji="1" lang="zh-CN" altLang="en-US" sz="1500" dirty="0"/>
          </a:p>
          <a:p>
            <a:pPr lvl="1"/>
            <a:r>
              <a:rPr kumimoji="1" lang="en-US" altLang="zh-CN" sz="1500" dirty="0"/>
              <a:t>Minimal performance impact:</a:t>
            </a:r>
            <a:r>
              <a:rPr kumimoji="1" lang="zh-CN" altLang="en-US" sz="1500" dirty="0"/>
              <a:t> </a:t>
            </a:r>
            <a:r>
              <a:rPr kumimoji="1" lang="en-US" altLang="zh-CN" sz="1500" dirty="0"/>
              <a:t>Extra latency only taken for encrypted pages</a:t>
            </a:r>
            <a:endParaRPr kumimoji="1" lang="zh-CN" altLang="en-US" sz="1500" dirty="0"/>
          </a:p>
          <a:p>
            <a:pPr lvl="1"/>
            <a:r>
              <a:rPr kumimoji="1" lang="en-US" altLang="zh-CN" sz="1500" dirty="0"/>
              <a:t>No application changes required</a:t>
            </a:r>
            <a:endParaRPr kumimoji="1" lang="zh-CN" altLang="en-US" sz="1500" dirty="0"/>
          </a:p>
          <a:p>
            <a:pPr lvl="1"/>
            <a:r>
              <a:rPr kumimoji="1" lang="en-US" altLang="zh-CN" sz="1500" dirty="0"/>
              <a:t>Encryption keys are managed by the AMD Secure Processor</a:t>
            </a:r>
            <a:br>
              <a:rPr kumimoji="1" lang="zh-CN" altLang="en-US" sz="1500" dirty="0"/>
            </a:br>
            <a:r>
              <a:rPr kumimoji="1" lang="en-US" altLang="zh-CN" sz="1500" dirty="0"/>
              <a:t>and are hardware isolated </a:t>
            </a:r>
            <a:endParaRPr kumimoji="1" lang="zh-CN" altLang="en-US" sz="1500" dirty="0"/>
          </a:p>
          <a:p>
            <a:pPr lvl="2"/>
            <a:r>
              <a:rPr kumimoji="1" lang="en-US" altLang="zh-CN" sz="1350" dirty="0"/>
              <a:t>Not known to any software on the CPU</a:t>
            </a:r>
            <a:endParaRPr kumimoji="1" lang="zh-CN" altLang="en-US" sz="1350" dirty="0"/>
          </a:p>
        </p:txBody>
      </p:sp>
      <p:pic>
        <p:nvPicPr>
          <p:cNvPr id="4" name="图片 3"/>
          <p:cNvPicPr>
            <a:picLocks noChangeAspect="1"/>
          </p:cNvPicPr>
          <p:nvPr/>
        </p:nvPicPr>
        <p:blipFill>
          <a:blip r:embed="rId2"/>
          <a:stretch>
            <a:fillRect/>
          </a:stretch>
        </p:blipFill>
        <p:spPr>
          <a:xfrm>
            <a:off x="6013454" y="4369668"/>
            <a:ext cx="2647950" cy="962025"/>
          </a:xfrm>
          <a:prstGeom prst="rect">
            <a:avLst/>
          </a:prstGeom>
        </p:spPr>
      </p:pic>
    </p:spTree>
    <p:extLst>
      <p:ext uri="{BB962C8B-B14F-4D97-AF65-F5344CB8AC3E}">
        <p14:creationId xmlns:p14="http://schemas.microsoft.com/office/powerpoint/2010/main" val="27660872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Comparing with Intel SGX</a:t>
            </a:r>
            <a:endParaRPr kumimoji="1" lang="zh-CN" altLang="en-US" dirty="0"/>
          </a:p>
        </p:txBody>
      </p:sp>
      <p:sp>
        <p:nvSpPr>
          <p:cNvPr id="3" name="内容占位符 2"/>
          <p:cNvSpPr>
            <a:spLocks noGrp="1"/>
          </p:cNvSpPr>
          <p:nvPr>
            <p:ph idx="1"/>
          </p:nvPr>
        </p:nvSpPr>
        <p:spPr/>
        <p:txBody>
          <a:bodyPr>
            <a:normAutofit fontScale="77500" lnSpcReduction="20000"/>
          </a:bodyPr>
          <a:lstStyle/>
          <a:p>
            <a:r>
              <a:rPr kumimoji="1" lang="en-US" altLang="zh-CN" dirty="0"/>
              <a:t>The SME approach</a:t>
            </a:r>
            <a:r>
              <a:rPr kumimoji="1" lang="zh-CN" altLang="en-US" dirty="0"/>
              <a:t> </a:t>
            </a:r>
            <a:r>
              <a:rPr kumimoji="1" lang="en-US" altLang="zh-CN" dirty="0"/>
              <a:t>is</a:t>
            </a:r>
            <a:r>
              <a:rPr kumimoji="1" lang="zh-CN" altLang="en-US" dirty="0"/>
              <a:t> </a:t>
            </a:r>
            <a:r>
              <a:rPr kumimoji="1" lang="en-US" altLang="zh-CN" dirty="0"/>
              <a:t>different</a:t>
            </a:r>
            <a:endParaRPr kumimoji="1" lang="zh-CN" altLang="en-US" dirty="0"/>
          </a:p>
          <a:p>
            <a:pPr lvl="1"/>
            <a:r>
              <a:rPr kumimoji="1" lang="en-US" altLang="zh-CN" dirty="0"/>
              <a:t>It</a:t>
            </a:r>
            <a:r>
              <a:rPr kumimoji="1" lang="zh-CN" altLang="en-US" dirty="0"/>
              <a:t> </a:t>
            </a:r>
            <a:r>
              <a:rPr kumimoji="1" lang="en-US" altLang="zh-CN" dirty="0"/>
              <a:t>will not protect memory from an attacker who has compromised the kernel</a:t>
            </a:r>
            <a:endParaRPr kumimoji="1" lang="zh-CN" altLang="en-US" dirty="0"/>
          </a:p>
          <a:p>
            <a:pPr lvl="1"/>
            <a:r>
              <a:rPr kumimoji="1" lang="en-US" altLang="zh-CN" dirty="0"/>
              <a:t>It is intended to protect against cold-boot attacks, snooping on the memory bus, and the disclosure of transient data stored in persistent-memory arrays</a:t>
            </a:r>
            <a:endParaRPr kumimoji="1" lang="zh-CN" altLang="en-US" dirty="0"/>
          </a:p>
          <a:p>
            <a:r>
              <a:rPr kumimoji="1" lang="en-US" altLang="zh-CN" dirty="0"/>
              <a:t>SEV</a:t>
            </a:r>
            <a:r>
              <a:rPr kumimoji="1" lang="zh-CN" altLang="en-US" dirty="0"/>
              <a:t> </a:t>
            </a:r>
            <a:r>
              <a:rPr kumimoji="1" lang="en-US" altLang="zh-CN" dirty="0"/>
              <a:t>focuses on virtualization</a:t>
            </a:r>
            <a:endParaRPr kumimoji="1" lang="zh-CN" altLang="en-US" dirty="0"/>
          </a:p>
          <a:p>
            <a:pPr lvl="1"/>
            <a:r>
              <a:rPr kumimoji="1" lang="en-US" altLang="zh-CN" dirty="0"/>
              <a:t>it can protect virtual machines from each other</a:t>
            </a:r>
            <a:endParaRPr kumimoji="1" lang="zh-CN" altLang="en-US" dirty="0"/>
          </a:p>
          <a:p>
            <a:pPr lvl="1"/>
            <a:r>
              <a:rPr kumimoji="1" lang="en-US" altLang="zh-CN" dirty="0"/>
              <a:t>keeping their contents secure even if one of them manages to compromise the host system</a:t>
            </a:r>
            <a:endParaRPr kumimoji="1" lang="zh-CN" altLang="en-US" dirty="0"/>
          </a:p>
          <a:p>
            <a:pPr lvl="1"/>
            <a:r>
              <a:rPr kumimoji="1" lang="en-US" altLang="zh-CN" dirty="0"/>
              <a:t>It should be able to protect virtual machines from the hypervisor itself</a:t>
            </a:r>
            <a:endParaRPr kumimoji="1" lang="zh-CN" altLang="en-US" dirty="0"/>
          </a:p>
        </p:txBody>
      </p:sp>
    </p:spTree>
    <p:extLst>
      <p:ext uri="{BB962C8B-B14F-4D97-AF65-F5344CB8AC3E}">
        <p14:creationId xmlns:p14="http://schemas.microsoft.com/office/powerpoint/2010/main" val="32540425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Usage of SEV</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62</a:t>
            </a:fld>
            <a:endParaRPr lang="zh-CN" altLang="en-US"/>
          </a:p>
        </p:txBody>
      </p:sp>
      <p:pic>
        <p:nvPicPr>
          <p:cNvPr id="5" name="Picture 4"/>
          <p:cNvPicPr>
            <a:picLocks noChangeAspect="1"/>
          </p:cNvPicPr>
          <p:nvPr/>
        </p:nvPicPr>
        <p:blipFill>
          <a:blip r:embed="rId2"/>
          <a:stretch>
            <a:fillRect/>
          </a:stretch>
        </p:blipFill>
        <p:spPr>
          <a:xfrm>
            <a:off x="192547" y="1648898"/>
            <a:ext cx="8758906" cy="3656875"/>
          </a:xfrm>
          <a:prstGeom prst="rect">
            <a:avLst/>
          </a:prstGeom>
        </p:spPr>
      </p:pic>
      <p:pic>
        <p:nvPicPr>
          <p:cNvPr id="6" name="Picture 5"/>
          <p:cNvPicPr>
            <a:picLocks noChangeAspect="1"/>
          </p:cNvPicPr>
          <p:nvPr/>
        </p:nvPicPr>
        <p:blipFill rotWithShape="1">
          <a:blip r:embed="rId3"/>
          <a:srcRect b="11837"/>
          <a:stretch/>
        </p:blipFill>
        <p:spPr>
          <a:xfrm>
            <a:off x="6084168" y="193204"/>
            <a:ext cx="2741877" cy="2497460"/>
          </a:xfrm>
          <a:prstGeom prst="rect">
            <a:avLst/>
          </a:prstGeom>
          <a:ln>
            <a:solidFill>
              <a:schemeClr val="accent1"/>
            </a:solidFill>
          </a:ln>
        </p:spPr>
      </p:pic>
    </p:spTree>
    <p:extLst>
      <p:ext uri="{BB962C8B-B14F-4D97-AF65-F5344CB8AC3E}">
        <p14:creationId xmlns:p14="http://schemas.microsoft.com/office/powerpoint/2010/main" val="28874988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Lifecycle of Firmware</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63</a:t>
            </a:fld>
            <a:endParaRPr lang="zh-CN" altLang="en-US"/>
          </a:p>
        </p:txBody>
      </p:sp>
      <p:pic>
        <p:nvPicPr>
          <p:cNvPr id="5" name="Picture 4"/>
          <p:cNvPicPr>
            <a:picLocks noChangeAspect="1"/>
          </p:cNvPicPr>
          <p:nvPr/>
        </p:nvPicPr>
        <p:blipFill>
          <a:blip r:embed="rId2"/>
          <a:stretch>
            <a:fillRect/>
          </a:stretch>
        </p:blipFill>
        <p:spPr>
          <a:xfrm>
            <a:off x="253374" y="1489348"/>
            <a:ext cx="8396946" cy="3240360"/>
          </a:xfrm>
          <a:prstGeom prst="rect">
            <a:avLst/>
          </a:prstGeom>
        </p:spPr>
      </p:pic>
    </p:spTree>
    <p:extLst>
      <p:ext uri="{BB962C8B-B14F-4D97-AF65-F5344CB8AC3E}">
        <p14:creationId xmlns:p14="http://schemas.microsoft.com/office/powerpoint/2010/main" val="9427588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Lifecycle of Guest</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64</a:t>
            </a:fld>
            <a:endParaRPr lang="zh-CN" altLang="en-US"/>
          </a:p>
        </p:txBody>
      </p:sp>
      <p:pic>
        <p:nvPicPr>
          <p:cNvPr id="5" name="Picture 5"/>
          <p:cNvPicPr>
            <a:picLocks noChangeAspect="1"/>
          </p:cNvPicPr>
          <p:nvPr/>
        </p:nvPicPr>
        <p:blipFill>
          <a:blip r:embed="rId2"/>
          <a:stretch>
            <a:fillRect/>
          </a:stretch>
        </p:blipFill>
        <p:spPr>
          <a:xfrm>
            <a:off x="395536" y="1163248"/>
            <a:ext cx="8231895" cy="4187618"/>
          </a:xfrm>
          <a:prstGeom prst="rect">
            <a:avLst/>
          </a:prstGeom>
        </p:spPr>
      </p:pic>
    </p:spTree>
    <p:extLst>
      <p:ext uri="{BB962C8B-B14F-4D97-AF65-F5344CB8AC3E}">
        <p14:creationId xmlns:p14="http://schemas.microsoft.com/office/powerpoint/2010/main" val="30241976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Architecture-Protect VM</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65</a:t>
            </a:fld>
            <a:endParaRPr lang="zh-CN" altLang="en-US"/>
          </a:p>
        </p:txBody>
      </p:sp>
      <p:pic>
        <p:nvPicPr>
          <p:cNvPr id="5" name="Picture 2"/>
          <p:cNvPicPr>
            <a:picLocks noChangeAspect="1"/>
          </p:cNvPicPr>
          <p:nvPr/>
        </p:nvPicPr>
        <p:blipFill>
          <a:blip r:embed="rId2"/>
          <a:stretch>
            <a:fillRect/>
          </a:stretch>
        </p:blipFill>
        <p:spPr>
          <a:xfrm>
            <a:off x="1691680" y="1129308"/>
            <a:ext cx="5650632" cy="3566711"/>
          </a:xfrm>
          <a:prstGeom prst="rect">
            <a:avLst/>
          </a:prstGeom>
        </p:spPr>
      </p:pic>
      <p:sp>
        <p:nvSpPr>
          <p:cNvPr id="6" name="文本框 5"/>
          <p:cNvSpPr txBox="1"/>
          <p:nvPr/>
        </p:nvSpPr>
        <p:spPr>
          <a:xfrm>
            <a:off x="611560" y="4778572"/>
            <a:ext cx="8208912" cy="461665"/>
          </a:xfrm>
          <a:prstGeom prst="rect">
            <a:avLst/>
          </a:prstGeom>
          <a:noFill/>
        </p:spPr>
        <p:txBody>
          <a:bodyPr wrap="square" rtlCol="0">
            <a:spAutoFit/>
          </a:bodyPr>
          <a:lstStyle/>
          <a:p>
            <a:pPr algn="ctr"/>
            <a:r>
              <a:rPr lang="en-US" altLang="zh-CN" sz="2400" dirty="0">
                <a:latin typeface="等线" panose="02010600030101010101" pitchFamily="2" charset="-122"/>
                <a:ea typeface="等线" panose="02010600030101010101" pitchFamily="2" charset="-122"/>
              </a:rPr>
              <a:t>Assume hypervisor is </a:t>
            </a:r>
            <a:r>
              <a:rPr lang="en-US" altLang="zh-CN" sz="2400" b="1" dirty="0">
                <a:solidFill>
                  <a:srgbClr val="0096FF"/>
                </a:solidFill>
                <a:latin typeface="等线" panose="02010600030101010101" pitchFamily="2" charset="-122"/>
                <a:ea typeface="等线" panose="02010600030101010101" pitchFamily="2" charset="-122"/>
              </a:rPr>
              <a:t>benign</a:t>
            </a:r>
            <a:r>
              <a:rPr lang="en-US" altLang="zh-CN" sz="2400" dirty="0">
                <a:latin typeface="等线" panose="02010600030101010101" pitchFamily="2" charset="-122"/>
                <a:ea typeface="等线" panose="02010600030101010101" pitchFamily="2" charset="-122"/>
              </a:rPr>
              <a:t> (not malicious, but not trusted)</a:t>
            </a:r>
            <a:endParaRPr lang="zh-CN" altLang="en-US" sz="2400"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5853238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Runtime Behavior of SEV</a:t>
            </a:r>
            <a:endParaRPr lang="zh-CN" altLang="en-US" dirty="0"/>
          </a:p>
        </p:txBody>
      </p:sp>
      <p:sp>
        <p:nvSpPr>
          <p:cNvPr id="3" name="内容占位符 2"/>
          <p:cNvSpPr>
            <a:spLocks noGrp="1"/>
          </p:cNvSpPr>
          <p:nvPr>
            <p:ph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66</a:t>
            </a:fld>
            <a:endParaRPr lang="zh-CN" altLang="en-US"/>
          </a:p>
        </p:txBody>
      </p:sp>
      <p:pic>
        <p:nvPicPr>
          <p:cNvPr id="5" name="图片 4"/>
          <p:cNvPicPr>
            <a:picLocks noChangeAspect="1"/>
          </p:cNvPicPr>
          <p:nvPr/>
        </p:nvPicPr>
        <p:blipFill>
          <a:blip r:embed="rId3"/>
          <a:stretch>
            <a:fillRect/>
          </a:stretch>
        </p:blipFill>
        <p:spPr>
          <a:xfrm>
            <a:off x="431622" y="1428110"/>
            <a:ext cx="8316842" cy="3661638"/>
          </a:xfrm>
          <a:prstGeom prst="rect">
            <a:avLst/>
          </a:prstGeom>
        </p:spPr>
      </p:pic>
    </p:spTree>
    <p:extLst>
      <p:ext uri="{BB962C8B-B14F-4D97-AF65-F5344CB8AC3E}">
        <p14:creationId xmlns:p14="http://schemas.microsoft.com/office/powerpoint/2010/main" val="12644618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 AMD SEV Security Considerations</a:t>
            </a:r>
            <a:endParaRPr lang="zh-CN" altLang="en-US" dirty="0"/>
          </a:p>
        </p:txBody>
      </p:sp>
      <p:sp>
        <p:nvSpPr>
          <p:cNvPr id="3" name="内容占位符 2"/>
          <p:cNvSpPr>
            <a:spLocks noGrp="1"/>
          </p:cNvSpPr>
          <p:nvPr>
            <p:ph idx="1"/>
          </p:nvPr>
        </p:nvSpPr>
        <p:spPr/>
        <p:txBody>
          <a:bodyPr>
            <a:normAutofit/>
          </a:bodyPr>
          <a:lstStyle/>
          <a:p>
            <a:pPr marL="457200" indent="-457200">
              <a:buFont typeface="+mj-lt"/>
              <a:buAutoNum type="arabicPeriod"/>
            </a:pPr>
            <a:r>
              <a:rPr lang="en-US" altLang="zh-CN" sz="2400" dirty="0"/>
              <a:t>The GP registers are not encrypted upon a </a:t>
            </a:r>
            <a:r>
              <a:rPr lang="en-US" altLang="zh-CN" sz="2400" dirty="0" err="1"/>
              <a:t>VMExit</a:t>
            </a:r>
            <a:endParaRPr lang="en-US" altLang="zh-CN" sz="2400" dirty="0"/>
          </a:p>
          <a:p>
            <a:pPr marL="457200" indent="-457200">
              <a:buFont typeface="+mj-lt"/>
              <a:buAutoNum type="arabicPeriod"/>
            </a:pPr>
            <a:r>
              <a:rPr lang="en-US" altLang="zh-CN" sz="2400" dirty="0"/>
              <a:t>The VMCB is subject to manipulation by the hypervisor</a:t>
            </a:r>
          </a:p>
          <a:p>
            <a:pPr marL="457200" indent="-457200">
              <a:buFont typeface="+mj-lt"/>
              <a:buAutoNum type="arabicPeriod"/>
            </a:pPr>
            <a:r>
              <a:rPr lang="en-US" altLang="zh-CN" sz="2400" dirty="0"/>
              <a:t>There is no memory authentication scheme in use</a:t>
            </a:r>
            <a:endParaRPr lang="zh-CN" altLang="en-US" sz="24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67</a:t>
            </a:fld>
            <a:endParaRPr lang="zh-CN" altLang="en-US"/>
          </a:p>
        </p:txBody>
      </p:sp>
    </p:spTree>
    <p:extLst>
      <p:ext uri="{BB962C8B-B14F-4D97-AF65-F5344CB8AC3E}">
        <p14:creationId xmlns:p14="http://schemas.microsoft.com/office/powerpoint/2010/main" val="15296012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255B04F4-8038-2E4F-899D-949F2055326B}"/>
              </a:ext>
            </a:extLst>
          </p:cNvPr>
          <p:cNvSpPr>
            <a:spLocks noGrp="1"/>
          </p:cNvSpPr>
          <p:nvPr>
            <p:ph type="title"/>
          </p:nvPr>
        </p:nvSpPr>
        <p:spPr/>
        <p:txBody>
          <a:bodyPr/>
          <a:lstStyle/>
          <a:p>
            <a:r>
              <a:rPr kumimoji="1" lang="en-US" altLang="zh-CN" dirty="0"/>
              <a:t>TEE</a:t>
            </a:r>
            <a:r>
              <a:rPr kumimoji="1" lang="zh-CN" altLang="en-US" dirty="0"/>
              <a:t> </a:t>
            </a:r>
            <a:r>
              <a:rPr kumimoji="1" lang="en-US" altLang="zh-CN" dirty="0"/>
              <a:t>Security</a:t>
            </a:r>
            <a:endParaRPr kumimoji="1" lang="zh-CN" altLang="en-US" dirty="0"/>
          </a:p>
        </p:txBody>
      </p:sp>
      <p:sp>
        <p:nvSpPr>
          <p:cNvPr id="5" name="文本占位符 4">
            <a:extLst>
              <a:ext uri="{FF2B5EF4-FFF2-40B4-BE49-F238E27FC236}">
                <a16:creationId xmlns:a16="http://schemas.microsoft.com/office/drawing/2014/main" id="{5FD61890-9E1A-8442-8D85-A174A0F3123A}"/>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16219503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More TEE</a:t>
            </a:r>
            <a:r>
              <a:rPr kumimoji="1" lang="zh-CN" altLang="en-US" dirty="0"/>
              <a:t> </a:t>
            </a:r>
            <a:r>
              <a:rPr kumimoji="1" lang="en-US" altLang="zh-CN" dirty="0"/>
              <a:t>Applications</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TEE</a:t>
            </a:r>
            <a:r>
              <a:rPr kumimoji="1" lang="zh-CN" altLang="en-US" dirty="0"/>
              <a:t> </a:t>
            </a:r>
            <a:r>
              <a:rPr kumimoji="1" lang="en-US" altLang="zh-CN" dirty="0"/>
              <a:t>Malware Detection</a:t>
            </a:r>
            <a:endParaRPr kumimoji="1" lang="zh-CN" altLang="en-US" dirty="0"/>
          </a:p>
          <a:p>
            <a:r>
              <a:rPr kumimoji="1" lang="en-US" altLang="zh-CN" dirty="0"/>
              <a:t>REE Security Enhancement</a:t>
            </a:r>
            <a:endParaRPr kumimoji="1" lang="zh-CN" altLang="en-US" dirty="0"/>
          </a:p>
          <a:p>
            <a:r>
              <a:rPr kumimoji="1" lang="en-US" altLang="zh-CN" dirty="0"/>
              <a:t>More Applications</a:t>
            </a:r>
            <a:endParaRPr kumimoji="1" lang="zh-CN" altLang="en-US" dirty="0"/>
          </a:p>
          <a:p>
            <a:pPr lvl="1"/>
            <a:r>
              <a:rPr kumimoji="1" lang="en-US" altLang="zh-CN" dirty="0"/>
              <a:t>FIDO</a:t>
            </a:r>
            <a:r>
              <a:rPr kumimoji="1" lang="zh-CN" altLang="en-US" dirty="0"/>
              <a:t>、</a:t>
            </a:r>
            <a:r>
              <a:rPr kumimoji="1" lang="en-US" altLang="zh-CN" dirty="0"/>
              <a:t>Trusted</a:t>
            </a:r>
            <a:r>
              <a:rPr kumimoji="1" lang="zh-CN" altLang="en-US" dirty="0"/>
              <a:t> </a:t>
            </a:r>
            <a:r>
              <a:rPr kumimoji="1" lang="en-US" altLang="zh-CN" dirty="0"/>
              <a:t>Mail,</a:t>
            </a:r>
            <a:r>
              <a:rPr kumimoji="1" lang="zh-CN" altLang="en-US" dirty="0"/>
              <a:t> </a:t>
            </a:r>
            <a:r>
              <a:rPr kumimoji="1" lang="en-US" altLang="zh-CN" dirty="0"/>
              <a:t>Trusted</a:t>
            </a:r>
            <a:r>
              <a:rPr kumimoji="1" lang="zh-CN" altLang="en-US" dirty="0"/>
              <a:t> </a:t>
            </a:r>
            <a:r>
              <a:rPr kumimoji="1" lang="en-US" altLang="zh-CN" dirty="0"/>
              <a:t>SMS,</a:t>
            </a:r>
            <a:r>
              <a:rPr kumimoji="1" lang="zh-CN" altLang="en-US" dirty="0"/>
              <a:t> </a:t>
            </a:r>
            <a:r>
              <a:rPr kumimoji="1" lang="en-US" altLang="zh-CN" dirty="0"/>
              <a:t>Trusted</a:t>
            </a:r>
            <a:r>
              <a:rPr kumimoji="1" lang="zh-CN" altLang="en-US" dirty="0"/>
              <a:t> </a:t>
            </a:r>
            <a:r>
              <a:rPr kumimoji="1" lang="en-US" altLang="zh-CN" dirty="0"/>
              <a:t>Call</a:t>
            </a:r>
            <a:r>
              <a:rPr kumimoji="1" lang="is-IS" altLang="zh-CN" dirty="0"/>
              <a:t>…</a:t>
            </a:r>
            <a:endParaRPr kumimoji="1" lang="zh-CN" altLang="en-US" dirty="0"/>
          </a:p>
          <a:p>
            <a:pPr lvl="1"/>
            <a:endParaRPr kumimoji="1" lang="zh-CN" altLang="en-US" dirty="0"/>
          </a:p>
        </p:txBody>
      </p:sp>
    </p:spTree>
    <p:extLst>
      <p:ext uri="{BB962C8B-B14F-4D97-AF65-F5344CB8AC3E}">
        <p14:creationId xmlns:p14="http://schemas.microsoft.com/office/powerpoint/2010/main" val="15956505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More and More TEE Vulnerabilities</a:t>
            </a:r>
            <a:endParaRPr lang="zh-CN" altLang="en-US" dirty="0"/>
          </a:p>
        </p:txBody>
      </p:sp>
      <p:grpSp>
        <p:nvGrpSpPr>
          <p:cNvPr id="9" name="组合 8"/>
          <p:cNvGrpSpPr/>
          <p:nvPr/>
        </p:nvGrpSpPr>
        <p:grpSpPr>
          <a:xfrm>
            <a:off x="6051177" y="1504854"/>
            <a:ext cx="2927372" cy="3570404"/>
            <a:chOff x="6911787" y="959221"/>
            <a:chExt cx="4096871" cy="5164952"/>
          </a:xfrm>
        </p:grpSpPr>
        <p:grpSp>
          <p:nvGrpSpPr>
            <p:cNvPr id="7" name="组合 6"/>
            <p:cNvGrpSpPr/>
            <p:nvPr/>
          </p:nvGrpSpPr>
          <p:grpSpPr>
            <a:xfrm>
              <a:off x="6947647" y="1013011"/>
              <a:ext cx="4009745" cy="4765932"/>
              <a:chOff x="6947647" y="1013011"/>
              <a:chExt cx="4009745" cy="4765932"/>
            </a:xfrm>
          </p:grpSpPr>
          <p:pic>
            <p:nvPicPr>
              <p:cNvPr id="5" name="图片 4"/>
              <p:cNvPicPr>
                <a:picLocks noChangeAspect="1"/>
              </p:cNvPicPr>
              <p:nvPr/>
            </p:nvPicPr>
            <p:blipFill rotWithShape="1">
              <a:blip r:embed="rId2"/>
              <a:srcRect l="1757" t="2949"/>
              <a:stretch/>
            </p:blipFill>
            <p:spPr>
              <a:xfrm>
                <a:off x="6947647" y="1013011"/>
                <a:ext cx="4009745" cy="2888915"/>
              </a:xfrm>
              <a:prstGeom prst="rect">
                <a:avLst/>
              </a:prstGeom>
              <a:ln w="28575">
                <a:noFill/>
              </a:ln>
            </p:spPr>
          </p:pic>
          <p:pic>
            <p:nvPicPr>
              <p:cNvPr id="6" name="图片 5"/>
              <p:cNvPicPr>
                <a:picLocks noChangeAspect="1"/>
              </p:cNvPicPr>
              <p:nvPr/>
            </p:nvPicPr>
            <p:blipFill>
              <a:blip r:embed="rId3"/>
              <a:stretch>
                <a:fillRect/>
              </a:stretch>
            </p:blipFill>
            <p:spPr>
              <a:xfrm>
                <a:off x="7019364" y="2821400"/>
                <a:ext cx="3863789" cy="2957543"/>
              </a:xfrm>
              <a:prstGeom prst="rect">
                <a:avLst/>
              </a:prstGeom>
              <a:ln>
                <a:noFill/>
              </a:ln>
            </p:spPr>
          </p:pic>
        </p:grpSp>
        <p:sp>
          <p:nvSpPr>
            <p:cNvPr id="8" name="矩形 7"/>
            <p:cNvSpPr/>
            <p:nvPr/>
          </p:nvSpPr>
          <p:spPr>
            <a:xfrm>
              <a:off x="6911787" y="959221"/>
              <a:ext cx="4096871" cy="5164952"/>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0" name="矩形 9"/>
          <p:cNvSpPr/>
          <p:nvPr/>
        </p:nvSpPr>
        <p:spPr>
          <a:xfrm>
            <a:off x="6128045" y="4798258"/>
            <a:ext cx="2715139" cy="300082"/>
          </a:xfrm>
          <a:prstGeom prst="rect">
            <a:avLst/>
          </a:prstGeom>
        </p:spPr>
        <p:txBody>
          <a:bodyPr wrap="square">
            <a:spAutoFit/>
          </a:bodyPr>
          <a:lstStyle/>
          <a:p>
            <a:r>
              <a:rPr lang="zh-CN" altLang="en-US" sz="675" i="1" dirty="0">
                <a:solidFill>
                  <a:schemeClr val="accent5"/>
                </a:solidFill>
                <a:latin typeface="+mj-lt"/>
              </a:rPr>
              <a:t>http://www.extremetech.com/mobile/211985-htc-caught-storing-fingerprint-data-in-unencrypted-plain-text</a:t>
            </a:r>
          </a:p>
        </p:txBody>
      </p:sp>
      <p:pic>
        <p:nvPicPr>
          <p:cNvPr id="12" name="图片 11"/>
          <p:cNvPicPr>
            <a:picLocks noChangeAspect="1"/>
          </p:cNvPicPr>
          <p:nvPr/>
        </p:nvPicPr>
        <p:blipFill>
          <a:blip r:embed="rId4"/>
          <a:stretch>
            <a:fillRect/>
          </a:stretch>
        </p:blipFill>
        <p:spPr>
          <a:xfrm>
            <a:off x="3121000" y="1504853"/>
            <a:ext cx="2721635" cy="3562140"/>
          </a:xfrm>
          <a:prstGeom prst="rect">
            <a:avLst/>
          </a:prstGeom>
          <a:ln w="38100">
            <a:solidFill>
              <a:schemeClr val="tx2"/>
            </a:solidFill>
          </a:ln>
        </p:spPr>
      </p:pic>
      <p:pic>
        <p:nvPicPr>
          <p:cNvPr id="15" name="图片 14"/>
          <p:cNvPicPr>
            <a:picLocks noChangeAspect="1"/>
          </p:cNvPicPr>
          <p:nvPr/>
        </p:nvPicPr>
        <p:blipFill>
          <a:blip r:embed="rId5"/>
          <a:stretch>
            <a:fillRect/>
          </a:stretch>
        </p:blipFill>
        <p:spPr>
          <a:xfrm>
            <a:off x="156976" y="1504853"/>
            <a:ext cx="2751513" cy="794973"/>
          </a:xfrm>
          <a:prstGeom prst="rect">
            <a:avLst/>
          </a:prstGeom>
          <a:ln w="38100">
            <a:solidFill>
              <a:schemeClr val="tx2"/>
            </a:solidFill>
          </a:ln>
        </p:spPr>
      </p:pic>
      <p:pic>
        <p:nvPicPr>
          <p:cNvPr id="16" name="图片 15"/>
          <p:cNvPicPr>
            <a:picLocks noChangeAspect="1"/>
          </p:cNvPicPr>
          <p:nvPr/>
        </p:nvPicPr>
        <p:blipFill>
          <a:blip r:embed="rId6"/>
          <a:stretch>
            <a:fillRect/>
          </a:stretch>
        </p:blipFill>
        <p:spPr>
          <a:xfrm>
            <a:off x="153006" y="3280288"/>
            <a:ext cx="2755483" cy="1786706"/>
          </a:xfrm>
          <a:prstGeom prst="rect">
            <a:avLst/>
          </a:prstGeom>
          <a:ln w="38100">
            <a:solidFill>
              <a:schemeClr val="tx2"/>
            </a:solidFill>
          </a:ln>
        </p:spPr>
      </p:pic>
      <p:pic>
        <p:nvPicPr>
          <p:cNvPr id="17" name="图片 16"/>
          <p:cNvPicPr>
            <a:picLocks noChangeAspect="1"/>
          </p:cNvPicPr>
          <p:nvPr/>
        </p:nvPicPr>
        <p:blipFill>
          <a:blip r:embed="rId7"/>
          <a:stretch>
            <a:fillRect/>
          </a:stretch>
        </p:blipFill>
        <p:spPr>
          <a:xfrm>
            <a:off x="153006" y="2577736"/>
            <a:ext cx="2755483" cy="424641"/>
          </a:xfrm>
          <a:prstGeom prst="rect">
            <a:avLst/>
          </a:prstGeom>
          <a:ln w="38100">
            <a:solidFill>
              <a:schemeClr val="tx2"/>
            </a:solidFill>
          </a:ln>
        </p:spPr>
      </p:pic>
    </p:spTree>
    <p:extLst>
      <p:ext uri="{BB962C8B-B14F-4D97-AF65-F5344CB8AC3E}">
        <p14:creationId xmlns:p14="http://schemas.microsoft.com/office/powerpoint/2010/main" val="24522188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TEE</a:t>
            </a:r>
            <a:r>
              <a:rPr lang="zh-CN" altLang="en-US" dirty="0"/>
              <a:t> </a:t>
            </a:r>
            <a:r>
              <a:rPr lang="en-US" altLang="zh-CN" dirty="0"/>
              <a:t>Attacking Surface</a:t>
            </a:r>
            <a:endParaRPr lang="zh-CN" altLang="en-US" dirty="0"/>
          </a:p>
        </p:txBody>
      </p:sp>
      <p:sp>
        <p:nvSpPr>
          <p:cNvPr id="64" name="Content Placeholder 1"/>
          <p:cNvSpPr>
            <a:spLocks noGrp="1"/>
          </p:cNvSpPr>
          <p:nvPr>
            <p:ph idx="1"/>
          </p:nvPr>
        </p:nvSpPr>
        <p:spPr>
          <a:xfrm>
            <a:off x="370115" y="1583993"/>
            <a:ext cx="8382000" cy="3334480"/>
          </a:xfrm>
        </p:spPr>
        <p:txBody>
          <a:bodyPr>
            <a:normAutofit/>
          </a:bodyPr>
          <a:lstStyle/>
          <a:p>
            <a:pPr>
              <a:lnSpc>
                <a:spcPct val="100000"/>
              </a:lnSpc>
            </a:pPr>
            <a:r>
              <a:rPr lang="zh-CN" altLang="en-US" sz="1800" dirty="0"/>
              <a:t>①</a:t>
            </a:r>
            <a:r>
              <a:rPr lang="en-US" altLang="zh-CN" sz="1800" dirty="0"/>
              <a:t>Secure boot</a:t>
            </a:r>
          </a:p>
          <a:p>
            <a:pPr>
              <a:lnSpc>
                <a:spcPct val="100000"/>
              </a:lnSpc>
            </a:pPr>
            <a:r>
              <a:rPr lang="zh-CN" altLang="en-US" sz="1800" dirty="0"/>
              <a:t>②</a:t>
            </a:r>
            <a:r>
              <a:rPr lang="en-US" altLang="zh-CN" sz="1800" dirty="0"/>
              <a:t>TEE</a:t>
            </a:r>
            <a:r>
              <a:rPr lang="zh-CN" altLang="en-US" sz="1800" dirty="0"/>
              <a:t> </a:t>
            </a:r>
            <a:r>
              <a:rPr lang="en-US" altLang="zh-CN" sz="1800" dirty="0"/>
              <a:t>kernel</a:t>
            </a:r>
          </a:p>
          <a:p>
            <a:pPr>
              <a:lnSpc>
                <a:spcPct val="100000"/>
              </a:lnSpc>
            </a:pPr>
            <a:r>
              <a:rPr lang="zh-CN" altLang="en-US" sz="1800" dirty="0"/>
              <a:t>③</a:t>
            </a:r>
            <a:r>
              <a:rPr lang="en-US" altLang="zh-CN" sz="1800" dirty="0"/>
              <a:t>TA</a:t>
            </a:r>
            <a:r>
              <a:rPr lang="zh-CN" altLang="en-US" sz="1800" dirty="0"/>
              <a:t> </a:t>
            </a:r>
            <a:r>
              <a:rPr lang="en-US" altLang="zh-CN" sz="1800" dirty="0"/>
              <a:t>security</a:t>
            </a:r>
          </a:p>
          <a:p>
            <a:pPr>
              <a:lnSpc>
                <a:spcPct val="100000"/>
              </a:lnSpc>
            </a:pPr>
            <a:r>
              <a:rPr lang="zh-CN" altLang="en-US" sz="1800" dirty="0"/>
              <a:t>④</a:t>
            </a:r>
            <a:r>
              <a:rPr lang="en-US" altLang="zh-CN" sz="1800" dirty="0"/>
              <a:t>Hardware operation</a:t>
            </a:r>
          </a:p>
          <a:p>
            <a:pPr>
              <a:lnSpc>
                <a:spcPct val="100000"/>
              </a:lnSpc>
            </a:pPr>
            <a:r>
              <a:rPr lang="zh-CN" altLang="en-US" sz="1800" dirty="0"/>
              <a:t>⑤</a:t>
            </a:r>
            <a:r>
              <a:rPr lang="en-US" altLang="zh-CN" sz="1800" dirty="0"/>
              <a:t>TEE/REE interaction</a:t>
            </a:r>
            <a:endParaRPr lang="zh-CN" altLang="en-US" sz="1800" dirty="0"/>
          </a:p>
        </p:txBody>
      </p:sp>
      <p:sp>
        <p:nvSpPr>
          <p:cNvPr id="157" name="矩形 156"/>
          <p:cNvSpPr/>
          <p:nvPr/>
        </p:nvSpPr>
        <p:spPr>
          <a:xfrm>
            <a:off x="3391428" y="1620808"/>
            <a:ext cx="2558038" cy="2243275"/>
          </a:xfrm>
          <a:prstGeom prst="rect">
            <a:avLst/>
          </a:prstGeom>
          <a:solidFill>
            <a:sysClr val="window" lastClr="FFFFFF">
              <a:lumMod val="90000"/>
            </a:sysClr>
          </a:solidFill>
          <a:ln w="12700" cap="flat" cmpd="sng" algn="ctr">
            <a:noFill/>
            <a:prstDash val="solid"/>
            <a:miter lim="800000"/>
          </a:ln>
          <a:effectLst/>
        </p:spPr>
        <p:txBody>
          <a:bodyPr rtlCol="0" anchor="ctr"/>
          <a:lstStyle/>
          <a:p>
            <a:pPr algn="ctr" defTabSz="685800">
              <a:defRPr/>
            </a:pPr>
            <a:endParaRPr lang="zh-CN" altLang="en-US" sz="675" kern="0">
              <a:solidFill>
                <a:prstClr val="white"/>
              </a:solidFill>
              <a:latin typeface="思源黑体 CN Light" panose="020B0300000000000000" pitchFamily="34" charset="-122"/>
              <a:ea typeface="思源黑体 CN Light" panose="020B0300000000000000" pitchFamily="34" charset="-122"/>
            </a:endParaRPr>
          </a:p>
        </p:txBody>
      </p:sp>
      <p:sp>
        <p:nvSpPr>
          <p:cNvPr id="158" name="矩形 157"/>
          <p:cNvSpPr/>
          <p:nvPr/>
        </p:nvSpPr>
        <p:spPr>
          <a:xfrm>
            <a:off x="6156060" y="1620808"/>
            <a:ext cx="2558038" cy="2243275"/>
          </a:xfrm>
          <a:prstGeom prst="rect">
            <a:avLst/>
          </a:prstGeom>
          <a:solidFill>
            <a:sysClr val="window" lastClr="FFFFFF">
              <a:lumMod val="90000"/>
            </a:sysClr>
          </a:solidFill>
          <a:ln w="57150" cap="flat" cmpd="sng" algn="ctr">
            <a:solidFill>
              <a:srgbClr val="36AFCE">
                <a:lumMod val="50000"/>
              </a:srgbClr>
            </a:solidFill>
            <a:prstDash val="solid"/>
            <a:miter lim="800000"/>
          </a:ln>
          <a:effectLst/>
        </p:spPr>
        <p:txBody>
          <a:bodyPr rtlCol="0" anchor="ctr"/>
          <a:lstStyle/>
          <a:p>
            <a:pPr algn="ctr" defTabSz="685800">
              <a:defRPr/>
            </a:pPr>
            <a:endParaRPr lang="zh-CN" altLang="en-US" sz="675" kern="0">
              <a:solidFill>
                <a:prstClr val="white"/>
              </a:solidFill>
              <a:latin typeface="思源黑体 CN Light" panose="020B0300000000000000" pitchFamily="34" charset="-122"/>
              <a:ea typeface="思源黑体 CN Light" panose="020B0300000000000000" pitchFamily="34" charset="-122"/>
            </a:endParaRPr>
          </a:p>
        </p:txBody>
      </p:sp>
      <p:sp>
        <p:nvSpPr>
          <p:cNvPr id="159" name="矩形 158"/>
          <p:cNvSpPr/>
          <p:nvPr/>
        </p:nvSpPr>
        <p:spPr>
          <a:xfrm>
            <a:off x="3409594" y="1667621"/>
            <a:ext cx="1109336" cy="196208"/>
          </a:xfrm>
          <a:prstGeom prst="rect">
            <a:avLst/>
          </a:prstGeom>
        </p:spPr>
        <p:txBody>
          <a:bodyPr wrap="square">
            <a:spAutoFit/>
          </a:bodyPr>
          <a:lstStyle/>
          <a:p>
            <a:r>
              <a:rPr lang="en-US" altLang="zh-CN" sz="675" dirty="0">
                <a:solidFill>
                  <a:prstClr val="black">
                    <a:lumMod val="50000"/>
                    <a:lumOff val="50000"/>
                  </a:prstClr>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Application Java Layer</a:t>
            </a:r>
            <a:endParaRPr lang="zh-CN" altLang="en-US" sz="675" dirty="0">
              <a:solidFill>
                <a:prstClr val="black">
                  <a:lumMod val="50000"/>
                  <a:lumOff val="50000"/>
                </a:prstClr>
              </a:solidFill>
              <a:latin typeface="思源黑体 CN Light" panose="020B0300000000000000" pitchFamily="34" charset="-122"/>
              <a:ea typeface="思源黑体 CN Light" panose="020B0300000000000000" pitchFamily="34" charset="-122"/>
            </a:endParaRPr>
          </a:p>
        </p:txBody>
      </p:sp>
      <p:sp>
        <p:nvSpPr>
          <p:cNvPr id="160" name="矩形 159"/>
          <p:cNvSpPr/>
          <p:nvPr/>
        </p:nvSpPr>
        <p:spPr>
          <a:xfrm>
            <a:off x="3409594" y="2898807"/>
            <a:ext cx="885815" cy="300082"/>
          </a:xfrm>
          <a:prstGeom prst="rect">
            <a:avLst/>
          </a:prstGeom>
        </p:spPr>
        <p:txBody>
          <a:bodyPr wrap="square">
            <a:spAutoFit/>
          </a:bodyPr>
          <a:lstStyle/>
          <a:p>
            <a:r>
              <a:rPr lang="en-US" altLang="zh-CN" sz="675" dirty="0">
                <a:solidFill>
                  <a:prstClr val="black">
                    <a:lumMod val="50000"/>
                    <a:lumOff val="50000"/>
                  </a:prstClr>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Linux Kernel Layer</a:t>
            </a:r>
            <a:endParaRPr lang="zh-CN" altLang="en-US" sz="675" dirty="0">
              <a:solidFill>
                <a:prstClr val="black">
                  <a:lumMod val="50000"/>
                  <a:lumOff val="50000"/>
                </a:prstClr>
              </a:solidFill>
              <a:latin typeface="思源黑体 CN Light" panose="020B0300000000000000" pitchFamily="34" charset="-122"/>
              <a:ea typeface="思源黑体 CN Light" panose="020B0300000000000000" pitchFamily="34" charset="-122"/>
            </a:endParaRPr>
          </a:p>
        </p:txBody>
      </p:sp>
      <p:sp>
        <p:nvSpPr>
          <p:cNvPr id="161" name="矩形 160"/>
          <p:cNvSpPr/>
          <p:nvPr/>
        </p:nvSpPr>
        <p:spPr>
          <a:xfrm>
            <a:off x="3467933" y="3134804"/>
            <a:ext cx="750970" cy="421327"/>
          </a:xfrm>
          <a:prstGeom prst="rect">
            <a:avLst/>
          </a:prstGeom>
          <a:solidFill>
            <a:srgbClr val="B74919"/>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OS Func</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62" name="矩形 161"/>
          <p:cNvSpPr/>
          <p:nvPr/>
        </p:nvSpPr>
        <p:spPr>
          <a:xfrm>
            <a:off x="3467933" y="1965672"/>
            <a:ext cx="750970" cy="421327"/>
          </a:xfrm>
          <a:prstGeom prst="rect">
            <a:avLst/>
          </a:prstGeom>
          <a:solidFill>
            <a:srgbClr val="B74919">
              <a:lumMod val="60000"/>
              <a:lumOff val="40000"/>
            </a:srgb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CA</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63" name="矩形 162"/>
          <p:cNvSpPr/>
          <p:nvPr/>
        </p:nvSpPr>
        <p:spPr>
          <a:xfrm>
            <a:off x="4294965" y="1965674"/>
            <a:ext cx="750970" cy="421327"/>
          </a:xfrm>
          <a:prstGeom prst="rect">
            <a:avLst/>
          </a:prstGeom>
          <a:solidFill>
            <a:srgbClr val="B74919">
              <a:lumMod val="60000"/>
              <a:lumOff val="40000"/>
            </a:srgb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CA</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64" name="矩形 163"/>
          <p:cNvSpPr/>
          <p:nvPr/>
        </p:nvSpPr>
        <p:spPr>
          <a:xfrm>
            <a:off x="6231954" y="3606907"/>
            <a:ext cx="2405863" cy="171789"/>
          </a:xfrm>
          <a:prstGeom prst="rect">
            <a:avLst/>
          </a:prstGeom>
          <a:solidFill>
            <a:srgbClr val="36AFCE">
              <a:lumMod val="50000"/>
            </a:srgbClr>
          </a:solidFill>
          <a:ln w="12700" cap="flat" cmpd="sng" algn="ctr">
            <a:noFill/>
            <a:prstDash val="solid"/>
            <a:miter lim="800000"/>
          </a:ln>
          <a:effectLst>
            <a:outerShdw blurRad="38100" sx="101000" sy="101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Trusted Kernel</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65" name="矩形 164"/>
          <p:cNvSpPr/>
          <p:nvPr/>
        </p:nvSpPr>
        <p:spPr>
          <a:xfrm>
            <a:off x="6160990" y="1693367"/>
            <a:ext cx="2060189" cy="196208"/>
          </a:xfrm>
          <a:prstGeom prst="rect">
            <a:avLst/>
          </a:prstGeom>
        </p:spPr>
        <p:txBody>
          <a:bodyPr wrap="square">
            <a:spAutoFit/>
          </a:bodyPr>
          <a:lstStyle/>
          <a:p>
            <a:r>
              <a:rPr lang="en-US" altLang="zh-CN" sz="675" dirty="0">
                <a:solidFill>
                  <a:prstClr val="black">
                    <a:lumMod val="50000"/>
                    <a:lumOff val="50000"/>
                  </a:prstClr>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Trust Application Layer</a:t>
            </a:r>
            <a:endParaRPr lang="zh-CN" altLang="en-US" sz="675" dirty="0">
              <a:solidFill>
                <a:prstClr val="black">
                  <a:lumMod val="50000"/>
                  <a:lumOff val="50000"/>
                </a:prstClr>
              </a:solidFill>
              <a:latin typeface="思源黑体 CN Light" panose="020B0300000000000000" pitchFamily="34" charset="-122"/>
              <a:ea typeface="思源黑体 CN Light" panose="020B0300000000000000" pitchFamily="34" charset="-122"/>
            </a:endParaRPr>
          </a:p>
        </p:txBody>
      </p:sp>
      <p:sp>
        <p:nvSpPr>
          <p:cNvPr id="166" name="矩形 165"/>
          <p:cNvSpPr/>
          <p:nvPr/>
        </p:nvSpPr>
        <p:spPr>
          <a:xfrm>
            <a:off x="6156062" y="2898807"/>
            <a:ext cx="885815" cy="300082"/>
          </a:xfrm>
          <a:prstGeom prst="rect">
            <a:avLst/>
          </a:prstGeom>
        </p:spPr>
        <p:txBody>
          <a:bodyPr wrap="square">
            <a:spAutoFit/>
          </a:bodyPr>
          <a:lstStyle/>
          <a:p>
            <a:r>
              <a:rPr lang="en-US" altLang="zh-CN" sz="675" dirty="0">
                <a:solidFill>
                  <a:prstClr val="black">
                    <a:lumMod val="50000"/>
                    <a:lumOff val="50000"/>
                  </a:prstClr>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Trust Kernel Layer</a:t>
            </a:r>
            <a:endParaRPr lang="zh-CN" altLang="en-US" sz="675" dirty="0">
              <a:solidFill>
                <a:prstClr val="black">
                  <a:lumMod val="50000"/>
                  <a:lumOff val="50000"/>
                </a:prstClr>
              </a:solidFill>
              <a:latin typeface="思源黑体 CN Light" panose="020B0300000000000000" pitchFamily="34" charset="-122"/>
              <a:ea typeface="思源黑体 CN Light" panose="020B0300000000000000" pitchFamily="34" charset="-122"/>
            </a:endParaRPr>
          </a:p>
        </p:txBody>
      </p:sp>
      <p:sp>
        <p:nvSpPr>
          <p:cNvPr id="167" name="矩形 166"/>
          <p:cNvSpPr/>
          <p:nvPr/>
        </p:nvSpPr>
        <p:spPr>
          <a:xfrm>
            <a:off x="4294965" y="3134807"/>
            <a:ext cx="750970" cy="421327"/>
          </a:xfrm>
          <a:prstGeom prst="rect">
            <a:avLst/>
          </a:prstGeom>
          <a:solidFill>
            <a:srgbClr val="B74919"/>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Drivers</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68" name="矩形 167"/>
          <p:cNvSpPr/>
          <p:nvPr/>
        </p:nvSpPr>
        <p:spPr>
          <a:xfrm>
            <a:off x="6231954" y="3130644"/>
            <a:ext cx="750970" cy="424381"/>
          </a:xfrm>
          <a:prstGeom prst="rect">
            <a:avLst/>
          </a:prstGeom>
          <a:solidFill>
            <a:srgbClr val="36AFCE">
              <a:lumMod val="50000"/>
            </a:srgb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TEE Proxy</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69" name="矩形 168"/>
          <p:cNvSpPr/>
          <p:nvPr/>
        </p:nvSpPr>
        <p:spPr>
          <a:xfrm>
            <a:off x="7886847" y="3130644"/>
            <a:ext cx="750970" cy="424382"/>
          </a:xfrm>
          <a:prstGeom prst="rect">
            <a:avLst/>
          </a:prstGeom>
          <a:solidFill>
            <a:srgbClr val="36AFCE">
              <a:lumMod val="50000"/>
            </a:srgb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Trusted Func</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70" name="矩形 169"/>
          <p:cNvSpPr/>
          <p:nvPr/>
        </p:nvSpPr>
        <p:spPr>
          <a:xfrm>
            <a:off x="3353333" y="1388820"/>
            <a:ext cx="2361749" cy="230832"/>
          </a:xfrm>
          <a:prstGeom prst="rect">
            <a:avLst/>
          </a:prstGeom>
        </p:spPr>
        <p:txBody>
          <a:bodyPr wrap="square">
            <a:spAutoFit/>
          </a:bodyPr>
          <a:lstStyle/>
          <a:p>
            <a:r>
              <a:rPr lang="en-US" altLang="zh-CN" sz="900" b="1" dirty="0">
                <a:solidFill>
                  <a:prstClr val="black">
                    <a:lumMod val="75000"/>
                    <a:lumOff val="25000"/>
                  </a:prstClr>
                </a:solidFill>
                <a:latin typeface="Source Sans Pro" panose="020B0503030403020204" pitchFamily="34" charset="0"/>
                <a:ea typeface="微软雅黑 Light" panose="020B0502040204020203" pitchFamily="34" charset="-122"/>
                <a:cs typeface="Microsoft JhengHei Light" panose="020B0304030504040204" pitchFamily="34" charset="-122"/>
              </a:rPr>
              <a:t>REE</a:t>
            </a:r>
            <a:endParaRPr lang="zh-CN" altLang="en-US" sz="900" b="1" dirty="0">
              <a:solidFill>
                <a:prstClr val="black">
                  <a:lumMod val="75000"/>
                  <a:lumOff val="25000"/>
                </a:prstClr>
              </a:solidFill>
              <a:latin typeface="Source Sans Pro" panose="020B0503030403020204" pitchFamily="34" charset="0"/>
              <a:ea typeface="宋体" panose="02010600030101010101" pitchFamily="2" charset="-122"/>
            </a:endParaRPr>
          </a:p>
        </p:txBody>
      </p:sp>
      <p:sp>
        <p:nvSpPr>
          <p:cNvPr id="171" name="矩形 170"/>
          <p:cNvSpPr/>
          <p:nvPr/>
        </p:nvSpPr>
        <p:spPr>
          <a:xfrm>
            <a:off x="6116866" y="1388820"/>
            <a:ext cx="1960490" cy="230832"/>
          </a:xfrm>
          <a:prstGeom prst="rect">
            <a:avLst/>
          </a:prstGeom>
        </p:spPr>
        <p:txBody>
          <a:bodyPr wrap="square">
            <a:spAutoFit/>
          </a:bodyPr>
          <a:lstStyle/>
          <a:p>
            <a:r>
              <a:rPr lang="en-US" altLang="zh-CN" sz="900" b="1" dirty="0">
                <a:solidFill>
                  <a:prstClr val="black">
                    <a:lumMod val="75000"/>
                    <a:lumOff val="25000"/>
                  </a:prstClr>
                </a:solidFill>
                <a:latin typeface="Source Sans Pro" panose="020B0503030403020204" pitchFamily="34" charset="0"/>
                <a:ea typeface="微软雅黑 Light" panose="020B0502040204020203" pitchFamily="34" charset="-122"/>
                <a:cs typeface="Microsoft JhengHei Light" panose="020B0304030504040204" pitchFamily="34" charset="-122"/>
              </a:rPr>
              <a:t>TEE</a:t>
            </a:r>
            <a:endParaRPr lang="zh-CN" altLang="en-US" sz="900" b="1" dirty="0">
              <a:solidFill>
                <a:prstClr val="black">
                  <a:lumMod val="75000"/>
                  <a:lumOff val="25000"/>
                </a:prstClr>
              </a:solidFill>
              <a:latin typeface="Source Sans Pro" panose="020B0503030403020204" pitchFamily="34" charset="0"/>
              <a:ea typeface="宋体" panose="02010600030101010101" pitchFamily="2" charset="-122"/>
            </a:endParaRPr>
          </a:p>
        </p:txBody>
      </p:sp>
      <p:sp>
        <p:nvSpPr>
          <p:cNvPr id="172" name="矩形 171"/>
          <p:cNvSpPr/>
          <p:nvPr/>
        </p:nvSpPr>
        <p:spPr>
          <a:xfrm>
            <a:off x="3391427" y="4137622"/>
            <a:ext cx="5322669" cy="605141"/>
          </a:xfrm>
          <a:prstGeom prst="rect">
            <a:avLst/>
          </a:prstGeom>
          <a:solidFill>
            <a:sysClr val="window" lastClr="FFFFFF">
              <a:lumMod val="90000"/>
            </a:sysClr>
          </a:solidFill>
          <a:ln w="12700" cap="flat" cmpd="sng" algn="ctr">
            <a:noFill/>
            <a:prstDash val="solid"/>
            <a:miter lim="800000"/>
          </a:ln>
          <a:effectLst/>
        </p:spPr>
        <p:txBody>
          <a:bodyPr rtlCol="0" anchor="ctr"/>
          <a:lstStyle/>
          <a:p>
            <a:pPr algn="ctr" defTabSz="685800">
              <a:defRPr/>
            </a:pPr>
            <a:endParaRPr lang="zh-CN" altLang="en-US" sz="675" kern="0">
              <a:solidFill>
                <a:prstClr val="white"/>
              </a:solidFill>
              <a:latin typeface="思源黑体 CN Light" panose="020B0300000000000000" pitchFamily="34" charset="-122"/>
              <a:ea typeface="思源黑体 CN Light" panose="020B0300000000000000" pitchFamily="34" charset="-122"/>
            </a:endParaRPr>
          </a:p>
        </p:txBody>
      </p:sp>
      <p:sp>
        <p:nvSpPr>
          <p:cNvPr id="173" name="矩形 172"/>
          <p:cNvSpPr/>
          <p:nvPr/>
        </p:nvSpPr>
        <p:spPr>
          <a:xfrm>
            <a:off x="3353336" y="3922027"/>
            <a:ext cx="1363883" cy="230832"/>
          </a:xfrm>
          <a:prstGeom prst="rect">
            <a:avLst/>
          </a:prstGeom>
        </p:spPr>
        <p:txBody>
          <a:bodyPr wrap="square">
            <a:spAutoFit/>
          </a:bodyPr>
          <a:lstStyle/>
          <a:p>
            <a:r>
              <a:rPr lang="en-US" altLang="zh-CN" sz="900" b="1" dirty="0">
                <a:solidFill>
                  <a:prstClr val="black">
                    <a:lumMod val="75000"/>
                    <a:lumOff val="25000"/>
                  </a:prstClr>
                </a:solidFill>
                <a:latin typeface="Source Sans Pro" panose="020B0503030403020204" pitchFamily="34" charset="0"/>
                <a:ea typeface="微软雅黑 Light" panose="020B0502040204020203" pitchFamily="34" charset="-122"/>
                <a:cs typeface="Microsoft JhengHei Light" panose="020B0304030504040204" pitchFamily="34" charset="-122"/>
              </a:rPr>
              <a:t>Hardware</a:t>
            </a:r>
            <a:endParaRPr lang="zh-CN" altLang="en-US" sz="900" b="1" dirty="0">
              <a:solidFill>
                <a:prstClr val="black">
                  <a:lumMod val="75000"/>
                  <a:lumOff val="25000"/>
                </a:prstClr>
              </a:solidFill>
              <a:latin typeface="Source Sans Pro" panose="020B0503030403020204" pitchFamily="34" charset="0"/>
              <a:ea typeface="宋体" panose="02010600030101010101" pitchFamily="2" charset="-122"/>
            </a:endParaRPr>
          </a:p>
        </p:txBody>
      </p:sp>
      <p:sp>
        <p:nvSpPr>
          <p:cNvPr id="174" name="矩形 173"/>
          <p:cNvSpPr/>
          <p:nvPr/>
        </p:nvSpPr>
        <p:spPr>
          <a:xfrm>
            <a:off x="6468410" y="4238124"/>
            <a:ext cx="673616" cy="184109"/>
          </a:xfrm>
          <a:prstGeom prst="rect">
            <a:avLst/>
          </a:prstGeom>
          <a:solidFill>
            <a:sysClr val="windowText" lastClr="000000">
              <a:lumMod val="65000"/>
              <a:lumOff val="35000"/>
            </a:sys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TrustZone</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75" name="矩形 174"/>
          <p:cNvSpPr/>
          <p:nvPr/>
        </p:nvSpPr>
        <p:spPr>
          <a:xfrm>
            <a:off x="7222792" y="4238124"/>
            <a:ext cx="673616" cy="184109"/>
          </a:xfrm>
          <a:prstGeom prst="rect">
            <a:avLst/>
          </a:prstGeom>
          <a:solidFill>
            <a:sysClr val="windowText" lastClr="000000">
              <a:lumMod val="65000"/>
              <a:lumOff val="35000"/>
            </a:sys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Monitor-mode</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76" name="矩形 175"/>
          <p:cNvSpPr/>
          <p:nvPr/>
        </p:nvSpPr>
        <p:spPr>
          <a:xfrm>
            <a:off x="7964199" y="4238124"/>
            <a:ext cx="673616" cy="184109"/>
          </a:xfrm>
          <a:prstGeom prst="rect">
            <a:avLst/>
          </a:prstGeom>
          <a:solidFill>
            <a:sysClr val="windowText" lastClr="000000">
              <a:lumMod val="65000"/>
              <a:lumOff val="35000"/>
            </a:sys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Hyp-mode</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77" name="矩形 176"/>
          <p:cNvSpPr/>
          <p:nvPr/>
        </p:nvSpPr>
        <p:spPr>
          <a:xfrm>
            <a:off x="7059594" y="3130644"/>
            <a:ext cx="750970" cy="424382"/>
          </a:xfrm>
          <a:prstGeom prst="rect">
            <a:avLst/>
          </a:prstGeom>
          <a:solidFill>
            <a:srgbClr val="36AFCE">
              <a:lumMod val="50000"/>
            </a:srgb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Secure Drivers</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78" name="矩形 177"/>
          <p:cNvSpPr/>
          <p:nvPr/>
        </p:nvSpPr>
        <p:spPr>
          <a:xfrm>
            <a:off x="7886845" y="1965674"/>
            <a:ext cx="750970" cy="417191"/>
          </a:xfrm>
          <a:prstGeom prst="rect">
            <a:avLst/>
          </a:prstGeom>
          <a:solidFill>
            <a:srgbClr val="36AFCE">
              <a:lumMod val="75000"/>
            </a:srgb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TA</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79" name="矩形 178"/>
          <p:cNvSpPr/>
          <p:nvPr/>
        </p:nvSpPr>
        <p:spPr>
          <a:xfrm>
            <a:off x="6468412" y="4468081"/>
            <a:ext cx="2169404" cy="184109"/>
          </a:xfrm>
          <a:prstGeom prst="rect">
            <a:avLst/>
          </a:prstGeom>
          <a:solidFill>
            <a:sysClr val="windowText" lastClr="000000">
              <a:lumMod val="65000"/>
              <a:lumOff val="35000"/>
            </a:sysClr>
          </a:solidFill>
          <a:ln w="12700" cap="flat" cmpd="sng" algn="ctr">
            <a:noFill/>
            <a:prstDash val="solid"/>
            <a:miter lim="800000"/>
          </a:ln>
          <a:effectLst>
            <a:outerShdw blurRad="38100" sx="101000" sy="101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Processor &amp; Memory</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80" name="矩形 179"/>
          <p:cNvSpPr/>
          <p:nvPr/>
        </p:nvSpPr>
        <p:spPr>
          <a:xfrm>
            <a:off x="7059594" y="1965674"/>
            <a:ext cx="750970" cy="415615"/>
          </a:xfrm>
          <a:prstGeom prst="rect">
            <a:avLst/>
          </a:prstGeom>
          <a:solidFill>
            <a:srgbClr val="36AFCE">
              <a:lumMod val="75000"/>
            </a:srgb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TA</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81" name="矩形 180"/>
          <p:cNvSpPr/>
          <p:nvPr/>
        </p:nvSpPr>
        <p:spPr>
          <a:xfrm>
            <a:off x="6231954" y="2687657"/>
            <a:ext cx="2405863" cy="171789"/>
          </a:xfrm>
          <a:prstGeom prst="rect">
            <a:avLst/>
          </a:prstGeom>
          <a:noFill/>
          <a:ln w="12700" cap="flat" cmpd="sng" algn="ctr">
            <a:solidFill>
              <a:srgbClr val="36AFCE">
                <a:lumMod val="75000"/>
              </a:srgbClr>
            </a:solidFill>
            <a:prstDash val="sysDash"/>
            <a:miter lim="800000"/>
          </a:ln>
          <a:effectLst/>
        </p:spPr>
        <p:txBody>
          <a:bodyPr rtlCol="0" anchor="ctr"/>
          <a:lstStyle/>
          <a:p>
            <a:pPr algn="ctr" defTabSz="685800">
              <a:defRPr/>
            </a:pPr>
            <a:r>
              <a:rPr lang="en-US" altLang="zh-CN" sz="619" kern="0" dirty="0">
                <a:solidFill>
                  <a:srgbClr val="36AFCE">
                    <a:lumMod val="50000"/>
                  </a:srgbClr>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TEE Internal API</a:t>
            </a:r>
            <a:endParaRPr lang="zh-CN" altLang="en-US" sz="619" kern="0" dirty="0">
              <a:solidFill>
                <a:srgbClr val="36AFCE">
                  <a:lumMod val="50000"/>
                </a:srgbClr>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82" name="矩形 181"/>
          <p:cNvSpPr/>
          <p:nvPr/>
        </p:nvSpPr>
        <p:spPr>
          <a:xfrm>
            <a:off x="6231953" y="1965674"/>
            <a:ext cx="750970" cy="415615"/>
          </a:xfrm>
          <a:prstGeom prst="rect">
            <a:avLst/>
          </a:prstGeom>
          <a:solidFill>
            <a:srgbClr val="36AFCE">
              <a:lumMod val="75000"/>
            </a:srgb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TA</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83" name="矩形 182"/>
          <p:cNvSpPr/>
          <p:nvPr/>
        </p:nvSpPr>
        <p:spPr>
          <a:xfrm>
            <a:off x="5121828" y="1965674"/>
            <a:ext cx="750970" cy="421327"/>
          </a:xfrm>
          <a:prstGeom prst="rect">
            <a:avLst/>
          </a:prstGeom>
          <a:solidFill>
            <a:srgbClr val="B74919">
              <a:lumMod val="60000"/>
              <a:lumOff val="40000"/>
            </a:srgb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CA</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184" name="矩形 183"/>
          <p:cNvSpPr/>
          <p:nvPr/>
        </p:nvSpPr>
        <p:spPr>
          <a:xfrm>
            <a:off x="5121827" y="3134807"/>
            <a:ext cx="750970" cy="421327"/>
          </a:xfrm>
          <a:prstGeom prst="rect">
            <a:avLst/>
          </a:prstGeom>
          <a:solidFill>
            <a:srgbClr val="B74919"/>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REE Proxy</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grpSp>
        <p:nvGrpSpPr>
          <p:cNvPr id="185" name="组合 184"/>
          <p:cNvGrpSpPr/>
          <p:nvPr/>
        </p:nvGrpSpPr>
        <p:grpSpPr>
          <a:xfrm>
            <a:off x="5750709" y="3033598"/>
            <a:ext cx="619637" cy="619637"/>
            <a:chOff x="4937001" y="2277907"/>
            <a:chExt cx="826183" cy="826183"/>
          </a:xfrm>
        </p:grpSpPr>
        <p:sp>
          <p:nvSpPr>
            <p:cNvPr id="186" name="同心圆 185"/>
            <p:cNvSpPr/>
            <p:nvPr/>
          </p:nvSpPr>
          <p:spPr>
            <a:xfrm>
              <a:off x="4937001" y="2277907"/>
              <a:ext cx="826183" cy="826183"/>
            </a:xfrm>
            <a:prstGeom prst="donut">
              <a:avLst/>
            </a:prstGeom>
            <a:solidFill>
              <a:srgbClr val="F19D19"/>
            </a:solidFill>
            <a:ln w="12700" cap="flat" cmpd="sng" algn="ctr">
              <a:solidFill>
                <a:srgbClr val="F19D19">
                  <a:lumMod val="75000"/>
                </a:srgbClr>
              </a:solidFill>
              <a:prstDash val="solid"/>
              <a:miter lim="800000"/>
            </a:ln>
            <a:effectLst/>
          </p:spPr>
          <p:txBody>
            <a:bodyPr rtlCol="0" anchor="ctr"/>
            <a:lstStyle/>
            <a:p>
              <a:pPr algn="ctr" defTabSz="685800">
                <a:defRPr/>
              </a:pPr>
              <a:endParaRPr lang="zh-CN" altLang="en-US" sz="1350" kern="0">
                <a:solidFill>
                  <a:prstClr val="black"/>
                </a:solidFill>
                <a:latin typeface="Calibri"/>
                <a:ea typeface="宋体" panose="02010600030101010101" pitchFamily="2" charset="-122"/>
              </a:endParaRPr>
            </a:p>
          </p:txBody>
        </p:sp>
        <p:cxnSp>
          <p:nvCxnSpPr>
            <p:cNvPr id="187" name="直接连接符 186"/>
            <p:cNvCxnSpPr>
              <a:stCxn id="186" idx="0"/>
            </p:cNvCxnSpPr>
            <p:nvPr/>
          </p:nvCxnSpPr>
          <p:spPr>
            <a:xfrm flipH="1">
              <a:off x="5350092" y="2277907"/>
              <a:ext cx="1" cy="204881"/>
            </a:xfrm>
            <a:prstGeom prst="line">
              <a:avLst/>
            </a:prstGeom>
            <a:noFill/>
            <a:ln w="12700" cap="flat" cmpd="sng" algn="ctr">
              <a:solidFill>
                <a:srgbClr val="F19D19">
                  <a:lumMod val="75000"/>
                </a:srgbClr>
              </a:solidFill>
              <a:prstDash val="solid"/>
              <a:miter lim="800000"/>
            </a:ln>
            <a:effectLst/>
          </p:spPr>
        </p:cxnSp>
        <p:cxnSp>
          <p:nvCxnSpPr>
            <p:cNvPr id="188" name="直接连接符 187"/>
            <p:cNvCxnSpPr>
              <a:endCxn id="186" idx="4"/>
            </p:cNvCxnSpPr>
            <p:nvPr/>
          </p:nvCxnSpPr>
          <p:spPr>
            <a:xfrm flipH="1">
              <a:off x="5350093" y="2899209"/>
              <a:ext cx="1" cy="204881"/>
            </a:xfrm>
            <a:prstGeom prst="line">
              <a:avLst/>
            </a:prstGeom>
            <a:noFill/>
            <a:ln w="12700" cap="flat" cmpd="sng" algn="ctr">
              <a:solidFill>
                <a:srgbClr val="F19D19">
                  <a:lumMod val="75000"/>
                </a:srgbClr>
              </a:solidFill>
              <a:prstDash val="solid"/>
              <a:miter lim="800000"/>
            </a:ln>
            <a:effectLst/>
          </p:spPr>
        </p:cxnSp>
        <p:cxnSp>
          <p:nvCxnSpPr>
            <p:cNvPr id="189" name="直接连接符 188"/>
            <p:cNvCxnSpPr>
              <a:endCxn id="186" idx="3"/>
            </p:cNvCxnSpPr>
            <p:nvPr/>
          </p:nvCxnSpPr>
          <p:spPr>
            <a:xfrm flipH="1">
              <a:off x="5057993" y="2846728"/>
              <a:ext cx="150242" cy="136370"/>
            </a:xfrm>
            <a:prstGeom prst="line">
              <a:avLst/>
            </a:prstGeom>
            <a:noFill/>
            <a:ln w="12700" cap="flat" cmpd="sng" algn="ctr">
              <a:solidFill>
                <a:srgbClr val="F19D19">
                  <a:lumMod val="75000"/>
                </a:srgbClr>
              </a:solidFill>
              <a:prstDash val="solid"/>
              <a:miter lim="800000"/>
            </a:ln>
            <a:effectLst/>
          </p:spPr>
        </p:cxnSp>
        <p:cxnSp>
          <p:nvCxnSpPr>
            <p:cNvPr id="190" name="直接连接符 189"/>
            <p:cNvCxnSpPr>
              <a:endCxn id="186" idx="2"/>
            </p:cNvCxnSpPr>
            <p:nvPr/>
          </p:nvCxnSpPr>
          <p:spPr>
            <a:xfrm flipH="1">
              <a:off x="4937001" y="2690998"/>
              <a:ext cx="199756" cy="1"/>
            </a:xfrm>
            <a:prstGeom prst="line">
              <a:avLst/>
            </a:prstGeom>
            <a:noFill/>
            <a:ln w="12700" cap="flat" cmpd="sng" algn="ctr">
              <a:solidFill>
                <a:srgbClr val="F19D19">
                  <a:lumMod val="75000"/>
                </a:srgbClr>
              </a:solidFill>
              <a:prstDash val="solid"/>
              <a:miter lim="800000"/>
            </a:ln>
            <a:effectLst/>
          </p:spPr>
        </p:cxnSp>
        <p:cxnSp>
          <p:nvCxnSpPr>
            <p:cNvPr id="191" name="直接连接符 190"/>
            <p:cNvCxnSpPr>
              <a:stCxn id="186" idx="6"/>
            </p:cNvCxnSpPr>
            <p:nvPr/>
          </p:nvCxnSpPr>
          <p:spPr>
            <a:xfrm flipH="1" flipV="1">
              <a:off x="5560910" y="2690998"/>
              <a:ext cx="202274" cy="1"/>
            </a:xfrm>
            <a:prstGeom prst="line">
              <a:avLst/>
            </a:prstGeom>
            <a:noFill/>
            <a:ln w="12700" cap="flat" cmpd="sng" algn="ctr">
              <a:solidFill>
                <a:srgbClr val="F19D19">
                  <a:lumMod val="75000"/>
                </a:srgbClr>
              </a:solidFill>
              <a:prstDash val="solid"/>
              <a:miter lim="800000"/>
            </a:ln>
            <a:effectLst/>
          </p:spPr>
        </p:cxnSp>
        <p:cxnSp>
          <p:nvCxnSpPr>
            <p:cNvPr id="192" name="直接连接符 191"/>
            <p:cNvCxnSpPr>
              <a:stCxn id="186" idx="5"/>
            </p:cNvCxnSpPr>
            <p:nvPr/>
          </p:nvCxnSpPr>
          <p:spPr>
            <a:xfrm flipH="1" flipV="1">
              <a:off x="5491952" y="2844526"/>
              <a:ext cx="150240" cy="138572"/>
            </a:xfrm>
            <a:prstGeom prst="line">
              <a:avLst/>
            </a:prstGeom>
            <a:noFill/>
            <a:ln w="12700" cap="flat" cmpd="sng" algn="ctr">
              <a:solidFill>
                <a:srgbClr val="F19D19">
                  <a:lumMod val="75000"/>
                </a:srgbClr>
              </a:solidFill>
              <a:prstDash val="solid"/>
              <a:miter lim="800000"/>
            </a:ln>
            <a:effectLst/>
          </p:spPr>
        </p:cxnSp>
        <p:cxnSp>
          <p:nvCxnSpPr>
            <p:cNvPr id="193" name="直接连接符 192"/>
            <p:cNvCxnSpPr>
              <a:endCxn id="186" idx="1"/>
            </p:cNvCxnSpPr>
            <p:nvPr/>
          </p:nvCxnSpPr>
          <p:spPr>
            <a:xfrm flipH="1" flipV="1">
              <a:off x="5057993" y="2398899"/>
              <a:ext cx="142984" cy="149117"/>
            </a:xfrm>
            <a:prstGeom prst="line">
              <a:avLst/>
            </a:prstGeom>
            <a:noFill/>
            <a:ln w="12700" cap="flat" cmpd="sng" algn="ctr">
              <a:solidFill>
                <a:srgbClr val="F19D19">
                  <a:lumMod val="75000"/>
                </a:srgbClr>
              </a:solidFill>
              <a:prstDash val="solid"/>
              <a:miter lim="800000"/>
            </a:ln>
            <a:effectLst/>
          </p:spPr>
        </p:cxnSp>
        <p:cxnSp>
          <p:nvCxnSpPr>
            <p:cNvPr id="194" name="直接连接符 193"/>
            <p:cNvCxnSpPr>
              <a:endCxn id="186" idx="7"/>
            </p:cNvCxnSpPr>
            <p:nvPr/>
          </p:nvCxnSpPr>
          <p:spPr>
            <a:xfrm flipV="1">
              <a:off x="5491951" y="2398899"/>
              <a:ext cx="150241" cy="149117"/>
            </a:xfrm>
            <a:prstGeom prst="line">
              <a:avLst/>
            </a:prstGeom>
            <a:noFill/>
            <a:ln w="12700" cap="flat" cmpd="sng" algn="ctr">
              <a:solidFill>
                <a:srgbClr val="F19D19">
                  <a:lumMod val="75000"/>
                </a:srgbClr>
              </a:solidFill>
              <a:prstDash val="solid"/>
              <a:miter lim="800000"/>
            </a:ln>
            <a:effectLst/>
          </p:spPr>
        </p:cxnSp>
      </p:grpSp>
      <p:sp>
        <p:nvSpPr>
          <p:cNvPr id="195" name="矩形 194"/>
          <p:cNvSpPr/>
          <p:nvPr/>
        </p:nvSpPr>
        <p:spPr>
          <a:xfrm>
            <a:off x="3466934" y="2687657"/>
            <a:ext cx="2405863" cy="171789"/>
          </a:xfrm>
          <a:prstGeom prst="rect">
            <a:avLst/>
          </a:prstGeom>
          <a:noFill/>
          <a:ln w="12700" cap="flat" cmpd="sng" algn="ctr">
            <a:solidFill>
              <a:srgbClr val="B74919">
                <a:lumMod val="60000"/>
                <a:lumOff val="40000"/>
              </a:srgbClr>
            </a:solidFill>
            <a:prstDash val="sysDash"/>
            <a:miter lim="800000"/>
          </a:ln>
          <a:effectLst/>
        </p:spPr>
        <p:txBody>
          <a:bodyPr rtlCol="0" anchor="ctr"/>
          <a:lstStyle/>
          <a:p>
            <a:pPr algn="ctr" defTabSz="685800">
              <a:defRPr/>
            </a:pPr>
            <a:r>
              <a:rPr lang="en-US" altLang="zh-CN" sz="619" kern="0" dirty="0">
                <a:solidFill>
                  <a:srgbClr val="B74919"/>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TEE Client API</a:t>
            </a:r>
            <a:endParaRPr lang="zh-CN" altLang="en-US" sz="619" kern="0" dirty="0">
              <a:solidFill>
                <a:srgbClr val="B74919"/>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grpSp>
        <p:nvGrpSpPr>
          <p:cNvPr id="196" name="组合 195"/>
          <p:cNvGrpSpPr/>
          <p:nvPr/>
        </p:nvGrpSpPr>
        <p:grpSpPr>
          <a:xfrm>
            <a:off x="5750709" y="1881940"/>
            <a:ext cx="619637" cy="619637"/>
            <a:chOff x="4937001" y="2277907"/>
            <a:chExt cx="826183" cy="826183"/>
          </a:xfrm>
        </p:grpSpPr>
        <p:sp>
          <p:nvSpPr>
            <p:cNvPr id="197" name="同心圆 196"/>
            <p:cNvSpPr/>
            <p:nvPr/>
          </p:nvSpPr>
          <p:spPr>
            <a:xfrm>
              <a:off x="4937001" y="2277907"/>
              <a:ext cx="826183" cy="826183"/>
            </a:xfrm>
            <a:prstGeom prst="donut">
              <a:avLst/>
            </a:prstGeom>
            <a:solidFill>
              <a:srgbClr val="F19D19"/>
            </a:solidFill>
            <a:ln w="12700" cap="flat" cmpd="sng" algn="ctr">
              <a:solidFill>
                <a:srgbClr val="F19D19">
                  <a:lumMod val="75000"/>
                </a:srgbClr>
              </a:solidFill>
              <a:prstDash val="solid"/>
              <a:miter lim="800000"/>
            </a:ln>
            <a:effectLst/>
          </p:spPr>
          <p:txBody>
            <a:bodyPr rtlCol="0" anchor="ctr"/>
            <a:lstStyle/>
            <a:p>
              <a:pPr algn="ctr" defTabSz="685800">
                <a:defRPr/>
              </a:pPr>
              <a:endParaRPr lang="zh-CN" altLang="en-US" sz="1350" kern="0">
                <a:solidFill>
                  <a:prstClr val="black"/>
                </a:solidFill>
                <a:latin typeface="Calibri"/>
                <a:ea typeface="宋体" panose="02010600030101010101" pitchFamily="2" charset="-122"/>
              </a:endParaRPr>
            </a:p>
          </p:txBody>
        </p:sp>
        <p:cxnSp>
          <p:nvCxnSpPr>
            <p:cNvPr id="198" name="直接连接符 197"/>
            <p:cNvCxnSpPr>
              <a:stCxn id="197" idx="0"/>
            </p:cNvCxnSpPr>
            <p:nvPr/>
          </p:nvCxnSpPr>
          <p:spPr>
            <a:xfrm flipH="1">
              <a:off x="5350092" y="2277907"/>
              <a:ext cx="1" cy="204881"/>
            </a:xfrm>
            <a:prstGeom prst="line">
              <a:avLst/>
            </a:prstGeom>
            <a:noFill/>
            <a:ln w="12700" cap="flat" cmpd="sng" algn="ctr">
              <a:solidFill>
                <a:srgbClr val="F19D19">
                  <a:lumMod val="75000"/>
                </a:srgbClr>
              </a:solidFill>
              <a:prstDash val="solid"/>
              <a:miter lim="800000"/>
            </a:ln>
            <a:effectLst/>
          </p:spPr>
        </p:cxnSp>
        <p:cxnSp>
          <p:nvCxnSpPr>
            <p:cNvPr id="199" name="直接连接符 198"/>
            <p:cNvCxnSpPr>
              <a:endCxn id="197" idx="4"/>
            </p:cNvCxnSpPr>
            <p:nvPr/>
          </p:nvCxnSpPr>
          <p:spPr>
            <a:xfrm flipH="1">
              <a:off x="5350093" y="2899209"/>
              <a:ext cx="1" cy="204881"/>
            </a:xfrm>
            <a:prstGeom prst="line">
              <a:avLst/>
            </a:prstGeom>
            <a:noFill/>
            <a:ln w="12700" cap="flat" cmpd="sng" algn="ctr">
              <a:solidFill>
                <a:srgbClr val="F19D19">
                  <a:lumMod val="75000"/>
                </a:srgbClr>
              </a:solidFill>
              <a:prstDash val="solid"/>
              <a:miter lim="800000"/>
            </a:ln>
            <a:effectLst/>
          </p:spPr>
        </p:cxnSp>
        <p:cxnSp>
          <p:nvCxnSpPr>
            <p:cNvPr id="200" name="直接连接符 199"/>
            <p:cNvCxnSpPr>
              <a:endCxn id="197" idx="3"/>
            </p:cNvCxnSpPr>
            <p:nvPr/>
          </p:nvCxnSpPr>
          <p:spPr>
            <a:xfrm flipH="1">
              <a:off x="5057993" y="2846728"/>
              <a:ext cx="150242" cy="136370"/>
            </a:xfrm>
            <a:prstGeom prst="line">
              <a:avLst/>
            </a:prstGeom>
            <a:noFill/>
            <a:ln w="12700" cap="flat" cmpd="sng" algn="ctr">
              <a:solidFill>
                <a:srgbClr val="F19D19">
                  <a:lumMod val="75000"/>
                </a:srgbClr>
              </a:solidFill>
              <a:prstDash val="solid"/>
              <a:miter lim="800000"/>
            </a:ln>
            <a:effectLst/>
          </p:spPr>
        </p:cxnSp>
        <p:cxnSp>
          <p:nvCxnSpPr>
            <p:cNvPr id="201" name="直接连接符 200"/>
            <p:cNvCxnSpPr>
              <a:endCxn id="197" idx="2"/>
            </p:cNvCxnSpPr>
            <p:nvPr/>
          </p:nvCxnSpPr>
          <p:spPr>
            <a:xfrm flipH="1">
              <a:off x="4937001" y="2690998"/>
              <a:ext cx="199756" cy="1"/>
            </a:xfrm>
            <a:prstGeom prst="line">
              <a:avLst/>
            </a:prstGeom>
            <a:noFill/>
            <a:ln w="12700" cap="flat" cmpd="sng" algn="ctr">
              <a:solidFill>
                <a:srgbClr val="F19D19">
                  <a:lumMod val="75000"/>
                </a:srgbClr>
              </a:solidFill>
              <a:prstDash val="solid"/>
              <a:miter lim="800000"/>
            </a:ln>
            <a:effectLst/>
          </p:spPr>
        </p:cxnSp>
        <p:cxnSp>
          <p:nvCxnSpPr>
            <p:cNvPr id="202" name="直接连接符 201"/>
            <p:cNvCxnSpPr>
              <a:stCxn id="197" idx="6"/>
            </p:cNvCxnSpPr>
            <p:nvPr/>
          </p:nvCxnSpPr>
          <p:spPr>
            <a:xfrm flipH="1" flipV="1">
              <a:off x="5560910" y="2690998"/>
              <a:ext cx="202274" cy="1"/>
            </a:xfrm>
            <a:prstGeom prst="line">
              <a:avLst/>
            </a:prstGeom>
            <a:noFill/>
            <a:ln w="12700" cap="flat" cmpd="sng" algn="ctr">
              <a:solidFill>
                <a:srgbClr val="F19D19">
                  <a:lumMod val="75000"/>
                </a:srgbClr>
              </a:solidFill>
              <a:prstDash val="solid"/>
              <a:miter lim="800000"/>
            </a:ln>
            <a:effectLst/>
          </p:spPr>
        </p:cxnSp>
        <p:cxnSp>
          <p:nvCxnSpPr>
            <p:cNvPr id="203" name="直接连接符 202"/>
            <p:cNvCxnSpPr>
              <a:stCxn id="197" idx="5"/>
            </p:cNvCxnSpPr>
            <p:nvPr/>
          </p:nvCxnSpPr>
          <p:spPr>
            <a:xfrm flipH="1" flipV="1">
              <a:off x="5491952" y="2844526"/>
              <a:ext cx="150240" cy="138572"/>
            </a:xfrm>
            <a:prstGeom prst="line">
              <a:avLst/>
            </a:prstGeom>
            <a:noFill/>
            <a:ln w="12700" cap="flat" cmpd="sng" algn="ctr">
              <a:solidFill>
                <a:srgbClr val="F19D19">
                  <a:lumMod val="75000"/>
                </a:srgbClr>
              </a:solidFill>
              <a:prstDash val="solid"/>
              <a:miter lim="800000"/>
            </a:ln>
            <a:effectLst/>
          </p:spPr>
        </p:cxnSp>
        <p:cxnSp>
          <p:nvCxnSpPr>
            <p:cNvPr id="204" name="直接连接符 203"/>
            <p:cNvCxnSpPr>
              <a:endCxn id="197" idx="1"/>
            </p:cNvCxnSpPr>
            <p:nvPr/>
          </p:nvCxnSpPr>
          <p:spPr>
            <a:xfrm flipH="1" flipV="1">
              <a:off x="5057993" y="2398899"/>
              <a:ext cx="142984" cy="149117"/>
            </a:xfrm>
            <a:prstGeom prst="line">
              <a:avLst/>
            </a:prstGeom>
            <a:noFill/>
            <a:ln w="12700" cap="flat" cmpd="sng" algn="ctr">
              <a:solidFill>
                <a:srgbClr val="F19D19">
                  <a:lumMod val="75000"/>
                </a:srgbClr>
              </a:solidFill>
              <a:prstDash val="solid"/>
              <a:miter lim="800000"/>
            </a:ln>
            <a:effectLst/>
          </p:spPr>
        </p:cxnSp>
        <p:cxnSp>
          <p:nvCxnSpPr>
            <p:cNvPr id="205" name="直接连接符 204"/>
            <p:cNvCxnSpPr>
              <a:endCxn id="197" idx="7"/>
            </p:cNvCxnSpPr>
            <p:nvPr/>
          </p:nvCxnSpPr>
          <p:spPr>
            <a:xfrm flipV="1">
              <a:off x="5491951" y="2398899"/>
              <a:ext cx="150241" cy="149117"/>
            </a:xfrm>
            <a:prstGeom prst="line">
              <a:avLst/>
            </a:prstGeom>
            <a:noFill/>
            <a:ln w="12700" cap="flat" cmpd="sng" algn="ctr">
              <a:solidFill>
                <a:srgbClr val="F19D19">
                  <a:lumMod val="75000"/>
                </a:srgbClr>
              </a:solidFill>
              <a:prstDash val="solid"/>
              <a:miter lim="800000"/>
            </a:ln>
            <a:effectLst/>
          </p:spPr>
        </p:cxnSp>
      </p:grpSp>
      <p:sp>
        <p:nvSpPr>
          <p:cNvPr id="206" name="矩形 205"/>
          <p:cNvSpPr/>
          <p:nvPr/>
        </p:nvSpPr>
        <p:spPr>
          <a:xfrm>
            <a:off x="3467559" y="4231070"/>
            <a:ext cx="672137" cy="192546"/>
          </a:xfrm>
          <a:prstGeom prst="rect">
            <a:avLst/>
          </a:prstGeom>
          <a:solidFill>
            <a:sysClr val="windowText" lastClr="000000">
              <a:lumMod val="50000"/>
              <a:lumOff val="50000"/>
            </a:sys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SHA</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07" name="矩形 206"/>
          <p:cNvSpPr/>
          <p:nvPr/>
        </p:nvSpPr>
        <p:spPr>
          <a:xfrm>
            <a:off x="4218238" y="4231073"/>
            <a:ext cx="672137" cy="188949"/>
          </a:xfrm>
          <a:prstGeom prst="rect">
            <a:avLst/>
          </a:prstGeom>
          <a:solidFill>
            <a:sysClr val="windowText" lastClr="000000">
              <a:lumMod val="50000"/>
              <a:lumOff val="50000"/>
            </a:sys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AES</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08" name="矩形 207"/>
          <p:cNvSpPr/>
          <p:nvPr/>
        </p:nvSpPr>
        <p:spPr>
          <a:xfrm>
            <a:off x="4968913" y="4231073"/>
            <a:ext cx="672137" cy="188949"/>
          </a:xfrm>
          <a:prstGeom prst="rect">
            <a:avLst/>
          </a:prstGeom>
          <a:solidFill>
            <a:sysClr val="windowText" lastClr="000000">
              <a:lumMod val="50000"/>
              <a:lumOff val="50000"/>
            </a:sys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RSA</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09" name="矩形 208"/>
          <p:cNvSpPr/>
          <p:nvPr/>
        </p:nvSpPr>
        <p:spPr>
          <a:xfrm>
            <a:off x="3467559" y="4461995"/>
            <a:ext cx="672137" cy="192546"/>
          </a:xfrm>
          <a:prstGeom prst="rect">
            <a:avLst/>
          </a:prstGeom>
          <a:solidFill>
            <a:sysClr val="windowText" lastClr="000000">
              <a:lumMod val="50000"/>
              <a:lumOff val="50000"/>
            </a:sys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ECC</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10" name="矩形 209"/>
          <p:cNvSpPr/>
          <p:nvPr/>
        </p:nvSpPr>
        <p:spPr>
          <a:xfrm>
            <a:off x="4218238" y="4463450"/>
            <a:ext cx="672137" cy="188949"/>
          </a:xfrm>
          <a:prstGeom prst="rect">
            <a:avLst/>
          </a:prstGeom>
          <a:solidFill>
            <a:sysClr val="windowText" lastClr="000000">
              <a:lumMod val="50000"/>
              <a:lumOff val="50000"/>
            </a:sys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RNG</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11" name="矩形 210"/>
          <p:cNvSpPr/>
          <p:nvPr/>
        </p:nvSpPr>
        <p:spPr>
          <a:xfrm>
            <a:off x="4966394" y="4468290"/>
            <a:ext cx="672137" cy="188949"/>
          </a:xfrm>
          <a:prstGeom prst="rect">
            <a:avLst/>
          </a:prstGeom>
          <a:solidFill>
            <a:sysClr val="windowText" lastClr="000000">
              <a:lumMod val="50000"/>
              <a:lumOff val="50000"/>
            </a:sys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Sensors</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12" name="矩形 211"/>
          <p:cNvSpPr/>
          <p:nvPr/>
        </p:nvSpPr>
        <p:spPr>
          <a:xfrm>
            <a:off x="5719587" y="4235914"/>
            <a:ext cx="673616" cy="184109"/>
          </a:xfrm>
          <a:prstGeom prst="rect">
            <a:avLst/>
          </a:prstGeom>
          <a:solidFill>
            <a:sysClr val="windowText" lastClr="000000">
              <a:lumMod val="50000"/>
              <a:lumOff val="50000"/>
            </a:sys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Framebuffer</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13" name="矩形 212"/>
          <p:cNvSpPr/>
          <p:nvPr/>
        </p:nvSpPr>
        <p:spPr>
          <a:xfrm>
            <a:off x="5719587" y="4470711"/>
            <a:ext cx="673616" cy="184109"/>
          </a:xfrm>
          <a:prstGeom prst="rect">
            <a:avLst/>
          </a:prstGeom>
          <a:solidFill>
            <a:sysClr val="windowText" lastClr="000000">
              <a:lumMod val="50000"/>
              <a:lumOff val="50000"/>
            </a:sysClr>
          </a:solidFill>
          <a:ln w="12700" cap="flat" cmpd="sng" algn="ctr">
            <a:noFill/>
            <a:prstDash val="solid"/>
            <a:miter lim="800000"/>
          </a:ln>
          <a:effectLst>
            <a:outerShdw blurRad="38100" sx="102000" sy="102000" algn="ctr" rotWithShape="0">
              <a:prstClr val="black">
                <a:alpha val="40000"/>
              </a:prstClr>
            </a:outerShdw>
          </a:effectLst>
        </p:spPr>
        <p:txBody>
          <a:bodyPr rtlCol="0" anchor="ctr"/>
          <a:lstStyle/>
          <a:p>
            <a:pPr algn="ctr" defTabSz="685800">
              <a:defRPr/>
            </a:pPr>
            <a:r>
              <a:rPr lang="en-US" altLang="zh-CN"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Other Devs</a:t>
            </a:r>
            <a:endParaRPr lang="zh-CN" altLang="en-US" sz="619" kern="0" dirty="0">
              <a:solidFill>
                <a:prstClr val="white"/>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14" name="矩形 213"/>
          <p:cNvSpPr/>
          <p:nvPr/>
        </p:nvSpPr>
        <p:spPr>
          <a:xfrm>
            <a:off x="4294964" y="2445665"/>
            <a:ext cx="1577832" cy="171789"/>
          </a:xfrm>
          <a:prstGeom prst="rect">
            <a:avLst/>
          </a:prstGeom>
          <a:noFill/>
          <a:ln w="12700" cap="flat" cmpd="sng" algn="ctr">
            <a:solidFill>
              <a:srgbClr val="B74919">
                <a:lumMod val="60000"/>
                <a:lumOff val="40000"/>
              </a:srgbClr>
            </a:solidFill>
            <a:prstDash val="sysDash"/>
            <a:miter lim="800000"/>
          </a:ln>
          <a:effectLst/>
        </p:spPr>
        <p:txBody>
          <a:bodyPr rtlCol="0" anchor="ctr"/>
          <a:lstStyle/>
          <a:p>
            <a:pPr algn="ctr" defTabSz="685800">
              <a:defRPr/>
            </a:pPr>
            <a:r>
              <a:rPr lang="en-US" altLang="zh-CN" sz="619" kern="0" dirty="0">
                <a:solidFill>
                  <a:srgbClr val="B74919"/>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TEE Functional API</a:t>
            </a:r>
            <a:endParaRPr lang="zh-CN" altLang="en-US" sz="619" kern="0" dirty="0">
              <a:solidFill>
                <a:srgbClr val="B74919"/>
              </a:solidFill>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15" name="上下箭头 214"/>
          <p:cNvSpPr/>
          <p:nvPr/>
        </p:nvSpPr>
        <p:spPr>
          <a:xfrm>
            <a:off x="6499119" y="2358152"/>
            <a:ext cx="195902" cy="339742"/>
          </a:xfrm>
          <a:prstGeom prst="upDownArrow">
            <a:avLst/>
          </a:prstGeom>
          <a:solidFill>
            <a:srgbClr val="F19D19"/>
          </a:solidFill>
          <a:ln w="12700" cap="flat" cmpd="sng" algn="ctr">
            <a:solidFill>
              <a:srgbClr val="F19D19">
                <a:lumMod val="75000"/>
              </a:srgbClr>
            </a:solidFill>
            <a:prstDash val="solid"/>
            <a:miter lim="800000"/>
          </a:ln>
          <a:effectLst/>
        </p:spPr>
        <p:txBody>
          <a:bodyPr rtlCol="0" anchor="ctr"/>
          <a:lstStyle/>
          <a:p>
            <a:pPr algn="ctr" defTabSz="685800">
              <a:defRPr/>
            </a:pPr>
            <a:endParaRPr lang="zh-CN" altLang="en-US" sz="1350" kern="0">
              <a:solidFill>
                <a:prstClr val="black"/>
              </a:solidFill>
              <a:latin typeface="Calibri"/>
              <a:ea typeface="宋体" panose="02010600030101010101" pitchFamily="2" charset="-122"/>
            </a:endParaRPr>
          </a:p>
        </p:txBody>
      </p:sp>
      <p:sp>
        <p:nvSpPr>
          <p:cNvPr id="216" name="上下箭头 215"/>
          <p:cNvSpPr/>
          <p:nvPr/>
        </p:nvSpPr>
        <p:spPr>
          <a:xfrm>
            <a:off x="7337359" y="2358152"/>
            <a:ext cx="195902" cy="339742"/>
          </a:xfrm>
          <a:prstGeom prst="upDownArrow">
            <a:avLst/>
          </a:prstGeom>
          <a:solidFill>
            <a:srgbClr val="F19D19"/>
          </a:solidFill>
          <a:ln w="12700" cap="flat" cmpd="sng" algn="ctr">
            <a:solidFill>
              <a:srgbClr val="F19D19">
                <a:lumMod val="75000"/>
              </a:srgbClr>
            </a:solidFill>
            <a:prstDash val="solid"/>
            <a:miter lim="800000"/>
          </a:ln>
          <a:effectLst/>
        </p:spPr>
        <p:txBody>
          <a:bodyPr rtlCol="0" anchor="ctr"/>
          <a:lstStyle/>
          <a:p>
            <a:pPr algn="ctr" defTabSz="685800">
              <a:defRPr/>
            </a:pPr>
            <a:endParaRPr lang="zh-CN" altLang="en-US" sz="1350" kern="0">
              <a:solidFill>
                <a:prstClr val="black"/>
              </a:solidFill>
              <a:latin typeface="Calibri"/>
              <a:ea typeface="宋体" panose="02010600030101010101" pitchFamily="2" charset="-122"/>
            </a:endParaRPr>
          </a:p>
        </p:txBody>
      </p:sp>
      <p:sp>
        <p:nvSpPr>
          <p:cNvPr id="217" name="上下箭头 216"/>
          <p:cNvSpPr/>
          <p:nvPr/>
        </p:nvSpPr>
        <p:spPr>
          <a:xfrm>
            <a:off x="8171245" y="2358152"/>
            <a:ext cx="195902" cy="339742"/>
          </a:xfrm>
          <a:prstGeom prst="upDownArrow">
            <a:avLst/>
          </a:prstGeom>
          <a:solidFill>
            <a:srgbClr val="F19D19"/>
          </a:solidFill>
          <a:ln w="12700" cap="flat" cmpd="sng" algn="ctr">
            <a:solidFill>
              <a:srgbClr val="F19D19">
                <a:lumMod val="75000"/>
              </a:srgbClr>
            </a:solidFill>
            <a:prstDash val="solid"/>
            <a:miter lim="800000"/>
          </a:ln>
          <a:effectLst/>
        </p:spPr>
        <p:txBody>
          <a:bodyPr rtlCol="0" anchor="ctr"/>
          <a:lstStyle/>
          <a:p>
            <a:pPr algn="ctr" defTabSz="685800">
              <a:defRPr/>
            </a:pPr>
            <a:endParaRPr lang="zh-CN" altLang="en-US" sz="1350" kern="0">
              <a:solidFill>
                <a:prstClr val="black"/>
              </a:solidFill>
              <a:latin typeface="Calibri"/>
              <a:ea typeface="宋体" panose="02010600030101010101" pitchFamily="2" charset="-122"/>
            </a:endParaRPr>
          </a:p>
        </p:txBody>
      </p:sp>
      <p:sp>
        <p:nvSpPr>
          <p:cNvPr id="218" name="TextBox 39"/>
          <p:cNvSpPr txBox="1"/>
          <p:nvPr/>
        </p:nvSpPr>
        <p:spPr>
          <a:xfrm>
            <a:off x="7222792" y="1583993"/>
            <a:ext cx="448465" cy="411944"/>
          </a:xfrm>
          <a:prstGeom prst="rect">
            <a:avLst/>
          </a:prstGeom>
          <a:noFill/>
        </p:spPr>
        <p:txBody>
          <a:bodyPr wrap="none" lIns="87920" tIns="43960" rIns="87920" bIns="43960" rtlCol="0">
            <a:spAutoFit/>
          </a:bodyPr>
          <a:lstStyle/>
          <a:p>
            <a:r>
              <a:rPr lang="zh-CN" altLang="en-US" sz="2100" b="1" dirty="0">
                <a:solidFill>
                  <a:srgbClr val="FF0000"/>
                </a:solidFill>
              </a:rPr>
              <a:t>③</a:t>
            </a:r>
            <a:endParaRPr lang="en-US" sz="1350" b="1" dirty="0">
              <a:solidFill>
                <a:srgbClr val="FF0000"/>
              </a:solidFill>
            </a:endParaRPr>
          </a:p>
        </p:txBody>
      </p:sp>
      <p:sp>
        <p:nvSpPr>
          <p:cNvPr id="219" name="TextBox 38"/>
          <p:cNvSpPr txBox="1"/>
          <p:nvPr/>
        </p:nvSpPr>
        <p:spPr>
          <a:xfrm>
            <a:off x="7211454" y="2778962"/>
            <a:ext cx="448465" cy="411944"/>
          </a:xfrm>
          <a:prstGeom prst="rect">
            <a:avLst/>
          </a:prstGeom>
          <a:noFill/>
        </p:spPr>
        <p:txBody>
          <a:bodyPr wrap="none" lIns="87920" tIns="43960" rIns="87920" bIns="43960" rtlCol="0">
            <a:spAutoFit/>
          </a:bodyPr>
          <a:lstStyle/>
          <a:p>
            <a:r>
              <a:rPr lang="zh-CN" altLang="en-US" sz="2100" b="1" dirty="0">
                <a:solidFill>
                  <a:srgbClr val="FF0000"/>
                </a:solidFill>
              </a:rPr>
              <a:t>②</a:t>
            </a:r>
            <a:endParaRPr lang="en-US" sz="1350" b="1" dirty="0">
              <a:solidFill>
                <a:srgbClr val="FF0000"/>
              </a:solidFill>
            </a:endParaRPr>
          </a:p>
        </p:txBody>
      </p:sp>
      <p:sp>
        <p:nvSpPr>
          <p:cNvPr id="220" name="TextBox 36"/>
          <p:cNvSpPr txBox="1"/>
          <p:nvPr/>
        </p:nvSpPr>
        <p:spPr>
          <a:xfrm>
            <a:off x="8075773" y="3806780"/>
            <a:ext cx="448465" cy="411944"/>
          </a:xfrm>
          <a:prstGeom prst="rect">
            <a:avLst/>
          </a:prstGeom>
          <a:noFill/>
        </p:spPr>
        <p:txBody>
          <a:bodyPr wrap="none" lIns="87920" tIns="43960" rIns="87920" bIns="43960" rtlCol="0">
            <a:spAutoFit/>
          </a:bodyPr>
          <a:lstStyle/>
          <a:p>
            <a:r>
              <a:rPr lang="zh-CN" altLang="en-US" sz="2100" b="1" dirty="0">
                <a:solidFill>
                  <a:srgbClr val="FF0000"/>
                </a:solidFill>
              </a:rPr>
              <a:t>①</a:t>
            </a:r>
            <a:endParaRPr lang="en-US" sz="1350" b="1" dirty="0">
              <a:solidFill>
                <a:srgbClr val="FF0000"/>
              </a:solidFill>
            </a:endParaRPr>
          </a:p>
        </p:txBody>
      </p:sp>
      <p:sp>
        <p:nvSpPr>
          <p:cNvPr id="221" name="TextBox 43"/>
          <p:cNvSpPr txBox="1"/>
          <p:nvPr/>
        </p:nvSpPr>
        <p:spPr>
          <a:xfrm>
            <a:off x="5829331" y="2586311"/>
            <a:ext cx="448465" cy="411944"/>
          </a:xfrm>
          <a:prstGeom prst="rect">
            <a:avLst/>
          </a:prstGeom>
          <a:noFill/>
        </p:spPr>
        <p:txBody>
          <a:bodyPr wrap="none" lIns="87920" tIns="43960" rIns="87920" bIns="43960" rtlCol="0">
            <a:spAutoFit/>
          </a:bodyPr>
          <a:lstStyle/>
          <a:p>
            <a:r>
              <a:rPr lang="zh-CN" altLang="en-US" sz="2100" b="1" dirty="0">
                <a:solidFill>
                  <a:srgbClr val="FF0000"/>
                </a:solidFill>
              </a:rPr>
              <a:t>⑤</a:t>
            </a:r>
            <a:endParaRPr lang="en-US" sz="1350" b="1" dirty="0">
              <a:solidFill>
                <a:srgbClr val="FF0000"/>
              </a:solidFill>
            </a:endParaRPr>
          </a:p>
        </p:txBody>
      </p:sp>
      <p:sp>
        <p:nvSpPr>
          <p:cNvPr id="222" name="TextBox 42"/>
          <p:cNvSpPr txBox="1"/>
          <p:nvPr/>
        </p:nvSpPr>
        <p:spPr>
          <a:xfrm>
            <a:off x="6820722" y="3803256"/>
            <a:ext cx="448465" cy="411944"/>
          </a:xfrm>
          <a:prstGeom prst="rect">
            <a:avLst/>
          </a:prstGeom>
          <a:noFill/>
        </p:spPr>
        <p:txBody>
          <a:bodyPr wrap="none" lIns="87920" tIns="43960" rIns="87920" bIns="43960" rtlCol="0">
            <a:spAutoFit/>
          </a:bodyPr>
          <a:lstStyle/>
          <a:p>
            <a:r>
              <a:rPr lang="zh-CN" altLang="en-US" sz="2100" b="1" dirty="0">
                <a:solidFill>
                  <a:srgbClr val="FF0000"/>
                </a:solidFill>
              </a:rPr>
              <a:t>④</a:t>
            </a:r>
            <a:endParaRPr lang="en-US" sz="1350" b="1" dirty="0">
              <a:solidFill>
                <a:srgbClr val="FF0000"/>
              </a:solidFill>
            </a:endParaRPr>
          </a:p>
        </p:txBody>
      </p:sp>
    </p:spTree>
    <p:extLst>
      <p:ext uri="{BB962C8B-B14F-4D97-AF65-F5344CB8AC3E}">
        <p14:creationId xmlns:p14="http://schemas.microsoft.com/office/powerpoint/2010/main" val="6491460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Attacker's Toolkit</a:t>
            </a:r>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t="14364" r="8922"/>
          <a:stretch/>
        </p:blipFill>
        <p:spPr>
          <a:xfrm>
            <a:off x="7217432" y="3722390"/>
            <a:ext cx="1619449" cy="1201307"/>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1234" y="1916853"/>
            <a:ext cx="1274935" cy="1157465"/>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272" y="3617350"/>
            <a:ext cx="1584176" cy="1238373"/>
          </a:xfrm>
          <a:prstGeom prst="rect">
            <a:avLst/>
          </a:prstGeom>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t="1" b="9785"/>
          <a:stretch/>
        </p:blipFill>
        <p:spPr>
          <a:xfrm>
            <a:off x="6857590" y="1842982"/>
            <a:ext cx="2344557" cy="966822"/>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70363" y="1778175"/>
            <a:ext cx="1690415" cy="1301036"/>
          </a:xfrm>
          <a:prstGeom prst="rect">
            <a:avLst/>
          </a:prstGeom>
        </p:spPr>
      </p:pic>
      <p:pic>
        <p:nvPicPr>
          <p:cNvPr id="13" name="Picture 12"/>
          <p:cNvPicPr>
            <a:picLocks noChangeAspect="1"/>
          </p:cNvPicPr>
          <p:nvPr/>
        </p:nvPicPr>
        <p:blipFill rotWithShape="1">
          <a:blip r:embed="rId7">
            <a:extLst>
              <a:ext uri="{28A0092B-C50C-407E-A947-70E740481C1C}">
                <a14:useLocalDpi xmlns:a14="http://schemas.microsoft.com/office/drawing/2010/main" val="0"/>
              </a:ext>
            </a:extLst>
          </a:blip>
          <a:srcRect b="6715"/>
          <a:stretch/>
        </p:blipFill>
        <p:spPr>
          <a:xfrm>
            <a:off x="5028334" y="3852005"/>
            <a:ext cx="1597392" cy="913391"/>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6978" y="1913809"/>
            <a:ext cx="1521718" cy="1160510"/>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65870" y="3698259"/>
            <a:ext cx="1125661" cy="1092658"/>
          </a:xfrm>
          <a:prstGeom prst="rect">
            <a:avLst/>
          </a:prstGeom>
        </p:spPr>
      </p:pic>
      <p:sp>
        <p:nvSpPr>
          <p:cNvPr id="16" name="TextBox 15"/>
          <p:cNvSpPr txBox="1"/>
          <p:nvPr/>
        </p:nvSpPr>
        <p:spPr>
          <a:xfrm>
            <a:off x="198947" y="3074319"/>
            <a:ext cx="2395475" cy="319611"/>
          </a:xfrm>
          <a:prstGeom prst="rect">
            <a:avLst/>
          </a:prstGeom>
          <a:noFill/>
        </p:spPr>
        <p:txBody>
          <a:bodyPr wrap="square" lIns="87920" tIns="43960" rIns="87920" bIns="43960" rtlCol="0">
            <a:spAutoFit/>
          </a:bodyPr>
          <a:lstStyle/>
          <a:p>
            <a:r>
              <a:rPr lang="en-US" sz="1500" dirty="0"/>
              <a:t>Root tool (e.g., </a:t>
            </a:r>
            <a:r>
              <a:rPr lang="en-US" altLang="zh-CN" sz="1500" dirty="0" err="1"/>
              <a:t>KingRoot</a:t>
            </a:r>
            <a:r>
              <a:rPr lang="en-US" altLang="zh-CN" sz="1500" dirty="0"/>
              <a:t>)</a:t>
            </a:r>
            <a:endParaRPr lang="en-US" sz="1500" dirty="0"/>
          </a:p>
        </p:txBody>
      </p:sp>
      <p:sp>
        <p:nvSpPr>
          <p:cNvPr id="17" name="TextBox 16"/>
          <p:cNvSpPr txBox="1"/>
          <p:nvPr/>
        </p:nvSpPr>
        <p:spPr>
          <a:xfrm>
            <a:off x="2575211" y="3074319"/>
            <a:ext cx="2160238" cy="319611"/>
          </a:xfrm>
          <a:prstGeom prst="rect">
            <a:avLst/>
          </a:prstGeom>
          <a:noFill/>
        </p:spPr>
        <p:txBody>
          <a:bodyPr wrap="square" lIns="87920" tIns="43960" rIns="87920" bIns="43960" rtlCol="0">
            <a:spAutoFit/>
          </a:bodyPr>
          <a:lstStyle/>
          <a:p>
            <a:r>
              <a:rPr lang="en-US" sz="1500" dirty="0" err="1"/>
              <a:t>Decompiler</a:t>
            </a:r>
            <a:r>
              <a:rPr lang="zh-CN" altLang="en-US" sz="1500" dirty="0"/>
              <a:t>（</a:t>
            </a:r>
            <a:r>
              <a:rPr lang="en-US" altLang="zh-CN" sz="1500" dirty="0"/>
              <a:t>e.g., JEB</a:t>
            </a:r>
            <a:r>
              <a:rPr lang="zh-CN" altLang="en-US" sz="1500" dirty="0"/>
              <a:t>）</a:t>
            </a:r>
            <a:endParaRPr lang="en-US" sz="1500" dirty="0"/>
          </a:p>
        </p:txBody>
      </p:sp>
      <p:sp>
        <p:nvSpPr>
          <p:cNvPr id="18" name="TextBox 17"/>
          <p:cNvSpPr txBox="1"/>
          <p:nvPr/>
        </p:nvSpPr>
        <p:spPr>
          <a:xfrm>
            <a:off x="463138" y="4847884"/>
            <a:ext cx="1944216" cy="573527"/>
          </a:xfrm>
          <a:prstGeom prst="rect">
            <a:avLst/>
          </a:prstGeom>
          <a:noFill/>
        </p:spPr>
        <p:txBody>
          <a:bodyPr wrap="square" lIns="87920" tIns="43960" rIns="87920" bIns="43960" rtlCol="0">
            <a:spAutoFit/>
          </a:bodyPr>
          <a:lstStyle/>
          <a:p>
            <a:pPr algn="ctr"/>
            <a:r>
              <a:rPr lang="en-US" sz="1575" dirty="0"/>
              <a:t>Introspection (</a:t>
            </a:r>
            <a:r>
              <a:rPr lang="en-US" altLang="zh-CN" sz="1575" dirty="0"/>
              <a:t>e.g., </a:t>
            </a:r>
            <a:r>
              <a:rPr lang="en-US" altLang="zh-CN" sz="1575" dirty="0" err="1"/>
              <a:t>Androguard</a:t>
            </a:r>
            <a:r>
              <a:rPr lang="en-US" altLang="zh-CN" sz="1575" dirty="0"/>
              <a:t>)</a:t>
            </a:r>
            <a:endParaRPr lang="en-US" sz="1575" dirty="0"/>
          </a:p>
        </p:txBody>
      </p:sp>
      <p:sp>
        <p:nvSpPr>
          <p:cNvPr id="19" name="TextBox 18"/>
          <p:cNvSpPr txBox="1"/>
          <p:nvPr/>
        </p:nvSpPr>
        <p:spPr>
          <a:xfrm>
            <a:off x="2708772" y="4855724"/>
            <a:ext cx="1714806" cy="573527"/>
          </a:xfrm>
          <a:prstGeom prst="rect">
            <a:avLst/>
          </a:prstGeom>
          <a:noFill/>
        </p:spPr>
        <p:txBody>
          <a:bodyPr wrap="square" lIns="87920" tIns="43960" rIns="87920" bIns="43960" rtlCol="0">
            <a:spAutoFit/>
          </a:bodyPr>
          <a:lstStyle/>
          <a:p>
            <a:r>
              <a:rPr lang="en-US" sz="1575" dirty="0"/>
              <a:t>Instrumenting </a:t>
            </a:r>
            <a:r>
              <a:rPr lang="zh-CN" altLang="en-US" sz="1575" dirty="0"/>
              <a:t>（</a:t>
            </a:r>
            <a:r>
              <a:rPr lang="en-US" altLang="zh-CN" sz="1575" dirty="0"/>
              <a:t>e.g., ADBI</a:t>
            </a:r>
            <a:r>
              <a:rPr lang="zh-CN" altLang="en-US" sz="1575" dirty="0"/>
              <a:t>）</a:t>
            </a:r>
            <a:endParaRPr lang="en-US" sz="1575" dirty="0"/>
          </a:p>
        </p:txBody>
      </p:sp>
      <p:sp>
        <p:nvSpPr>
          <p:cNvPr id="20" name="TextBox 19"/>
          <p:cNvSpPr txBox="1"/>
          <p:nvPr/>
        </p:nvSpPr>
        <p:spPr>
          <a:xfrm>
            <a:off x="4735450" y="3074319"/>
            <a:ext cx="2160238" cy="319611"/>
          </a:xfrm>
          <a:prstGeom prst="rect">
            <a:avLst/>
          </a:prstGeom>
          <a:noFill/>
        </p:spPr>
        <p:txBody>
          <a:bodyPr wrap="square" lIns="87920" tIns="43960" rIns="87920" bIns="43960" rtlCol="0">
            <a:spAutoFit/>
          </a:bodyPr>
          <a:lstStyle/>
          <a:p>
            <a:r>
              <a:rPr lang="en-US" sz="1500" dirty="0"/>
              <a:t>Disassembler (</a:t>
            </a:r>
            <a:r>
              <a:rPr lang="en-US" altLang="zh-CN" sz="1500" dirty="0"/>
              <a:t>e.g., IDA)</a:t>
            </a:r>
            <a:endParaRPr lang="en-US" sz="1500" dirty="0"/>
          </a:p>
        </p:txBody>
      </p:sp>
      <p:sp>
        <p:nvSpPr>
          <p:cNvPr id="21" name="TextBox 20"/>
          <p:cNvSpPr txBox="1"/>
          <p:nvPr/>
        </p:nvSpPr>
        <p:spPr>
          <a:xfrm>
            <a:off x="6895690" y="3063060"/>
            <a:ext cx="2375939" cy="319611"/>
          </a:xfrm>
          <a:prstGeom prst="rect">
            <a:avLst/>
          </a:prstGeom>
          <a:noFill/>
        </p:spPr>
        <p:txBody>
          <a:bodyPr wrap="square" lIns="87920" tIns="43960" rIns="87920" bIns="43960" rtlCol="0">
            <a:spAutoFit/>
          </a:bodyPr>
          <a:lstStyle/>
          <a:p>
            <a:r>
              <a:rPr lang="en-US" altLang="zh-CN" sz="1500" dirty="0"/>
              <a:t>Debugger Tool</a:t>
            </a:r>
            <a:r>
              <a:rPr lang="zh-CN" altLang="en-US" sz="1500" dirty="0"/>
              <a:t> </a:t>
            </a:r>
            <a:r>
              <a:rPr lang="en-US" altLang="zh-CN" sz="1500" dirty="0"/>
              <a:t>(e.g., GDB)</a:t>
            </a:r>
            <a:endParaRPr lang="en-US" sz="1500" dirty="0"/>
          </a:p>
        </p:txBody>
      </p:sp>
      <p:sp>
        <p:nvSpPr>
          <p:cNvPr id="22" name="TextBox 21"/>
          <p:cNvSpPr txBox="1"/>
          <p:nvPr/>
        </p:nvSpPr>
        <p:spPr>
          <a:xfrm>
            <a:off x="5023481" y="5038686"/>
            <a:ext cx="1555309" cy="331153"/>
          </a:xfrm>
          <a:prstGeom prst="rect">
            <a:avLst/>
          </a:prstGeom>
          <a:noFill/>
        </p:spPr>
        <p:txBody>
          <a:bodyPr wrap="square" lIns="87920" tIns="43960" rIns="87920" bIns="43960" rtlCol="0">
            <a:spAutoFit/>
          </a:bodyPr>
          <a:lstStyle/>
          <a:p>
            <a:pPr algn="ctr"/>
            <a:r>
              <a:rPr lang="en-US" sz="1575" dirty="0"/>
              <a:t>TEE SDK</a:t>
            </a:r>
          </a:p>
        </p:txBody>
      </p:sp>
      <p:sp>
        <p:nvSpPr>
          <p:cNvPr id="23" name="TextBox 22"/>
          <p:cNvSpPr txBox="1"/>
          <p:nvPr/>
        </p:nvSpPr>
        <p:spPr>
          <a:xfrm>
            <a:off x="7052939" y="5018535"/>
            <a:ext cx="2160238" cy="319611"/>
          </a:xfrm>
          <a:prstGeom prst="rect">
            <a:avLst/>
          </a:prstGeom>
          <a:noFill/>
        </p:spPr>
        <p:txBody>
          <a:bodyPr wrap="square" lIns="87920" tIns="43960" rIns="87920" bIns="43960" rtlCol="0">
            <a:spAutoFit/>
          </a:bodyPr>
          <a:lstStyle/>
          <a:p>
            <a:r>
              <a:rPr lang="en-US" altLang="zh-CN" sz="1500" dirty="0"/>
              <a:t>Side Channel, Snooping</a:t>
            </a:r>
            <a:endParaRPr lang="en-US" sz="1500" dirty="0"/>
          </a:p>
        </p:txBody>
      </p:sp>
      <p:sp>
        <p:nvSpPr>
          <p:cNvPr id="26" name="圆角矩形 4"/>
          <p:cNvSpPr/>
          <p:nvPr/>
        </p:nvSpPr>
        <p:spPr>
          <a:xfrm>
            <a:off x="995007" y="1234426"/>
            <a:ext cx="2430421" cy="413354"/>
          </a:xfrm>
          <a:prstGeom prst="rect">
            <a:avLst/>
          </a:prstGeom>
        </p:spPr>
        <p:style>
          <a:lnRef idx="2">
            <a:schemeClr val="accent2"/>
          </a:lnRef>
          <a:fillRef idx="1">
            <a:schemeClr val="lt1"/>
          </a:fillRef>
          <a:effectRef idx="0">
            <a:schemeClr val="accent2"/>
          </a:effectRef>
          <a:fontRef idx="minor">
            <a:schemeClr val="dk1"/>
          </a:fontRef>
        </p:style>
        <p:txBody>
          <a:bodyPr spcFirstLastPara="0" vert="horz" wrap="square" lIns="23812" tIns="15875" rIns="23812" bIns="15875" numCol="1" spcCol="1628" anchor="ctr" anchorCtr="0">
            <a:noAutofit/>
          </a:bodyPr>
          <a:lstStyle/>
          <a:p>
            <a:pPr algn="ctr" defTabSz="712283">
              <a:lnSpc>
                <a:spcPct val="90000"/>
              </a:lnSpc>
              <a:spcBef>
                <a:spcPct val="0"/>
              </a:spcBef>
              <a:spcAft>
                <a:spcPct val="35000"/>
              </a:spcAft>
            </a:pPr>
            <a:r>
              <a:rPr lang="en-US" altLang="zh-CN" sz="2325" dirty="0"/>
              <a:t>Tools in REE</a:t>
            </a:r>
            <a:endParaRPr lang="zh-CN" altLang="en-US" sz="2325" dirty="0"/>
          </a:p>
        </p:txBody>
      </p:sp>
      <p:sp>
        <p:nvSpPr>
          <p:cNvPr id="31" name="圆角矩形 4"/>
          <p:cNvSpPr/>
          <p:nvPr/>
        </p:nvSpPr>
        <p:spPr>
          <a:xfrm>
            <a:off x="6002222" y="1234426"/>
            <a:ext cx="2430420" cy="413354"/>
          </a:xfrm>
          <a:prstGeom prst="rect">
            <a:avLst/>
          </a:prstGeom>
        </p:spPr>
        <p:style>
          <a:lnRef idx="2">
            <a:schemeClr val="accent2"/>
          </a:lnRef>
          <a:fillRef idx="1">
            <a:schemeClr val="lt1"/>
          </a:fillRef>
          <a:effectRef idx="0">
            <a:schemeClr val="accent2"/>
          </a:effectRef>
          <a:fontRef idx="minor">
            <a:schemeClr val="dk1"/>
          </a:fontRef>
        </p:style>
        <p:txBody>
          <a:bodyPr spcFirstLastPara="0" vert="horz" wrap="square" lIns="23812" tIns="15875" rIns="23812" bIns="15875" numCol="1" spcCol="1628" anchor="ctr" anchorCtr="0">
            <a:noAutofit/>
          </a:bodyPr>
          <a:lstStyle/>
          <a:p>
            <a:pPr algn="ctr" defTabSz="712283">
              <a:lnSpc>
                <a:spcPct val="90000"/>
              </a:lnSpc>
              <a:spcBef>
                <a:spcPct val="0"/>
              </a:spcBef>
              <a:spcAft>
                <a:spcPct val="35000"/>
              </a:spcAft>
            </a:pPr>
            <a:r>
              <a:rPr lang="en-US" altLang="zh-CN" sz="2325" dirty="0"/>
              <a:t>Tools in TEE</a:t>
            </a:r>
            <a:endParaRPr lang="zh-CN" altLang="en-US" sz="2325" dirty="0"/>
          </a:p>
        </p:txBody>
      </p:sp>
    </p:spTree>
    <p:extLst>
      <p:ext uri="{BB962C8B-B14F-4D97-AF65-F5344CB8AC3E}">
        <p14:creationId xmlns:p14="http://schemas.microsoft.com/office/powerpoint/2010/main" val="4437391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Attack</a:t>
            </a:r>
            <a:r>
              <a:rPr lang="zh-CN" altLang="en-US" dirty="0"/>
              <a:t> </a:t>
            </a:r>
            <a:r>
              <a:rPr lang="en-US" altLang="zh-CN" dirty="0"/>
              <a:t>on</a:t>
            </a:r>
            <a:r>
              <a:rPr lang="zh-CN" altLang="en-US" dirty="0"/>
              <a:t> </a:t>
            </a:r>
            <a:r>
              <a:rPr lang="en-US" altLang="zh-CN" dirty="0"/>
              <a:t>Secure</a:t>
            </a:r>
            <a:r>
              <a:rPr lang="zh-CN" altLang="en-US" dirty="0"/>
              <a:t> </a:t>
            </a:r>
            <a:r>
              <a:rPr lang="en-US" altLang="zh-CN" dirty="0"/>
              <a:t>Boot</a:t>
            </a:r>
            <a:endParaRPr lang="zh-CN" altLang="en-US" dirty="0"/>
          </a:p>
        </p:txBody>
      </p:sp>
      <p:sp>
        <p:nvSpPr>
          <p:cNvPr id="3" name="内容占位符 2"/>
          <p:cNvSpPr>
            <a:spLocks noGrp="1"/>
          </p:cNvSpPr>
          <p:nvPr>
            <p:ph idx="1"/>
          </p:nvPr>
        </p:nvSpPr>
        <p:spPr>
          <a:xfrm>
            <a:off x="457201" y="1485901"/>
            <a:ext cx="3775145" cy="3394472"/>
          </a:xfrm>
        </p:spPr>
        <p:txBody>
          <a:bodyPr>
            <a:normAutofit/>
          </a:bodyPr>
          <a:lstStyle/>
          <a:p>
            <a:r>
              <a:rPr lang="en-US" altLang="zh-CN" sz="2325" dirty="0"/>
              <a:t>2013,</a:t>
            </a:r>
            <a:r>
              <a:rPr lang="zh-CN" altLang="en-US" sz="2325" dirty="0"/>
              <a:t> </a:t>
            </a:r>
            <a:r>
              <a:rPr lang="en-US" altLang="zh-CN" sz="2325" dirty="0"/>
              <a:t>Many</a:t>
            </a:r>
            <a:r>
              <a:rPr lang="zh-CN" altLang="en-US" sz="2325" dirty="0"/>
              <a:t> </a:t>
            </a:r>
            <a:r>
              <a:rPr lang="en-US" altLang="zh-CN" sz="2325" dirty="0"/>
              <a:t>Moto</a:t>
            </a:r>
            <a:r>
              <a:rPr lang="zh-CN" altLang="en-US" sz="2325" dirty="0"/>
              <a:t> </a:t>
            </a:r>
            <a:r>
              <a:rPr lang="en-US" altLang="zh-CN" sz="2325" dirty="0"/>
              <a:t>and</a:t>
            </a:r>
            <a:r>
              <a:rPr lang="zh-CN" altLang="en-US" sz="2325" dirty="0"/>
              <a:t> </a:t>
            </a:r>
            <a:r>
              <a:rPr lang="en-US" altLang="zh-CN" sz="2325" dirty="0"/>
              <a:t>Samsung</a:t>
            </a:r>
            <a:r>
              <a:rPr lang="zh-CN" altLang="en-US" sz="2325" dirty="0"/>
              <a:t> </a:t>
            </a:r>
            <a:r>
              <a:rPr lang="en-US" altLang="zh-CN" sz="2325" dirty="0"/>
              <a:t>Phone</a:t>
            </a:r>
            <a:endParaRPr lang="zh-CN" altLang="en-US" sz="2325" dirty="0"/>
          </a:p>
          <a:p>
            <a:pPr lvl="1"/>
            <a:r>
              <a:rPr lang="en-US" altLang="zh-CN" sz="2025" dirty="0"/>
              <a:t>Exploit</a:t>
            </a:r>
            <a:r>
              <a:rPr lang="zh-CN" altLang="en-US" sz="2025" dirty="0"/>
              <a:t> </a:t>
            </a:r>
            <a:r>
              <a:rPr lang="en-US" altLang="zh-CN" sz="2025" dirty="0"/>
              <a:t>TrustZone</a:t>
            </a:r>
            <a:r>
              <a:rPr lang="zh-CN" altLang="en-US" sz="2025" dirty="0"/>
              <a:t> </a:t>
            </a:r>
            <a:r>
              <a:rPr lang="en-US" altLang="zh-CN" sz="2025" dirty="0"/>
              <a:t>Kernel</a:t>
            </a:r>
          </a:p>
          <a:p>
            <a:r>
              <a:rPr lang="en-US" altLang="zh-CN" sz="2325" dirty="0"/>
              <a:t>Unlock</a:t>
            </a:r>
            <a:r>
              <a:rPr lang="zh-CN" altLang="en-US" sz="2325" dirty="0"/>
              <a:t> </a:t>
            </a:r>
            <a:r>
              <a:rPr lang="en-US" altLang="zh-CN" sz="2325" dirty="0" err="1"/>
              <a:t>bootloader</a:t>
            </a:r>
            <a:endParaRPr lang="zh-CN" altLang="en-US" sz="2325" dirty="0"/>
          </a:p>
          <a:p>
            <a:pPr lvl="1"/>
            <a:r>
              <a:rPr lang="en-US" altLang="zh-CN" sz="2025" dirty="0"/>
              <a:t>Can</a:t>
            </a:r>
            <a:r>
              <a:rPr lang="zh-CN" altLang="en-US" sz="2025" dirty="0"/>
              <a:t> </a:t>
            </a:r>
            <a:r>
              <a:rPr lang="en-US" altLang="zh-CN" sz="2025" dirty="0"/>
              <a:t>load</a:t>
            </a:r>
            <a:r>
              <a:rPr lang="zh-CN" altLang="en-US" sz="2025" dirty="0"/>
              <a:t> </a:t>
            </a:r>
            <a:r>
              <a:rPr lang="en-US" altLang="zh-CN" sz="2025" dirty="0"/>
              <a:t>any</a:t>
            </a:r>
            <a:r>
              <a:rPr lang="zh-CN" altLang="en-US" sz="2025" dirty="0"/>
              <a:t> </a:t>
            </a:r>
            <a:r>
              <a:rPr lang="en-US" altLang="zh-CN" sz="2025" dirty="0"/>
              <a:t>OS</a:t>
            </a:r>
            <a:r>
              <a:rPr lang="zh-CN" altLang="en-US" sz="2025" dirty="0"/>
              <a:t> </a:t>
            </a:r>
            <a:r>
              <a:rPr lang="en-US" altLang="zh-CN" sz="2025" dirty="0"/>
              <a:t>kernel</a:t>
            </a:r>
          </a:p>
          <a:p>
            <a:endParaRPr lang="zh-CN" altLang="en-US" sz="2325" dirty="0"/>
          </a:p>
        </p:txBody>
      </p:sp>
      <p:sp>
        <p:nvSpPr>
          <p:cNvPr id="4" name="矩形 3"/>
          <p:cNvSpPr/>
          <p:nvPr/>
        </p:nvSpPr>
        <p:spPr>
          <a:xfrm>
            <a:off x="662880" y="4728025"/>
            <a:ext cx="8229600" cy="296528"/>
          </a:xfrm>
          <a:prstGeom prst="rect">
            <a:avLst/>
          </a:prstGeom>
        </p:spPr>
        <p:txBody>
          <a:bodyPr wrap="square" lIns="87920" tIns="43960" rIns="87920" bIns="43960">
            <a:spAutoFit/>
          </a:bodyPr>
          <a:lstStyle/>
          <a:p>
            <a:pPr algn="r"/>
            <a:r>
              <a:rPr lang="en-US" altLang="zh-CN" sz="1350" dirty="0">
                <a:latin typeface="微软雅黑 Light" panose="020B0502040204020203" pitchFamily="34" charset="-122"/>
                <a:ea typeface="微软雅黑 Light" panose="020B0502040204020203" pitchFamily="34" charset="-122"/>
              </a:rPr>
              <a:t>Source: </a:t>
            </a:r>
            <a:r>
              <a:rPr lang="zh-CN" altLang="en-US" sz="1350" dirty="0">
                <a:latin typeface="微软雅黑 Light" panose="020B0502040204020203" pitchFamily="34" charset="-122"/>
                <a:ea typeface="微软雅黑 Light" panose="020B0502040204020203" pitchFamily="34" charset="-122"/>
              </a:rPr>
              <a:t>http://blog.azimuthsecurity.com/2013/04/unlocking-motorola-bootloader.html</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2346" y="1344842"/>
            <a:ext cx="4544059" cy="3112253"/>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1021722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Attacks</a:t>
            </a:r>
            <a:r>
              <a:rPr lang="zh-CN" altLang="en-US" dirty="0"/>
              <a:t> </a:t>
            </a:r>
            <a:r>
              <a:rPr lang="en-US" altLang="zh-CN" dirty="0"/>
              <a:t>on</a:t>
            </a:r>
            <a:r>
              <a:rPr lang="zh-CN" altLang="en-US" dirty="0"/>
              <a:t> </a:t>
            </a:r>
            <a:r>
              <a:rPr lang="en-US" altLang="zh-CN" dirty="0"/>
              <a:t>TEE</a:t>
            </a:r>
            <a:endParaRPr lang="zh-CN" altLang="en-US" dirty="0"/>
          </a:p>
        </p:txBody>
      </p:sp>
      <p:sp>
        <p:nvSpPr>
          <p:cNvPr id="3" name="内容占位符 2"/>
          <p:cNvSpPr>
            <a:spLocks noGrp="1"/>
          </p:cNvSpPr>
          <p:nvPr>
            <p:ph idx="1"/>
          </p:nvPr>
        </p:nvSpPr>
        <p:spPr/>
        <p:txBody>
          <a:bodyPr>
            <a:normAutofit/>
          </a:bodyPr>
          <a:lstStyle/>
          <a:p>
            <a:r>
              <a:rPr lang="en-US" altLang="zh-CN" dirty="0" err="1"/>
              <a:t>QualComm</a:t>
            </a:r>
            <a:r>
              <a:rPr lang="zh-CN" altLang="en-US" dirty="0"/>
              <a:t> </a:t>
            </a:r>
            <a:r>
              <a:rPr lang="en-US" altLang="zh-CN" dirty="0"/>
              <a:t>QSEE</a:t>
            </a:r>
            <a:r>
              <a:rPr lang="zh-CN" altLang="en-US" dirty="0"/>
              <a:t> </a:t>
            </a:r>
            <a:r>
              <a:rPr lang="en-US" altLang="zh-CN" dirty="0"/>
              <a:t>Bug:</a:t>
            </a:r>
            <a:r>
              <a:rPr lang="zh-CN" altLang="en-US" dirty="0"/>
              <a:t> </a:t>
            </a:r>
            <a:r>
              <a:rPr lang="en-US" altLang="zh-CN" sz="2700" dirty="0"/>
              <a:t>CVE-2014-4322</a:t>
            </a:r>
          </a:p>
          <a:p>
            <a:pPr lvl="1"/>
            <a:r>
              <a:rPr lang="en-US" altLang="zh-CN" sz="1950" dirty="0"/>
              <a:t>drivers/</a:t>
            </a:r>
            <a:r>
              <a:rPr lang="en-US" altLang="zh-CN" sz="1950" dirty="0" err="1"/>
              <a:t>misc</a:t>
            </a:r>
            <a:r>
              <a:rPr lang="en-US" altLang="zh-CN" sz="1950" dirty="0"/>
              <a:t>/</a:t>
            </a:r>
            <a:r>
              <a:rPr lang="en-US" altLang="zh-CN" sz="1950" dirty="0" err="1"/>
              <a:t>qseecom.c</a:t>
            </a:r>
            <a:endParaRPr lang="en-US" altLang="zh-CN" sz="1950" dirty="0"/>
          </a:p>
          <a:p>
            <a:pPr lvl="1"/>
            <a:r>
              <a:rPr lang="en-US" altLang="zh-CN" sz="1950" dirty="0"/>
              <a:t>No</a:t>
            </a:r>
            <a:r>
              <a:rPr lang="zh-CN" altLang="en-US" sz="1950" dirty="0"/>
              <a:t> </a:t>
            </a:r>
            <a:r>
              <a:rPr lang="en-US" altLang="zh-CN" sz="1950" dirty="0"/>
              <a:t>sanity</a:t>
            </a:r>
            <a:r>
              <a:rPr lang="zh-CN" altLang="en-US" sz="1950" dirty="0"/>
              <a:t> </a:t>
            </a:r>
            <a:r>
              <a:rPr lang="en-US" altLang="zh-CN" sz="1950" dirty="0"/>
              <a:t>check</a:t>
            </a:r>
            <a:r>
              <a:rPr lang="zh-CN" altLang="en-US" sz="1950" dirty="0"/>
              <a:t> </a:t>
            </a:r>
            <a:r>
              <a:rPr lang="en-US" altLang="zh-CN" sz="1950" dirty="0"/>
              <a:t>on</a:t>
            </a:r>
            <a:r>
              <a:rPr lang="zh-CN" altLang="en-US" sz="1950" dirty="0"/>
              <a:t> </a:t>
            </a:r>
            <a:r>
              <a:rPr lang="en-US" altLang="zh-CN" sz="1950" dirty="0"/>
              <a:t>offset</a:t>
            </a:r>
            <a:r>
              <a:rPr lang="zh-CN" altLang="en-US" sz="1950" dirty="0"/>
              <a:t> </a:t>
            </a:r>
            <a:r>
              <a:rPr lang="en-US" altLang="zh-CN" sz="1950" dirty="0"/>
              <a:t>and</a:t>
            </a:r>
            <a:r>
              <a:rPr lang="zh-CN" altLang="en-US" sz="1950" dirty="0"/>
              <a:t> </a:t>
            </a:r>
            <a:r>
              <a:rPr lang="en-US" altLang="zh-CN" sz="1950" dirty="0"/>
              <a:t>length</a:t>
            </a:r>
          </a:p>
          <a:p>
            <a:pPr lvl="1"/>
            <a:r>
              <a:rPr lang="en-US" altLang="zh-CN" sz="1950" dirty="0"/>
              <a:t>May</a:t>
            </a:r>
            <a:r>
              <a:rPr lang="zh-CN" altLang="en-US" sz="1950" dirty="0"/>
              <a:t> </a:t>
            </a:r>
            <a:r>
              <a:rPr lang="en-US" altLang="zh-CN" sz="1950" dirty="0"/>
              <a:t>lead</a:t>
            </a:r>
            <a:r>
              <a:rPr lang="zh-CN" altLang="en-US" sz="1950" dirty="0"/>
              <a:t> </a:t>
            </a:r>
            <a:r>
              <a:rPr lang="en-US" altLang="zh-CN" sz="1950" dirty="0"/>
              <a:t>to</a:t>
            </a:r>
            <a:r>
              <a:rPr lang="zh-CN" altLang="en-US" sz="1950" dirty="0"/>
              <a:t> </a:t>
            </a:r>
            <a:r>
              <a:rPr lang="en-US" altLang="zh-CN" sz="1950" dirty="0"/>
              <a:t>privilege</a:t>
            </a:r>
            <a:r>
              <a:rPr lang="zh-CN" altLang="en-US" sz="1950" dirty="0"/>
              <a:t> </a:t>
            </a:r>
            <a:r>
              <a:rPr lang="en-US" altLang="zh-CN" sz="1950" dirty="0"/>
              <a:t>escalation</a:t>
            </a:r>
            <a:r>
              <a:rPr lang="zh-CN" altLang="en-US" sz="1950" dirty="0"/>
              <a:t> </a:t>
            </a:r>
            <a:r>
              <a:rPr lang="en-US" altLang="zh-CN" sz="1950" dirty="0"/>
              <a:t>or</a:t>
            </a:r>
            <a:r>
              <a:rPr lang="zh-CN" altLang="en-US" sz="1950" dirty="0"/>
              <a:t> </a:t>
            </a:r>
            <a:r>
              <a:rPr lang="en-US" altLang="zh-CN" sz="1950" dirty="0" err="1"/>
              <a:t>DoS</a:t>
            </a:r>
            <a:endParaRPr lang="en-US" altLang="zh-CN" sz="1950" dirty="0"/>
          </a:p>
          <a:p>
            <a:r>
              <a:rPr lang="en-US" altLang="zh-CN" dirty="0"/>
              <a:t>Huawei</a:t>
            </a:r>
            <a:r>
              <a:rPr lang="zh-CN" altLang="en-US" dirty="0"/>
              <a:t> </a:t>
            </a:r>
            <a:r>
              <a:rPr lang="en-US" altLang="zh-CN" dirty="0" err="1"/>
              <a:t>RTOSck</a:t>
            </a:r>
            <a:r>
              <a:rPr lang="zh-CN" altLang="en-US" dirty="0"/>
              <a:t> </a:t>
            </a:r>
            <a:r>
              <a:rPr lang="en-US" altLang="zh-CN" dirty="0"/>
              <a:t>Bug:</a:t>
            </a:r>
            <a:r>
              <a:rPr lang="zh-CN" altLang="en-US" dirty="0"/>
              <a:t> </a:t>
            </a:r>
            <a:r>
              <a:rPr lang="en-US" altLang="zh-CN" dirty="0"/>
              <a:t>CVE-2015-4422</a:t>
            </a:r>
          </a:p>
          <a:p>
            <a:pPr lvl="1"/>
            <a:r>
              <a:rPr lang="en-US" altLang="zh-CN" dirty="0"/>
              <a:t>Lead</a:t>
            </a:r>
            <a:r>
              <a:rPr lang="zh-CN" altLang="en-US" dirty="0"/>
              <a:t> </a:t>
            </a:r>
            <a:r>
              <a:rPr lang="en-US" altLang="zh-CN" dirty="0"/>
              <a:t>to</a:t>
            </a:r>
            <a:r>
              <a:rPr lang="zh-CN" altLang="en-US" dirty="0"/>
              <a:t> </a:t>
            </a:r>
            <a:r>
              <a:rPr lang="en-US" altLang="zh-CN" dirty="0"/>
              <a:t>any</a:t>
            </a:r>
            <a:r>
              <a:rPr lang="zh-CN" altLang="en-US" dirty="0"/>
              <a:t> </a:t>
            </a:r>
            <a:r>
              <a:rPr lang="en-US" altLang="zh-CN" dirty="0"/>
              <a:t>code</a:t>
            </a:r>
            <a:r>
              <a:rPr lang="zh-CN" altLang="en-US" dirty="0"/>
              <a:t> </a:t>
            </a:r>
            <a:r>
              <a:rPr lang="en-US" altLang="zh-CN" dirty="0"/>
              <a:t>execution</a:t>
            </a:r>
            <a:endParaRPr lang="zh-CN" altLang="en-US" dirty="0"/>
          </a:p>
          <a:p>
            <a:pPr lvl="1"/>
            <a:r>
              <a:rPr lang="en-US" altLang="zh-CN" dirty="0"/>
              <a:t>No</a:t>
            </a:r>
            <a:r>
              <a:rPr lang="zh-CN" altLang="en-US" dirty="0"/>
              <a:t> </a:t>
            </a:r>
            <a:r>
              <a:rPr lang="en-US" altLang="zh-CN" dirty="0"/>
              <a:t>ASLR</a:t>
            </a:r>
            <a:r>
              <a:rPr lang="zh-CN" altLang="en-US" dirty="0"/>
              <a:t> </a:t>
            </a:r>
            <a:r>
              <a:rPr lang="en-US" altLang="zh-CN" dirty="0"/>
              <a:t>or</a:t>
            </a:r>
            <a:r>
              <a:rPr lang="zh-CN" altLang="en-US" dirty="0"/>
              <a:t> </a:t>
            </a:r>
            <a:r>
              <a:rPr lang="en-US" altLang="zh-CN" dirty="0"/>
              <a:t>NX</a:t>
            </a:r>
            <a:r>
              <a:rPr lang="zh-CN" altLang="en-US" dirty="0"/>
              <a:t> </a:t>
            </a:r>
            <a:r>
              <a:rPr lang="en-US" altLang="zh-CN" dirty="0"/>
              <a:t>enabled</a:t>
            </a:r>
            <a:endParaRPr lang="zh-CN" altLang="en-US" dirty="0"/>
          </a:p>
        </p:txBody>
      </p:sp>
    </p:spTree>
    <p:extLst>
      <p:ext uri="{BB962C8B-B14F-4D97-AF65-F5344CB8AC3E}">
        <p14:creationId xmlns:p14="http://schemas.microsoft.com/office/powerpoint/2010/main" val="21843041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Attacks</a:t>
            </a:r>
            <a:r>
              <a:rPr lang="zh-CN" altLang="en-US" dirty="0"/>
              <a:t> </a:t>
            </a:r>
            <a:r>
              <a:rPr lang="en-US" altLang="zh-CN" dirty="0"/>
              <a:t>on</a:t>
            </a:r>
            <a:r>
              <a:rPr lang="zh-CN" altLang="en-US" dirty="0"/>
              <a:t> </a:t>
            </a:r>
            <a:r>
              <a:rPr lang="en-US" altLang="zh-CN" dirty="0"/>
              <a:t>TA</a:t>
            </a:r>
            <a:endParaRPr lang="zh-CN" alt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728" y="1143535"/>
            <a:ext cx="4608512" cy="4192676"/>
          </a:xfrm>
          <a:prstGeom prst="rect">
            <a:avLst/>
          </a:prstGeom>
        </p:spPr>
      </p:pic>
    </p:spTree>
    <p:extLst>
      <p:ext uri="{BB962C8B-B14F-4D97-AF65-F5344CB8AC3E}">
        <p14:creationId xmlns:p14="http://schemas.microsoft.com/office/powerpoint/2010/main" val="16221352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Attacks</a:t>
            </a:r>
            <a:r>
              <a:rPr lang="zh-CN" altLang="en-US" dirty="0"/>
              <a:t> </a:t>
            </a:r>
            <a:r>
              <a:rPr lang="en-US" altLang="zh-CN" dirty="0"/>
              <a:t>on</a:t>
            </a:r>
            <a:r>
              <a:rPr lang="zh-CN" altLang="en-US" dirty="0"/>
              <a:t> </a:t>
            </a:r>
            <a:r>
              <a:rPr lang="en-US" altLang="zh-CN" dirty="0"/>
              <a:t>Peripherals</a:t>
            </a:r>
            <a:endParaRPr lang="zh-CN" altLang="en-US" dirty="0"/>
          </a:p>
        </p:txBody>
      </p:sp>
      <p:sp>
        <p:nvSpPr>
          <p:cNvPr id="3" name="内容占位符 2"/>
          <p:cNvSpPr>
            <a:spLocks noGrp="1"/>
          </p:cNvSpPr>
          <p:nvPr>
            <p:ph idx="1"/>
          </p:nvPr>
        </p:nvSpPr>
        <p:spPr>
          <a:xfrm>
            <a:off x="457200" y="1237321"/>
            <a:ext cx="8686800" cy="3394472"/>
          </a:xfrm>
        </p:spPr>
        <p:txBody>
          <a:bodyPr>
            <a:normAutofit/>
          </a:bodyPr>
          <a:lstStyle/>
          <a:p>
            <a:r>
              <a:rPr lang="en-US" altLang="zh-CN" dirty="0"/>
              <a:t>Blackhat'15: </a:t>
            </a:r>
            <a:r>
              <a:rPr lang="zh-CN" altLang="en-US" dirty="0"/>
              <a:t> </a:t>
            </a:r>
            <a:r>
              <a:rPr lang="en-US" altLang="zh-CN" dirty="0"/>
              <a:t>Samsung</a:t>
            </a:r>
            <a:r>
              <a:rPr lang="zh-CN" altLang="en-US" dirty="0"/>
              <a:t> </a:t>
            </a:r>
            <a:r>
              <a:rPr lang="en-US" altLang="zh-CN" dirty="0"/>
              <a:t>S5</a:t>
            </a:r>
            <a:r>
              <a:rPr lang="zh-CN" altLang="en-US" dirty="0"/>
              <a:t> </a:t>
            </a:r>
            <a:r>
              <a:rPr lang="en-US" altLang="zh-CN" dirty="0"/>
              <a:t>has</a:t>
            </a:r>
            <a:r>
              <a:rPr lang="zh-CN" altLang="en-US" dirty="0"/>
              <a:t> </a:t>
            </a:r>
            <a:r>
              <a:rPr lang="en-US" altLang="zh-CN" dirty="0"/>
              <a:t>bug</a:t>
            </a:r>
            <a:r>
              <a:rPr lang="zh-CN" altLang="en-US" dirty="0"/>
              <a:t> </a:t>
            </a:r>
            <a:r>
              <a:rPr lang="en-US" altLang="zh-CN" dirty="0"/>
              <a:t>on</a:t>
            </a:r>
            <a:r>
              <a:rPr lang="zh-CN" altLang="en-US" dirty="0"/>
              <a:t> </a:t>
            </a:r>
            <a:r>
              <a:rPr lang="en-US" altLang="zh-CN" dirty="0"/>
              <a:t>fingerprint</a:t>
            </a:r>
            <a:r>
              <a:rPr lang="zh-CN" altLang="en-US" dirty="0"/>
              <a:t> </a:t>
            </a:r>
            <a:r>
              <a:rPr lang="en-US" altLang="zh-CN" dirty="0"/>
              <a:t>reader</a:t>
            </a:r>
          </a:p>
          <a:p>
            <a:endParaRPr lang="en-US" altLang="zh-CN" sz="27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6101" y="2065412"/>
            <a:ext cx="6251798" cy="2893308"/>
          </a:xfrm>
          <a:prstGeom prst="rect">
            <a:avLst/>
          </a:prstGeom>
        </p:spPr>
      </p:pic>
    </p:spTree>
    <p:extLst>
      <p:ext uri="{BB962C8B-B14F-4D97-AF65-F5344CB8AC3E}">
        <p14:creationId xmlns:p14="http://schemas.microsoft.com/office/powerpoint/2010/main" val="27781834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Attack</a:t>
            </a:r>
            <a:r>
              <a:rPr lang="zh-CN" altLang="en-US" dirty="0"/>
              <a:t> </a:t>
            </a:r>
            <a:r>
              <a:rPr lang="en-US" altLang="zh-CN" dirty="0"/>
              <a:t>on</a:t>
            </a:r>
            <a:r>
              <a:rPr lang="zh-CN" altLang="en-US" dirty="0"/>
              <a:t> </a:t>
            </a:r>
            <a:r>
              <a:rPr lang="en-US" altLang="zh-CN" dirty="0"/>
              <a:t>Interaction</a:t>
            </a:r>
            <a:r>
              <a:rPr lang="zh-CN" altLang="en-US" dirty="0"/>
              <a:t> </a:t>
            </a:r>
            <a:r>
              <a:rPr lang="en-US" altLang="zh-CN" dirty="0"/>
              <a:t>between</a:t>
            </a:r>
            <a:r>
              <a:rPr lang="zh-CN" altLang="en-US" dirty="0"/>
              <a:t> </a:t>
            </a:r>
            <a:r>
              <a:rPr lang="en-US" altLang="zh-CN" dirty="0"/>
              <a:t>REE</a:t>
            </a:r>
            <a:r>
              <a:rPr lang="zh-CN" altLang="en-US" dirty="0"/>
              <a:t> </a:t>
            </a:r>
            <a:r>
              <a:rPr lang="en-US" altLang="zh-CN" dirty="0"/>
              <a:t>&amp;</a:t>
            </a:r>
            <a:r>
              <a:rPr lang="zh-CN" altLang="en-US" dirty="0"/>
              <a:t> </a:t>
            </a:r>
            <a:r>
              <a:rPr lang="en-US" altLang="zh-CN" dirty="0"/>
              <a:t>TEE</a:t>
            </a:r>
            <a:endParaRPr lang="en-US" dirty="0"/>
          </a:p>
        </p:txBody>
      </p:sp>
      <p:sp>
        <p:nvSpPr>
          <p:cNvPr id="3" name="Content Placeholder 2"/>
          <p:cNvSpPr>
            <a:spLocks noGrp="1"/>
          </p:cNvSpPr>
          <p:nvPr>
            <p:ph idx="1"/>
          </p:nvPr>
        </p:nvSpPr>
        <p:spPr>
          <a:xfrm>
            <a:off x="457200" y="1366935"/>
            <a:ext cx="8229600" cy="3394472"/>
          </a:xfrm>
        </p:spPr>
        <p:txBody>
          <a:bodyPr/>
          <a:lstStyle/>
          <a:p>
            <a:r>
              <a:rPr lang="en-US" dirty="0"/>
              <a:t>TEE Driver</a:t>
            </a:r>
            <a:r>
              <a:rPr lang="zh-CN" altLang="en-US" dirty="0"/>
              <a:t> </a:t>
            </a:r>
            <a:r>
              <a:rPr lang="en-US" altLang="zh-CN" dirty="0"/>
              <a:t>Privilege</a:t>
            </a:r>
            <a:r>
              <a:rPr lang="zh-CN" altLang="en-US" dirty="0"/>
              <a:t> </a:t>
            </a:r>
            <a:r>
              <a:rPr lang="en-US" altLang="zh-CN" dirty="0"/>
              <a:t>Escalation:</a:t>
            </a:r>
            <a:r>
              <a:rPr lang="zh-CN" altLang="en-US" dirty="0"/>
              <a:t> </a:t>
            </a:r>
            <a:r>
              <a:rPr lang="en-US" dirty="0"/>
              <a:t>CVE-2015-4421</a:t>
            </a:r>
          </a:p>
          <a:p>
            <a:pPr lvl="1"/>
            <a:r>
              <a:rPr lang="en-US" altLang="zh-CN" dirty="0"/>
              <a:t>Incorrect</a:t>
            </a:r>
            <a:r>
              <a:rPr lang="zh-CN" altLang="en-US" dirty="0"/>
              <a:t> </a:t>
            </a:r>
            <a:r>
              <a:rPr lang="en-US" altLang="zh-CN" dirty="0"/>
              <a:t>boundary</a:t>
            </a:r>
            <a:r>
              <a:rPr lang="zh-CN" altLang="en-US" dirty="0"/>
              <a:t> </a:t>
            </a:r>
            <a:r>
              <a:rPr lang="en-US" altLang="zh-CN" dirty="0"/>
              <a:t>check</a:t>
            </a:r>
          </a:p>
          <a:p>
            <a:r>
              <a:rPr lang="en-US" dirty="0"/>
              <a:t>Samsung</a:t>
            </a:r>
            <a:r>
              <a:rPr lang="zh-CN" altLang="en-US" dirty="0"/>
              <a:t> </a:t>
            </a:r>
            <a:r>
              <a:rPr lang="en-US" dirty="0"/>
              <a:t>TEE</a:t>
            </a:r>
            <a:r>
              <a:rPr lang="zh-CN" altLang="en-US" dirty="0"/>
              <a:t> </a:t>
            </a:r>
            <a:r>
              <a:rPr lang="en-US" altLang="zh-CN" dirty="0"/>
              <a:t>Kernel</a:t>
            </a:r>
            <a:r>
              <a:rPr lang="zh-CN" altLang="en-US" dirty="0"/>
              <a:t> </a:t>
            </a:r>
            <a:r>
              <a:rPr lang="en-US" dirty="0"/>
              <a:t>MITM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2137420"/>
            <a:ext cx="3989884" cy="2312522"/>
          </a:xfrm>
          <a:prstGeom prst="rect">
            <a:avLst/>
          </a:prstGeom>
        </p:spPr>
      </p:pic>
    </p:spTree>
    <p:extLst>
      <p:ext uri="{BB962C8B-B14F-4D97-AF65-F5344CB8AC3E}">
        <p14:creationId xmlns:p14="http://schemas.microsoft.com/office/powerpoint/2010/main" val="39521820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B0B7FBF9-871C-F648-AC3C-A8700EC4B978}"/>
              </a:ext>
            </a:extLst>
          </p:cNvPr>
          <p:cNvSpPr>
            <a:spLocks noGrp="1"/>
          </p:cNvSpPr>
          <p:nvPr>
            <p:ph type="title"/>
          </p:nvPr>
        </p:nvSpPr>
        <p:spPr/>
        <p:txBody>
          <a:bodyPr/>
          <a:lstStyle/>
          <a:p>
            <a:r>
              <a:rPr kumimoji="1" lang="en-US" altLang="zh-CN" dirty="0"/>
              <a:t>TEE</a:t>
            </a:r>
            <a:r>
              <a:rPr kumimoji="1" lang="zh-CN" altLang="en-US" dirty="0"/>
              <a:t> </a:t>
            </a:r>
            <a:r>
              <a:rPr kumimoji="1" lang="en-US" altLang="zh-CN" dirty="0"/>
              <a:t>Virtualization</a:t>
            </a:r>
            <a:endParaRPr kumimoji="1" lang="zh-CN" altLang="en-US" dirty="0"/>
          </a:p>
        </p:txBody>
      </p:sp>
      <p:sp>
        <p:nvSpPr>
          <p:cNvPr id="5" name="文本占位符 4">
            <a:extLst>
              <a:ext uri="{FF2B5EF4-FFF2-40B4-BE49-F238E27FC236}">
                <a16:creationId xmlns:a16="http://schemas.microsoft.com/office/drawing/2014/main" id="{B46B5179-9F01-9149-97CF-2C986A3FB73D}"/>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37094324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2849A0-2225-1F4E-A9A9-7276AAAE5F02}"/>
              </a:ext>
            </a:extLst>
          </p:cNvPr>
          <p:cNvSpPr>
            <a:spLocks noGrp="1"/>
          </p:cNvSpPr>
          <p:nvPr>
            <p:ph type="title"/>
          </p:nvPr>
        </p:nvSpPr>
        <p:spPr/>
        <p:txBody>
          <a:bodyPr>
            <a:normAutofit fontScale="90000"/>
          </a:bodyPr>
          <a:lstStyle/>
          <a:p>
            <a:r>
              <a:rPr kumimoji="1" lang="en-US" altLang="zh-CN" b="1" dirty="0"/>
              <a:t>Why</a:t>
            </a:r>
            <a:r>
              <a:rPr kumimoji="1" lang="zh-CN" altLang="en-US" b="1" dirty="0"/>
              <a:t> </a:t>
            </a:r>
            <a:r>
              <a:rPr kumimoji="1" lang="en-US" altLang="zh-CN" b="1" dirty="0"/>
              <a:t>Multiple</a:t>
            </a:r>
            <a:r>
              <a:rPr kumimoji="1" lang="zh-CN" altLang="en-US" b="1" dirty="0"/>
              <a:t> </a:t>
            </a:r>
            <a:r>
              <a:rPr kumimoji="1" lang="en-US" altLang="zh-CN" b="1" dirty="0"/>
              <a:t>Isolated</a:t>
            </a:r>
            <a:r>
              <a:rPr kumimoji="1" lang="zh-CN" altLang="en-US" b="1" dirty="0"/>
              <a:t> </a:t>
            </a:r>
            <a:r>
              <a:rPr kumimoji="1" lang="en-US" altLang="zh-CN" b="1" dirty="0"/>
              <a:t>TEEs</a:t>
            </a:r>
            <a:r>
              <a:rPr kumimoji="1" lang="zh-CN" altLang="en-US" b="1" dirty="0"/>
              <a:t> </a:t>
            </a:r>
            <a:r>
              <a:rPr kumimoji="1" lang="en-US" altLang="zh-CN" b="1" dirty="0"/>
              <a:t>are</a:t>
            </a:r>
            <a:r>
              <a:rPr kumimoji="1" lang="zh-CN" altLang="en-US" b="1" dirty="0"/>
              <a:t> </a:t>
            </a:r>
            <a:r>
              <a:rPr kumimoji="1" lang="en-US" altLang="zh-CN" b="1" dirty="0"/>
              <a:t>Needed?</a:t>
            </a:r>
            <a:endParaRPr kumimoji="1" lang="zh-CN" altLang="en-US" b="1" dirty="0"/>
          </a:p>
        </p:txBody>
      </p:sp>
      <p:sp>
        <p:nvSpPr>
          <p:cNvPr id="3" name="内容占位符 2">
            <a:extLst>
              <a:ext uri="{FF2B5EF4-FFF2-40B4-BE49-F238E27FC236}">
                <a16:creationId xmlns:a16="http://schemas.microsoft.com/office/drawing/2014/main" id="{63B47290-7598-3C45-8B51-60076502B99E}"/>
              </a:ext>
            </a:extLst>
          </p:cNvPr>
          <p:cNvSpPr>
            <a:spLocks noGrp="1"/>
          </p:cNvSpPr>
          <p:nvPr>
            <p:ph idx="1"/>
          </p:nvPr>
        </p:nvSpPr>
        <p:spPr>
          <a:xfrm>
            <a:off x="457200" y="1485901"/>
            <a:ext cx="8392075" cy="1692197"/>
          </a:xfrm>
        </p:spPr>
        <p:txBody>
          <a:bodyPr>
            <a:normAutofit/>
          </a:bodyPr>
          <a:lstStyle/>
          <a:p>
            <a:pPr>
              <a:spcBef>
                <a:spcPts val="691"/>
              </a:spcBef>
            </a:pPr>
            <a:r>
              <a:rPr kumimoji="1" lang="en-US" altLang="zh-CN" sz="1800" b="1" dirty="0"/>
              <a:t>Reason-1</a:t>
            </a:r>
            <a:r>
              <a:rPr kumimoji="1" lang="en-US" altLang="zh-CN" sz="1800" dirty="0"/>
              <a:t>:</a:t>
            </a:r>
            <a:r>
              <a:rPr kumimoji="1" lang="zh-CN" altLang="en-US" sz="1800" dirty="0"/>
              <a:t> </a:t>
            </a:r>
            <a:r>
              <a:rPr kumimoji="1" lang="en-US" altLang="zh-CN" sz="1800" dirty="0"/>
              <a:t>More and more CVEs of TEE OS</a:t>
            </a:r>
            <a:r>
              <a:rPr kumimoji="1" lang="zh-CN" altLang="en-US" sz="1800" dirty="0"/>
              <a:t> </a:t>
            </a:r>
            <a:r>
              <a:rPr kumimoji="1" lang="en-US" altLang="zh-CN" sz="1800" dirty="0"/>
              <a:t>and</a:t>
            </a:r>
            <a:r>
              <a:rPr kumimoji="1" lang="zh-CN" altLang="en-US" sz="1800" dirty="0"/>
              <a:t> </a:t>
            </a:r>
            <a:r>
              <a:rPr kumimoji="1" lang="en-US" altLang="zh-CN" sz="1800" dirty="0"/>
              <a:t>TAs</a:t>
            </a:r>
            <a:r>
              <a:rPr kumimoji="1" lang="zh-CN" altLang="en-US" sz="1800" dirty="0"/>
              <a:t> </a:t>
            </a:r>
            <a:r>
              <a:rPr kumimoji="1" lang="en-US" altLang="zh-CN" sz="1800" dirty="0"/>
              <a:t>are disclosed</a:t>
            </a:r>
          </a:p>
          <a:p>
            <a:pPr>
              <a:spcBef>
                <a:spcPts val="691"/>
              </a:spcBef>
            </a:pPr>
            <a:r>
              <a:rPr kumimoji="1" lang="en-US" altLang="zh-CN" sz="1800" b="1" dirty="0"/>
              <a:t>Reason-2</a:t>
            </a:r>
            <a:r>
              <a:rPr kumimoji="1" lang="en-US" altLang="zh-CN" sz="1800" dirty="0"/>
              <a:t>:</a:t>
            </a:r>
            <a:r>
              <a:rPr kumimoji="1" lang="zh-CN" altLang="en-US" sz="1800" dirty="0"/>
              <a:t> </a:t>
            </a:r>
            <a:r>
              <a:rPr kumimoji="1" lang="en-US" altLang="zh-CN" sz="1800" dirty="0"/>
              <a:t>A compromised TEE may breach the entire system </a:t>
            </a:r>
            <a:r>
              <a:rPr kumimoji="1" lang="en-US" altLang="zh-CN" sz="1260" dirty="0"/>
              <a:t>(</a:t>
            </a:r>
            <a:r>
              <a:rPr kumimoji="1" lang="en-US" altLang="zh-CN" sz="1260" i="1" dirty="0"/>
              <a:t>with</a:t>
            </a:r>
            <a:r>
              <a:rPr kumimoji="1" lang="zh-CN" altLang="en-US" sz="1260" i="1" dirty="0"/>
              <a:t> </a:t>
            </a:r>
            <a:r>
              <a:rPr kumimoji="1" lang="en-US" altLang="zh-CN" sz="1260" i="1" dirty="0"/>
              <a:t>highest privilege</a:t>
            </a:r>
            <a:r>
              <a:rPr kumimoji="1" lang="en-US" altLang="zh-CN" sz="1260" dirty="0"/>
              <a:t>)</a:t>
            </a:r>
            <a:endParaRPr kumimoji="1" lang="en-US" altLang="zh-CN" sz="1800" dirty="0"/>
          </a:p>
          <a:p>
            <a:pPr>
              <a:spcBef>
                <a:spcPts val="691"/>
              </a:spcBef>
            </a:pPr>
            <a:r>
              <a:rPr kumimoji="1" lang="en-US" altLang="zh-CN" sz="1800" b="1" dirty="0"/>
              <a:t>Reason-3</a:t>
            </a:r>
            <a:r>
              <a:rPr kumimoji="1" lang="en-US" altLang="zh-CN" sz="1800" dirty="0"/>
              <a:t>:</a:t>
            </a:r>
            <a:r>
              <a:rPr kumimoji="1" lang="zh-CN" altLang="en-US" sz="1800" dirty="0"/>
              <a:t> </a:t>
            </a:r>
            <a:r>
              <a:rPr kumimoji="1" lang="en-US" altLang="zh-CN" sz="1800" dirty="0"/>
              <a:t>App vendors (e.g.,</a:t>
            </a:r>
            <a:r>
              <a:rPr kumimoji="1" lang="zh-CN" altLang="en-US" sz="1800" dirty="0"/>
              <a:t> </a:t>
            </a:r>
            <a:r>
              <a:rPr kumimoji="1" lang="en-US" altLang="zh-CN" sz="1800" dirty="0"/>
              <a:t>mobile</a:t>
            </a:r>
            <a:r>
              <a:rPr kumimoji="1" lang="zh-CN" altLang="en-US" sz="1800" dirty="0"/>
              <a:t> </a:t>
            </a:r>
            <a:r>
              <a:rPr kumimoji="1" lang="en-US" altLang="zh-CN" sz="1800" dirty="0"/>
              <a:t>payment)</a:t>
            </a:r>
            <a:r>
              <a:rPr kumimoji="1" lang="zh-CN" altLang="en-US" sz="1800" dirty="0"/>
              <a:t> </a:t>
            </a:r>
            <a:r>
              <a:rPr kumimoji="1" lang="en-US" altLang="zh-CN" sz="1800" dirty="0"/>
              <a:t>may compensate users for the faults of TEE OS,</a:t>
            </a:r>
            <a:r>
              <a:rPr kumimoji="1" lang="zh-CN" altLang="en-US" sz="1800" dirty="0"/>
              <a:t> </a:t>
            </a:r>
            <a:r>
              <a:rPr kumimoji="1" lang="en-US" altLang="zh-CN" sz="1800" dirty="0"/>
              <a:t>thus</a:t>
            </a:r>
            <a:r>
              <a:rPr kumimoji="1" lang="zh-CN" altLang="en-US" sz="1800" dirty="0"/>
              <a:t> </a:t>
            </a:r>
            <a:r>
              <a:rPr kumimoji="1" lang="en-US" altLang="zh-CN" sz="1800" dirty="0"/>
              <a:t>they prefer to run on</a:t>
            </a:r>
            <a:r>
              <a:rPr kumimoji="1" lang="zh-CN" altLang="en-US" sz="1800" dirty="0"/>
              <a:t> </a:t>
            </a:r>
            <a:r>
              <a:rPr kumimoji="1" lang="en-US" altLang="zh-CN" sz="1800" dirty="0"/>
              <a:t>TEEs</a:t>
            </a:r>
            <a:r>
              <a:rPr kumimoji="1" lang="zh-CN" altLang="en-US" sz="1800" dirty="0"/>
              <a:t> </a:t>
            </a:r>
            <a:r>
              <a:rPr kumimoji="1" lang="en-US" altLang="zh-CN" sz="1800" dirty="0"/>
              <a:t>they trust (e.g.,</a:t>
            </a:r>
            <a:r>
              <a:rPr kumimoji="1" lang="zh-CN" altLang="en-US" sz="1800" dirty="0"/>
              <a:t> </a:t>
            </a:r>
            <a:r>
              <a:rPr kumimoji="1" lang="en-US" altLang="zh-CN" sz="1800" dirty="0"/>
              <a:t>their</a:t>
            </a:r>
            <a:r>
              <a:rPr kumimoji="1" lang="zh-CN" altLang="en-US" sz="1800" dirty="0"/>
              <a:t> </a:t>
            </a:r>
            <a:r>
              <a:rPr kumimoji="1" lang="en-US" altLang="zh-CN" sz="1800" dirty="0"/>
              <a:t>own)</a:t>
            </a:r>
          </a:p>
          <a:p>
            <a:pPr lvl="1">
              <a:spcBef>
                <a:spcPts val="691"/>
              </a:spcBef>
            </a:pPr>
            <a:endParaRPr kumimoji="1" lang="en-US" altLang="zh-CN" sz="1620" dirty="0"/>
          </a:p>
        </p:txBody>
      </p:sp>
      <p:sp>
        <p:nvSpPr>
          <p:cNvPr id="4" name="灯片编号占位符 3">
            <a:extLst>
              <a:ext uri="{FF2B5EF4-FFF2-40B4-BE49-F238E27FC236}">
                <a16:creationId xmlns:a16="http://schemas.microsoft.com/office/drawing/2014/main" id="{5E147F10-F0D4-E446-A120-DC5E4AAA8E0F}"/>
              </a:ext>
            </a:extLst>
          </p:cNvPr>
          <p:cNvSpPr>
            <a:spLocks noGrp="1"/>
          </p:cNvSpPr>
          <p:nvPr>
            <p:ph type="sldNum" sz="quarter" idx="12"/>
          </p:nvPr>
        </p:nvSpPr>
        <p:spPr/>
        <p:txBody>
          <a:bodyPr/>
          <a:lstStyle/>
          <a:p>
            <a:fld id="{ADE361C3-C043-4A6E-BDCE-8DA1E7D90A3B}" type="slidenum">
              <a:rPr lang="zh-CN" altLang="en-US" smtClean="0"/>
              <a:t>79</a:t>
            </a:fld>
            <a:endParaRPr lang="zh-CN" altLang="en-US"/>
          </a:p>
        </p:txBody>
      </p:sp>
      <p:graphicFrame>
        <p:nvGraphicFramePr>
          <p:cNvPr id="5" name="Table 4">
            <a:extLst>
              <a:ext uri="{FF2B5EF4-FFF2-40B4-BE49-F238E27FC236}">
                <a16:creationId xmlns:a16="http://schemas.microsoft.com/office/drawing/2014/main" id="{258B5ADB-103A-E74D-B474-B207640CCD26}"/>
              </a:ext>
            </a:extLst>
          </p:cNvPr>
          <p:cNvGraphicFramePr>
            <a:graphicFrameLocks noGrp="1"/>
          </p:cNvGraphicFramePr>
          <p:nvPr/>
        </p:nvGraphicFramePr>
        <p:xfrm>
          <a:off x="667595" y="3201992"/>
          <a:ext cx="7808811" cy="1397784"/>
        </p:xfrm>
        <a:graphic>
          <a:graphicData uri="http://schemas.openxmlformats.org/drawingml/2006/table">
            <a:tbl>
              <a:tblPr firstRow="1" bandRow="1">
                <a:tableStyleId>{69012ECD-51FC-41F1-AA8D-1B2483CD663E}</a:tableStyleId>
              </a:tblPr>
              <a:tblGrid>
                <a:gridCol w="2346528">
                  <a:extLst>
                    <a:ext uri="{9D8B030D-6E8A-4147-A177-3AD203B41FA5}">
                      <a16:colId xmlns:a16="http://schemas.microsoft.com/office/drawing/2014/main" val="2359094395"/>
                    </a:ext>
                  </a:extLst>
                </a:gridCol>
                <a:gridCol w="4600457">
                  <a:extLst>
                    <a:ext uri="{9D8B030D-6E8A-4147-A177-3AD203B41FA5}">
                      <a16:colId xmlns:a16="http://schemas.microsoft.com/office/drawing/2014/main" val="2304163077"/>
                    </a:ext>
                  </a:extLst>
                </a:gridCol>
                <a:gridCol w="861826">
                  <a:extLst>
                    <a:ext uri="{9D8B030D-6E8A-4147-A177-3AD203B41FA5}">
                      <a16:colId xmlns:a16="http://schemas.microsoft.com/office/drawing/2014/main" val="2474840132"/>
                    </a:ext>
                  </a:extLst>
                </a:gridCol>
              </a:tblGrid>
              <a:tr h="329184">
                <a:tc>
                  <a:txBody>
                    <a:bodyPr/>
                    <a:lstStyle/>
                    <a:p>
                      <a:r>
                        <a:rPr lang="en-US" altLang="zh-CN" sz="1600" b="0" i="0" dirty="0">
                          <a:latin typeface="Arial" panose="020B0604020202020204" pitchFamily="34" charset="0"/>
                          <a:ea typeface="DengXian" panose="02010600030101010101" pitchFamily="2" charset="-122"/>
                          <a:cs typeface="Arial" panose="020B0604020202020204" pitchFamily="34" charset="0"/>
                        </a:rPr>
                        <a:t>Affected</a:t>
                      </a:r>
                      <a:r>
                        <a:rPr lang="zh-CN" altLang="en-US" sz="1600" dirty="0">
                          <a:latin typeface="Arial" panose="020B0604020202020204" pitchFamily="34" charset="0"/>
                          <a:cs typeface="Arial" panose="020B0604020202020204" pitchFamily="34" charset="0"/>
                        </a:rPr>
                        <a:t> </a:t>
                      </a:r>
                      <a:r>
                        <a:rPr lang="en-US" altLang="zh-CN" sz="1600" dirty="0">
                          <a:latin typeface="Arial" panose="020B0604020202020204" pitchFamily="34" charset="0"/>
                          <a:cs typeface="Arial" panose="020B0604020202020204" pitchFamily="34" charset="0"/>
                        </a:rPr>
                        <a:t>Component</a:t>
                      </a:r>
                      <a:endParaRPr lang="en-US" sz="1600" dirty="0">
                        <a:latin typeface="Arial" panose="020B0604020202020204" pitchFamily="34" charset="0"/>
                        <a:cs typeface="Arial" panose="020B0604020202020204" pitchFamily="34" charset="0"/>
                      </a:endParaRPr>
                    </a:p>
                  </a:txBody>
                  <a:tcPr marL="82296" marR="82296" marT="41148" marB="41148"/>
                </a:tc>
                <a:tc>
                  <a:txBody>
                    <a:bodyPr/>
                    <a:lstStyle/>
                    <a:p>
                      <a:r>
                        <a:rPr lang="en-US" altLang="zh-CN" sz="1600" b="0" i="0" dirty="0">
                          <a:latin typeface="Arial" panose="020B0604020202020204" pitchFamily="34" charset="0"/>
                          <a:ea typeface="DengXian" panose="02010600030101010101" pitchFamily="2" charset="-122"/>
                          <a:cs typeface="Arial" panose="020B0604020202020204" pitchFamily="34" charset="0"/>
                        </a:rPr>
                        <a:t>Description</a:t>
                      </a:r>
                      <a:endParaRPr lang="en-US" sz="1600" dirty="0">
                        <a:latin typeface="Arial" panose="020B0604020202020204" pitchFamily="34" charset="0"/>
                        <a:cs typeface="Arial" panose="020B0604020202020204" pitchFamily="34" charset="0"/>
                      </a:endParaRPr>
                    </a:p>
                  </a:txBody>
                  <a:tcPr marL="82296" marR="82296" marT="41148" marB="41148"/>
                </a:tc>
                <a:tc>
                  <a:txBody>
                    <a:bodyPr/>
                    <a:lstStyle/>
                    <a:p>
                      <a:r>
                        <a:rPr lang="en-US" altLang="zh-CN" sz="1600" b="0" i="0" dirty="0">
                          <a:latin typeface="Arial" panose="020B0604020202020204" pitchFamily="34" charset="0"/>
                          <a:ea typeface="DengXian" panose="02010600030101010101" pitchFamily="2" charset="-122"/>
                          <a:cs typeface="Arial" panose="020B0604020202020204" pitchFamily="34" charset="0"/>
                        </a:rPr>
                        <a:t>CVE</a:t>
                      </a:r>
                      <a:endParaRPr lang="en-US" sz="1600" dirty="0">
                        <a:latin typeface="Arial" panose="020B0604020202020204" pitchFamily="34" charset="0"/>
                        <a:cs typeface="Arial" panose="020B0604020202020204" pitchFamily="34" charset="0"/>
                      </a:endParaRPr>
                    </a:p>
                  </a:txBody>
                  <a:tcPr marL="82296" marR="82296" marT="41148" marB="41148"/>
                </a:tc>
                <a:extLst>
                  <a:ext uri="{0D108BD9-81ED-4DB2-BD59-A6C34878D82A}">
                    <a16:rowId xmlns:a16="http://schemas.microsoft.com/office/drawing/2014/main" val="2943738547"/>
                  </a:ext>
                </a:extLst>
              </a:tr>
              <a:tr h="348410">
                <a:tc>
                  <a:txBody>
                    <a:bodyPr/>
                    <a:lstStyle/>
                    <a:p>
                      <a:r>
                        <a:rPr lang="en-US" altLang="zh-CN" sz="1600" b="0" i="0" dirty="0">
                          <a:solidFill>
                            <a:schemeClr val="tx1">
                              <a:lumMod val="85000"/>
                              <a:lumOff val="15000"/>
                            </a:schemeClr>
                          </a:solidFill>
                          <a:latin typeface="Arial" panose="020B0604020202020204" pitchFamily="34" charset="0"/>
                          <a:ea typeface="DengXian" panose="02010600030101010101" pitchFamily="2" charset="-122"/>
                          <a:cs typeface="Arial" panose="020B0604020202020204" pitchFamily="34" charset="0"/>
                        </a:rPr>
                        <a:t>TEE</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OS</a:t>
                      </a:r>
                      <a:endParaRPr lang="en-US" sz="1600" dirty="0">
                        <a:solidFill>
                          <a:schemeClr val="tx1">
                            <a:lumMod val="85000"/>
                            <a:lumOff val="15000"/>
                          </a:schemeClr>
                        </a:solidFill>
                        <a:latin typeface="Arial" panose="020B0604020202020204" pitchFamily="34" charset="0"/>
                        <a:cs typeface="Arial" panose="020B0604020202020204" pitchFamily="34" charset="0"/>
                      </a:endParaRPr>
                    </a:p>
                  </a:txBody>
                  <a:tcPr marL="82296" marR="82296" marT="41148" marB="41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b="0" i="0" dirty="0">
                          <a:solidFill>
                            <a:schemeClr val="tx1">
                              <a:lumMod val="85000"/>
                              <a:lumOff val="15000"/>
                            </a:schemeClr>
                          </a:solidFill>
                          <a:latin typeface="Arial" panose="020B0604020202020204" pitchFamily="34" charset="0"/>
                          <a:ea typeface="DengXian" panose="02010600030101010101" pitchFamily="2" charset="-122"/>
                          <a:cs typeface="Arial" panose="020B0604020202020204" pitchFamily="34" charset="0"/>
                        </a:rPr>
                        <a:t>TEE</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data</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leakage</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or</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code</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execution</a:t>
                      </a:r>
                      <a:endParaRPr lang="en-US" sz="1600" dirty="0">
                        <a:solidFill>
                          <a:schemeClr val="tx1">
                            <a:lumMod val="85000"/>
                            <a:lumOff val="15000"/>
                          </a:schemeClr>
                        </a:solidFill>
                        <a:latin typeface="Arial" panose="020B0604020202020204" pitchFamily="34" charset="0"/>
                        <a:cs typeface="Arial" panose="020B0604020202020204" pitchFamily="34" charset="0"/>
                      </a:endParaRPr>
                    </a:p>
                  </a:txBody>
                  <a:tcPr marL="82296" marR="82296" marT="41148" marB="41148"/>
                </a:tc>
                <a:tc>
                  <a:txBody>
                    <a:bodyPr/>
                    <a:lstStyle/>
                    <a:p>
                      <a:r>
                        <a:rPr lang="en-US" altLang="zh-CN" sz="1600" b="0" i="0" dirty="0">
                          <a:solidFill>
                            <a:schemeClr val="tx1">
                              <a:lumMod val="85000"/>
                              <a:lumOff val="15000"/>
                            </a:schemeClr>
                          </a:solidFill>
                          <a:latin typeface="Arial" panose="020B0604020202020204" pitchFamily="34" charset="0"/>
                          <a:ea typeface="DengXian" panose="02010600030101010101" pitchFamily="2" charset="-122"/>
                          <a:cs typeface="Arial" panose="020B0604020202020204" pitchFamily="34" charset="0"/>
                        </a:rPr>
                        <a:t>~79%</a:t>
                      </a:r>
                      <a:endParaRPr lang="en-US" sz="1600" dirty="0">
                        <a:solidFill>
                          <a:schemeClr val="tx1">
                            <a:lumMod val="85000"/>
                            <a:lumOff val="15000"/>
                          </a:schemeClr>
                        </a:solidFill>
                        <a:latin typeface="Arial" panose="020B0604020202020204" pitchFamily="34" charset="0"/>
                        <a:cs typeface="Arial" panose="020B0604020202020204" pitchFamily="34" charset="0"/>
                      </a:endParaRPr>
                    </a:p>
                  </a:txBody>
                  <a:tcPr marL="82296" marR="82296" marT="41148" marB="41148"/>
                </a:tc>
                <a:extLst>
                  <a:ext uri="{0D108BD9-81ED-4DB2-BD59-A6C34878D82A}">
                    <a16:rowId xmlns:a16="http://schemas.microsoft.com/office/drawing/2014/main" val="3632919354"/>
                  </a:ext>
                </a:extLst>
              </a:tr>
              <a:tr h="348410">
                <a:tc>
                  <a:txBody>
                    <a:bodyPr/>
                    <a:lstStyle/>
                    <a:p>
                      <a:r>
                        <a:rPr lang="en-US" altLang="zh-CN" sz="1600" b="0" i="0" dirty="0">
                          <a:solidFill>
                            <a:schemeClr val="tx1">
                              <a:lumMod val="85000"/>
                              <a:lumOff val="15000"/>
                            </a:schemeClr>
                          </a:solidFill>
                          <a:latin typeface="Arial" panose="020B0604020202020204" pitchFamily="34" charset="0"/>
                          <a:ea typeface="DengXian" panose="02010600030101010101" pitchFamily="2" charset="-122"/>
                          <a:cs typeface="Arial" panose="020B0604020202020204" pitchFamily="34" charset="0"/>
                        </a:rPr>
                        <a:t>TA</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in</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TEE</a:t>
                      </a:r>
                      <a:endParaRPr lang="en-US" sz="1600" dirty="0">
                        <a:solidFill>
                          <a:schemeClr val="tx1">
                            <a:lumMod val="85000"/>
                            <a:lumOff val="15000"/>
                          </a:schemeClr>
                        </a:solidFill>
                        <a:latin typeface="Arial" panose="020B0604020202020204" pitchFamily="34" charset="0"/>
                        <a:cs typeface="Arial" panose="020B0604020202020204" pitchFamily="34" charset="0"/>
                      </a:endParaRPr>
                    </a:p>
                  </a:txBody>
                  <a:tcPr marL="82296" marR="82296" marT="41148" marB="41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b="0" i="0" dirty="0">
                          <a:solidFill>
                            <a:schemeClr val="tx1">
                              <a:lumMod val="85000"/>
                              <a:lumOff val="15000"/>
                            </a:schemeClr>
                          </a:solidFill>
                          <a:latin typeface="Arial" panose="020B0604020202020204" pitchFamily="34" charset="0"/>
                          <a:ea typeface="DengXian" panose="02010600030101010101" pitchFamily="2" charset="-122"/>
                          <a:cs typeface="Arial" panose="020B0604020202020204" pitchFamily="34" charset="0"/>
                        </a:rPr>
                        <a:t>Compromised</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TA</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affects</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other</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TAs</a:t>
                      </a:r>
                      <a:endParaRPr lang="en-US" sz="1600" dirty="0">
                        <a:solidFill>
                          <a:schemeClr val="tx1">
                            <a:lumMod val="85000"/>
                            <a:lumOff val="15000"/>
                          </a:schemeClr>
                        </a:solidFill>
                        <a:latin typeface="Arial" panose="020B0604020202020204" pitchFamily="34" charset="0"/>
                        <a:cs typeface="Arial" panose="020B0604020202020204" pitchFamily="34" charset="0"/>
                      </a:endParaRPr>
                    </a:p>
                  </a:txBody>
                  <a:tcPr marL="82296" marR="82296" marT="41148" marB="41148"/>
                </a:tc>
                <a:tc>
                  <a:txBody>
                    <a:bodyPr/>
                    <a:lstStyle/>
                    <a:p>
                      <a:r>
                        <a:rPr lang="en-US" altLang="zh-CN" sz="1600" b="0" i="0" dirty="0">
                          <a:solidFill>
                            <a:schemeClr val="tx1">
                              <a:lumMod val="85000"/>
                              <a:lumOff val="15000"/>
                            </a:schemeClr>
                          </a:solidFill>
                          <a:latin typeface="Arial" panose="020B0604020202020204" pitchFamily="34" charset="0"/>
                          <a:ea typeface="DengXian" panose="02010600030101010101" pitchFamily="2" charset="-122"/>
                          <a:cs typeface="Arial" panose="020B0604020202020204" pitchFamily="34" charset="0"/>
                        </a:rPr>
                        <a:t>~13%</a:t>
                      </a:r>
                      <a:endParaRPr lang="en-US" sz="1600" dirty="0">
                        <a:solidFill>
                          <a:schemeClr val="tx1">
                            <a:lumMod val="85000"/>
                            <a:lumOff val="15000"/>
                          </a:schemeClr>
                        </a:solidFill>
                        <a:latin typeface="Arial" panose="020B0604020202020204" pitchFamily="34" charset="0"/>
                        <a:cs typeface="Arial" panose="020B0604020202020204" pitchFamily="34" charset="0"/>
                      </a:endParaRPr>
                    </a:p>
                  </a:txBody>
                  <a:tcPr marL="82296" marR="82296" marT="41148" marB="41148"/>
                </a:tc>
                <a:extLst>
                  <a:ext uri="{0D108BD9-81ED-4DB2-BD59-A6C34878D82A}">
                    <a16:rowId xmlns:a16="http://schemas.microsoft.com/office/drawing/2014/main" val="1461074427"/>
                  </a:ext>
                </a:extLst>
              </a:tr>
              <a:tr h="371780">
                <a:tc>
                  <a:txBody>
                    <a:bodyPr/>
                    <a:lstStyle/>
                    <a:p>
                      <a:r>
                        <a:rPr lang="en-US" altLang="zh-CN" sz="1600" b="0" i="0" dirty="0">
                          <a:solidFill>
                            <a:schemeClr val="tx1">
                              <a:lumMod val="85000"/>
                              <a:lumOff val="15000"/>
                            </a:schemeClr>
                          </a:solidFill>
                          <a:latin typeface="Arial" panose="020B0604020202020204" pitchFamily="34" charset="0"/>
                          <a:ea typeface="DengXian" panose="02010600030101010101" pitchFamily="2" charset="-122"/>
                          <a:cs typeface="Arial" panose="020B0604020202020204" pitchFamily="34" charset="0"/>
                        </a:rPr>
                        <a:t>REE</a:t>
                      </a:r>
                      <a:endParaRPr lang="en-US" sz="1600" dirty="0">
                        <a:solidFill>
                          <a:schemeClr val="tx1">
                            <a:lumMod val="85000"/>
                            <a:lumOff val="15000"/>
                          </a:schemeClr>
                        </a:solidFill>
                        <a:latin typeface="Arial" panose="020B0604020202020204" pitchFamily="34" charset="0"/>
                        <a:cs typeface="Arial" panose="020B0604020202020204" pitchFamily="34" charset="0"/>
                      </a:endParaRPr>
                    </a:p>
                  </a:txBody>
                  <a:tcPr marL="82296" marR="82296" marT="41148" marB="41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b="0" i="0" dirty="0">
                          <a:solidFill>
                            <a:schemeClr val="tx1">
                              <a:lumMod val="85000"/>
                              <a:lumOff val="15000"/>
                            </a:schemeClr>
                          </a:solidFill>
                          <a:latin typeface="Arial" panose="020B0604020202020204" pitchFamily="34" charset="0"/>
                          <a:ea typeface="DengXian" panose="02010600030101010101" pitchFamily="2" charset="-122"/>
                          <a:cs typeface="Arial" panose="020B0604020202020204" pitchFamily="34" charset="0"/>
                        </a:rPr>
                        <a:t>TEE</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vulnerability</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leads</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to</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privilege</a:t>
                      </a:r>
                      <a:r>
                        <a:rPr lang="zh-CN" altLang="en-US" sz="1600" dirty="0">
                          <a:solidFill>
                            <a:schemeClr val="tx1">
                              <a:lumMod val="85000"/>
                              <a:lumOff val="15000"/>
                            </a:schemeClr>
                          </a:solidFill>
                          <a:latin typeface="Arial" panose="020B0604020202020204" pitchFamily="34" charset="0"/>
                          <a:cs typeface="Arial" panose="020B0604020202020204" pitchFamily="34" charset="0"/>
                        </a:rPr>
                        <a:t> </a:t>
                      </a:r>
                      <a:r>
                        <a:rPr lang="en-US" altLang="zh-CN" sz="1600" dirty="0">
                          <a:solidFill>
                            <a:schemeClr val="tx1">
                              <a:lumMod val="85000"/>
                              <a:lumOff val="15000"/>
                            </a:schemeClr>
                          </a:solidFill>
                          <a:latin typeface="Arial" panose="020B0604020202020204" pitchFamily="34" charset="0"/>
                          <a:cs typeface="Arial" panose="020B0604020202020204" pitchFamily="34" charset="0"/>
                        </a:rPr>
                        <a:t>escalation</a:t>
                      </a:r>
                      <a:endParaRPr lang="en-US" sz="1600" dirty="0">
                        <a:solidFill>
                          <a:schemeClr val="tx1">
                            <a:lumMod val="85000"/>
                            <a:lumOff val="15000"/>
                          </a:schemeClr>
                        </a:solidFill>
                        <a:latin typeface="Arial" panose="020B0604020202020204" pitchFamily="34" charset="0"/>
                        <a:cs typeface="Arial" panose="020B0604020202020204" pitchFamily="34" charset="0"/>
                      </a:endParaRPr>
                    </a:p>
                  </a:txBody>
                  <a:tcPr marL="82296" marR="82296" marT="41148" marB="41148"/>
                </a:tc>
                <a:tc>
                  <a:txBody>
                    <a:bodyPr/>
                    <a:lstStyle/>
                    <a:p>
                      <a:r>
                        <a:rPr lang="en-US" altLang="zh-CN" sz="1600" b="0" i="0" dirty="0">
                          <a:solidFill>
                            <a:schemeClr val="tx1">
                              <a:lumMod val="85000"/>
                              <a:lumOff val="15000"/>
                            </a:schemeClr>
                          </a:solidFill>
                          <a:latin typeface="Arial" panose="020B0604020202020204" pitchFamily="34" charset="0"/>
                          <a:ea typeface="DengXian" panose="02010600030101010101" pitchFamily="2" charset="-122"/>
                          <a:cs typeface="Arial" panose="020B0604020202020204" pitchFamily="34" charset="0"/>
                        </a:rPr>
                        <a:t>~8%</a:t>
                      </a:r>
                      <a:endParaRPr lang="en-US" sz="1600" dirty="0">
                        <a:solidFill>
                          <a:schemeClr val="tx1">
                            <a:lumMod val="85000"/>
                            <a:lumOff val="15000"/>
                          </a:schemeClr>
                        </a:solidFill>
                        <a:latin typeface="Arial" panose="020B0604020202020204" pitchFamily="34" charset="0"/>
                        <a:cs typeface="Arial" panose="020B0604020202020204" pitchFamily="34" charset="0"/>
                      </a:endParaRPr>
                    </a:p>
                  </a:txBody>
                  <a:tcPr marL="82296" marR="82296" marT="41148" marB="41148"/>
                </a:tc>
                <a:extLst>
                  <a:ext uri="{0D108BD9-81ED-4DB2-BD59-A6C34878D82A}">
                    <a16:rowId xmlns:a16="http://schemas.microsoft.com/office/drawing/2014/main" val="2983210018"/>
                  </a:ext>
                </a:extLst>
              </a:tr>
            </a:tbl>
          </a:graphicData>
        </a:graphic>
      </p:graphicFrame>
      <p:sp>
        <p:nvSpPr>
          <p:cNvPr id="7" name="矩形 6">
            <a:extLst>
              <a:ext uri="{FF2B5EF4-FFF2-40B4-BE49-F238E27FC236}">
                <a16:creationId xmlns:a16="http://schemas.microsoft.com/office/drawing/2014/main" id="{73E20589-0F22-1E4B-A1B5-7D6A5C0907A2}"/>
              </a:ext>
            </a:extLst>
          </p:cNvPr>
          <p:cNvSpPr/>
          <p:nvPr/>
        </p:nvSpPr>
        <p:spPr>
          <a:xfrm>
            <a:off x="562398" y="4745161"/>
            <a:ext cx="8019205" cy="341632"/>
          </a:xfrm>
          <a:prstGeom prst="rect">
            <a:avLst/>
          </a:prstGeom>
        </p:spPr>
        <p:txBody>
          <a:bodyPr wrap="square">
            <a:spAutoFit/>
          </a:bodyPr>
          <a:lstStyle/>
          <a:p>
            <a:r>
              <a:rPr kumimoji="1" lang="en-US" altLang="zh-CN" sz="1620" dirty="0">
                <a:latin typeface="Arial" panose="020B0604020202020204" pitchFamily="34" charset="0"/>
                <a:ea typeface="DengXian" panose="02010600030101010101" pitchFamily="2" charset="-122"/>
                <a:cs typeface="Arial" panose="020B0604020202020204" pitchFamily="34" charset="0"/>
              </a:rPr>
              <a:t>We</a:t>
            </a:r>
            <a:r>
              <a:rPr kumimoji="1" lang="zh-CN" altLang="en-US" sz="1620" dirty="0">
                <a:latin typeface="Arial" panose="020B0604020202020204" pitchFamily="34" charset="0"/>
                <a:ea typeface="DengXian" panose="02010600030101010101" pitchFamily="2" charset="-122"/>
                <a:cs typeface="Arial" panose="020B0604020202020204" pitchFamily="34" charset="0"/>
              </a:rPr>
              <a:t> </a:t>
            </a:r>
            <a:r>
              <a:rPr kumimoji="1" lang="en-US" altLang="zh-CN" sz="1620" dirty="0">
                <a:latin typeface="Arial" panose="020B0604020202020204" pitchFamily="34" charset="0"/>
                <a:ea typeface="DengXian" panose="02010600030101010101" pitchFamily="2" charset="-122"/>
                <a:cs typeface="Arial" panose="020B0604020202020204" pitchFamily="34" charset="0"/>
              </a:rPr>
              <a:t>have</a:t>
            </a:r>
            <a:r>
              <a:rPr kumimoji="1" lang="zh-CN" altLang="en-US" sz="1620" dirty="0">
                <a:latin typeface="Arial" panose="020B0604020202020204" pitchFamily="34" charset="0"/>
                <a:ea typeface="DengXian" panose="02010600030101010101" pitchFamily="2" charset="-122"/>
                <a:cs typeface="Arial" panose="020B0604020202020204" pitchFamily="34" charset="0"/>
              </a:rPr>
              <a:t> </a:t>
            </a:r>
            <a:r>
              <a:rPr kumimoji="1" lang="en-US" altLang="zh-CN" sz="1620" dirty="0">
                <a:latin typeface="Arial" panose="020B0604020202020204" pitchFamily="34" charset="0"/>
                <a:ea typeface="DengXian" panose="02010600030101010101" pitchFamily="2" charset="-122"/>
                <a:cs typeface="Arial" panose="020B0604020202020204" pitchFamily="34" charset="0"/>
              </a:rPr>
              <a:t>a</a:t>
            </a:r>
            <a:r>
              <a:rPr kumimoji="1" lang="zh-CN" altLang="en-US" sz="1620" dirty="0">
                <a:latin typeface="Arial" panose="020B0604020202020204" pitchFamily="34" charset="0"/>
                <a:ea typeface="DengXian" panose="02010600030101010101" pitchFamily="2" charset="-122"/>
                <a:cs typeface="Arial" panose="020B0604020202020204" pitchFamily="34" charset="0"/>
              </a:rPr>
              <a:t> </a:t>
            </a:r>
            <a:r>
              <a:rPr kumimoji="1" lang="en" altLang="zh-CN" sz="1620" dirty="0">
                <a:latin typeface="Arial" panose="020B0604020202020204" pitchFamily="34" charset="0"/>
                <a:ea typeface="DengXian" panose="02010600030101010101" pitchFamily="2" charset="-122"/>
                <a:cs typeface="Arial" panose="020B0604020202020204" pitchFamily="34" charset="0"/>
              </a:rPr>
              <a:t>comprehensive </a:t>
            </a:r>
            <a:r>
              <a:rPr kumimoji="1" lang="en-US" altLang="zh-CN" sz="1620" dirty="0">
                <a:latin typeface="Arial" panose="020B0604020202020204" pitchFamily="34" charset="0"/>
                <a:ea typeface="DengXian" panose="02010600030101010101" pitchFamily="2" charset="-122"/>
                <a:cs typeface="Arial" panose="020B0604020202020204" pitchFamily="34" charset="0"/>
              </a:rPr>
              <a:t>analysis</a:t>
            </a:r>
            <a:r>
              <a:rPr kumimoji="1" lang="zh-CN" altLang="en-US" sz="1620" dirty="0">
                <a:latin typeface="Arial" panose="020B0604020202020204" pitchFamily="34" charset="0"/>
                <a:ea typeface="DengXian" panose="02010600030101010101" pitchFamily="2" charset="-122"/>
                <a:cs typeface="Arial" panose="020B0604020202020204" pitchFamily="34" charset="0"/>
              </a:rPr>
              <a:t> </a:t>
            </a:r>
            <a:r>
              <a:rPr kumimoji="1" lang="en-US" altLang="zh-CN" sz="1620" dirty="0">
                <a:latin typeface="Arial" panose="020B0604020202020204" pitchFamily="34" charset="0"/>
                <a:ea typeface="DengXian" panose="02010600030101010101" pitchFamily="2" charset="-122"/>
                <a:cs typeface="Arial" panose="020B0604020202020204" pitchFamily="34" charset="0"/>
              </a:rPr>
              <a:t>on</a:t>
            </a:r>
            <a:r>
              <a:rPr kumimoji="1" lang="zh-CN" altLang="en-US" sz="1620" dirty="0">
                <a:latin typeface="Arial" panose="020B0604020202020204" pitchFamily="34" charset="0"/>
                <a:ea typeface="DengXian" panose="02010600030101010101" pitchFamily="2" charset="-122"/>
                <a:cs typeface="Arial" panose="020B0604020202020204" pitchFamily="34" charset="0"/>
              </a:rPr>
              <a:t> </a:t>
            </a:r>
            <a:r>
              <a:rPr kumimoji="1" lang="en-US" altLang="zh-CN" sz="1620" dirty="0">
                <a:latin typeface="Arial" panose="020B0604020202020204" pitchFamily="34" charset="0"/>
                <a:ea typeface="DengXian" panose="02010600030101010101" pitchFamily="2" charset="-122"/>
                <a:cs typeface="Arial" panose="020B0604020202020204" pitchFamily="34" charset="0"/>
              </a:rPr>
              <a:t>48</a:t>
            </a:r>
            <a:r>
              <a:rPr kumimoji="1" lang="zh-CN" altLang="en-US" sz="1620" dirty="0">
                <a:latin typeface="Arial" panose="020B0604020202020204" pitchFamily="34" charset="0"/>
                <a:ea typeface="DengXian" panose="02010600030101010101" pitchFamily="2" charset="-122"/>
                <a:cs typeface="Arial" panose="020B0604020202020204" pitchFamily="34" charset="0"/>
              </a:rPr>
              <a:t> </a:t>
            </a:r>
            <a:r>
              <a:rPr kumimoji="1" lang="en-US" altLang="zh-CN" sz="1620" dirty="0">
                <a:latin typeface="Arial" panose="020B0604020202020204" pitchFamily="34" charset="0"/>
                <a:ea typeface="DengXian" panose="02010600030101010101" pitchFamily="2" charset="-122"/>
                <a:cs typeface="Arial" panose="020B0604020202020204" pitchFamily="34" charset="0"/>
              </a:rPr>
              <a:t>TEE-related</a:t>
            </a:r>
            <a:r>
              <a:rPr kumimoji="1" lang="zh-CN" altLang="en-US" sz="1620" dirty="0">
                <a:latin typeface="Arial" panose="020B0604020202020204" pitchFamily="34" charset="0"/>
                <a:ea typeface="DengXian" panose="02010600030101010101" pitchFamily="2" charset="-122"/>
                <a:cs typeface="Arial" panose="020B0604020202020204" pitchFamily="34" charset="0"/>
              </a:rPr>
              <a:t> </a:t>
            </a:r>
            <a:r>
              <a:rPr kumimoji="1" lang="en-US" altLang="zh-CN" sz="1620" dirty="0">
                <a:latin typeface="Arial" panose="020B0604020202020204" pitchFamily="34" charset="0"/>
                <a:ea typeface="DengXian" panose="02010600030101010101" pitchFamily="2" charset="-122"/>
                <a:cs typeface="Arial" panose="020B0604020202020204" pitchFamily="34" charset="0"/>
              </a:rPr>
              <a:t>CVEs</a:t>
            </a:r>
            <a:r>
              <a:rPr kumimoji="1" lang="zh-CN" altLang="en-US" sz="1620" dirty="0">
                <a:latin typeface="Arial" panose="020B0604020202020204" pitchFamily="34" charset="0"/>
                <a:ea typeface="DengXian" panose="02010600030101010101" pitchFamily="2" charset="-122"/>
                <a:cs typeface="Arial" panose="020B0604020202020204" pitchFamily="34" charset="0"/>
              </a:rPr>
              <a:t> </a:t>
            </a:r>
            <a:r>
              <a:rPr kumimoji="1" lang="en-US" altLang="zh-CN" sz="1620" dirty="0">
                <a:latin typeface="Arial" panose="020B0604020202020204" pitchFamily="34" charset="0"/>
                <a:ea typeface="DengXian" panose="02010600030101010101" pitchFamily="2" charset="-122"/>
                <a:cs typeface="Arial" panose="020B0604020202020204" pitchFamily="34" charset="0"/>
              </a:rPr>
              <a:t>(more</a:t>
            </a:r>
            <a:r>
              <a:rPr kumimoji="1" lang="zh-CN" altLang="en-US" sz="1620" dirty="0">
                <a:latin typeface="Arial" panose="020B0604020202020204" pitchFamily="34" charset="0"/>
                <a:ea typeface="DengXian" panose="02010600030101010101" pitchFamily="2" charset="-122"/>
                <a:cs typeface="Arial" panose="020B0604020202020204" pitchFamily="34" charset="0"/>
              </a:rPr>
              <a:t> </a:t>
            </a:r>
            <a:r>
              <a:rPr kumimoji="1" lang="en-US" altLang="zh-CN" sz="1620" dirty="0">
                <a:latin typeface="Arial" panose="020B0604020202020204" pitchFamily="34" charset="0"/>
                <a:ea typeface="DengXian" panose="02010600030101010101" pitchFamily="2" charset="-122"/>
                <a:cs typeface="Arial" panose="020B0604020202020204" pitchFamily="34" charset="0"/>
              </a:rPr>
              <a:t>details</a:t>
            </a:r>
            <a:r>
              <a:rPr kumimoji="1" lang="zh-CN" altLang="en-US" sz="1620" dirty="0">
                <a:latin typeface="Arial" panose="020B0604020202020204" pitchFamily="34" charset="0"/>
                <a:ea typeface="DengXian" panose="02010600030101010101" pitchFamily="2" charset="-122"/>
                <a:cs typeface="Arial" panose="020B0604020202020204" pitchFamily="34" charset="0"/>
              </a:rPr>
              <a:t> </a:t>
            </a:r>
            <a:r>
              <a:rPr kumimoji="1" lang="en-US" altLang="zh-CN" sz="1620" dirty="0">
                <a:latin typeface="Arial" panose="020B0604020202020204" pitchFamily="34" charset="0"/>
                <a:ea typeface="DengXian" panose="02010600030101010101" pitchFamily="2" charset="-122"/>
                <a:cs typeface="Arial" panose="020B0604020202020204" pitchFamily="34" charset="0"/>
              </a:rPr>
              <a:t>in</a:t>
            </a:r>
            <a:r>
              <a:rPr kumimoji="1" lang="zh-CN" altLang="en-US" sz="1620" dirty="0">
                <a:latin typeface="Arial" panose="020B0604020202020204" pitchFamily="34" charset="0"/>
                <a:ea typeface="DengXian" panose="02010600030101010101" pitchFamily="2" charset="-122"/>
                <a:cs typeface="Arial" panose="020B0604020202020204" pitchFamily="34" charset="0"/>
              </a:rPr>
              <a:t> </a:t>
            </a:r>
            <a:r>
              <a:rPr kumimoji="1" lang="en-US" altLang="zh-CN" sz="1620" dirty="0">
                <a:latin typeface="Arial" panose="020B0604020202020204" pitchFamily="34" charset="0"/>
                <a:ea typeface="DengXian" panose="02010600030101010101" pitchFamily="2" charset="-122"/>
                <a:cs typeface="Arial" panose="020B0604020202020204" pitchFamily="34" charset="0"/>
              </a:rPr>
              <a:t>paper)</a:t>
            </a:r>
            <a:endParaRPr lang="zh-CN" altLang="en-US" sz="1440" dirty="0">
              <a:latin typeface="Arial" panose="020B06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362003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260B1B-6E05-4E4B-BC9E-59BFC5D12422}"/>
              </a:ext>
            </a:extLst>
          </p:cNvPr>
          <p:cNvSpPr>
            <a:spLocks noGrp="1"/>
          </p:cNvSpPr>
          <p:nvPr>
            <p:ph type="title"/>
          </p:nvPr>
        </p:nvSpPr>
        <p:spPr/>
        <p:txBody>
          <a:bodyPr>
            <a:normAutofit/>
          </a:bodyPr>
          <a:lstStyle/>
          <a:p>
            <a:r>
              <a:rPr kumimoji="1" lang="en-US" altLang="zh-CN" b="1" dirty="0"/>
              <a:t>CVE</a:t>
            </a:r>
            <a:r>
              <a:rPr kumimoji="1" lang="zh-CN" altLang="en-US" b="1" dirty="0"/>
              <a:t> </a:t>
            </a:r>
            <a:r>
              <a:rPr kumimoji="1" lang="en-US" altLang="zh-CN" b="1" dirty="0"/>
              <a:t>Example:</a:t>
            </a:r>
            <a:r>
              <a:rPr kumimoji="1" lang="zh-CN" altLang="en-US" b="1" dirty="0"/>
              <a:t> </a:t>
            </a:r>
            <a:r>
              <a:rPr kumimoji="1" lang="en-US" altLang="zh-CN" b="1" dirty="0"/>
              <a:t>The</a:t>
            </a:r>
            <a:r>
              <a:rPr kumimoji="1" lang="zh-CN" altLang="en-US" b="1" dirty="0"/>
              <a:t> </a:t>
            </a:r>
            <a:r>
              <a:rPr kumimoji="1" lang="en-US" altLang="zh-CN" b="1" dirty="0"/>
              <a:t>Boomerang</a:t>
            </a:r>
            <a:r>
              <a:rPr kumimoji="1" lang="zh-CN" altLang="en-US" b="1" dirty="0"/>
              <a:t> </a:t>
            </a:r>
            <a:r>
              <a:rPr kumimoji="1" lang="en-US" altLang="zh-CN" b="1" dirty="0"/>
              <a:t>Attack</a:t>
            </a:r>
            <a:endParaRPr kumimoji="1" lang="zh-CN" altLang="en-US" baseline="30000" dirty="0"/>
          </a:p>
        </p:txBody>
      </p:sp>
      <p:sp>
        <p:nvSpPr>
          <p:cNvPr id="3" name="内容占位符 2">
            <a:extLst>
              <a:ext uri="{FF2B5EF4-FFF2-40B4-BE49-F238E27FC236}">
                <a16:creationId xmlns:a16="http://schemas.microsoft.com/office/drawing/2014/main" id="{8C1B3835-19AE-654F-B69C-E7B3A2B3FA39}"/>
              </a:ext>
            </a:extLst>
          </p:cNvPr>
          <p:cNvSpPr>
            <a:spLocks noGrp="1"/>
          </p:cNvSpPr>
          <p:nvPr>
            <p:ph idx="1"/>
          </p:nvPr>
        </p:nvSpPr>
        <p:spPr/>
        <p:txBody>
          <a:bodyPr>
            <a:normAutofit/>
          </a:bodyPr>
          <a:lstStyle/>
          <a:p>
            <a:r>
              <a:rPr kumimoji="1" lang="en-US" altLang="zh-CN" sz="2160" dirty="0"/>
              <a:t>Boomerang</a:t>
            </a:r>
            <a:r>
              <a:rPr kumimoji="1" lang="zh-CN" altLang="en-US" sz="2160" dirty="0"/>
              <a:t> </a:t>
            </a:r>
            <a:r>
              <a:rPr kumimoji="1" lang="en-US" altLang="zh-CN" sz="2160" dirty="0"/>
              <a:t>attack</a:t>
            </a:r>
          </a:p>
          <a:p>
            <a:pPr lvl="1"/>
            <a:r>
              <a:rPr kumimoji="1" lang="en-US" altLang="zh-CN" sz="1800" dirty="0"/>
              <a:t>A</a:t>
            </a:r>
            <a:r>
              <a:rPr kumimoji="1" lang="zh-CN" altLang="en-US" sz="1800" dirty="0"/>
              <a:t> </a:t>
            </a:r>
            <a:r>
              <a:rPr kumimoji="1" lang="en-US" altLang="zh-CN" sz="1800" dirty="0"/>
              <a:t>time</a:t>
            </a:r>
            <a:r>
              <a:rPr kumimoji="1" lang="zh-CN" altLang="en-US" sz="1800" dirty="0"/>
              <a:t> </a:t>
            </a:r>
            <a:r>
              <a:rPr kumimoji="1" lang="en-US" altLang="zh-CN" sz="1800" dirty="0"/>
              <a:t>service</a:t>
            </a:r>
            <a:r>
              <a:rPr kumimoji="1" lang="zh-CN" altLang="en-US" sz="1800" dirty="0"/>
              <a:t> </a:t>
            </a:r>
            <a:r>
              <a:rPr kumimoji="1" lang="en-US" altLang="zh-CN" sz="1800" dirty="0"/>
              <a:t>running</a:t>
            </a:r>
            <a:r>
              <a:rPr kumimoji="1" lang="zh-CN" altLang="en-US" sz="1800" dirty="0"/>
              <a:t> </a:t>
            </a:r>
            <a:r>
              <a:rPr kumimoji="1" lang="en-US" altLang="zh-CN" sz="1800" dirty="0"/>
              <a:t>in</a:t>
            </a:r>
            <a:r>
              <a:rPr kumimoji="1" lang="zh-CN" altLang="en-US" sz="1800" dirty="0"/>
              <a:t> </a:t>
            </a:r>
            <a:r>
              <a:rPr kumimoji="1" lang="en-US" altLang="zh-CN" sz="1800" dirty="0"/>
              <a:t>the</a:t>
            </a:r>
            <a:r>
              <a:rPr kumimoji="1" lang="zh-CN" altLang="en-US" sz="1800" dirty="0"/>
              <a:t> </a:t>
            </a:r>
            <a:r>
              <a:rPr kumimoji="1" lang="en-US" altLang="zh-CN" sz="1800" dirty="0"/>
              <a:t>secure</a:t>
            </a:r>
            <a:r>
              <a:rPr kumimoji="1" lang="zh-CN" altLang="en-US" sz="1800" dirty="0"/>
              <a:t> </a:t>
            </a:r>
            <a:r>
              <a:rPr kumimoji="1" lang="en-US" altLang="zh-CN" sz="1800" dirty="0"/>
              <a:t>world</a:t>
            </a:r>
          </a:p>
          <a:p>
            <a:pPr lvl="2"/>
            <a:r>
              <a:rPr kumimoji="1" lang="en-US" altLang="zh-CN" sz="1440" dirty="0"/>
              <a:t>Writing</a:t>
            </a:r>
            <a:r>
              <a:rPr kumimoji="1" lang="zh-CN" altLang="en-US" sz="1440" dirty="0"/>
              <a:t> </a:t>
            </a:r>
            <a:r>
              <a:rPr kumimoji="1" lang="en-US" altLang="zh-CN" sz="1440" dirty="0"/>
              <a:t>current</a:t>
            </a:r>
            <a:r>
              <a:rPr kumimoji="1" lang="zh-CN" altLang="en-US" sz="1440" dirty="0"/>
              <a:t> </a:t>
            </a:r>
            <a:r>
              <a:rPr kumimoji="1" lang="en-US" altLang="zh-CN" sz="1440" dirty="0"/>
              <a:t>time</a:t>
            </a:r>
            <a:r>
              <a:rPr kumimoji="1" lang="zh-CN" altLang="en-US" sz="1440" dirty="0"/>
              <a:t> </a:t>
            </a:r>
            <a:r>
              <a:rPr kumimoji="1" lang="en-US" altLang="zh-CN" sz="1440" dirty="0"/>
              <a:t>to</a:t>
            </a:r>
            <a:r>
              <a:rPr kumimoji="1" lang="zh-CN" altLang="en-US" sz="1440" dirty="0"/>
              <a:t> </a:t>
            </a:r>
            <a:r>
              <a:rPr kumimoji="1" lang="en-US" altLang="zh-CN" sz="1440" dirty="0"/>
              <a:t>a</a:t>
            </a:r>
            <a:r>
              <a:rPr kumimoji="1" lang="zh-CN" altLang="en-US" sz="1440" dirty="0"/>
              <a:t> </a:t>
            </a:r>
            <a:r>
              <a:rPr kumimoji="1" lang="en-US" altLang="zh-CN" sz="1440" dirty="0"/>
              <a:t>memory</a:t>
            </a:r>
            <a:r>
              <a:rPr kumimoji="1" lang="zh-CN" altLang="en-US" sz="1440" dirty="0"/>
              <a:t> </a:t>
            </a:r>
            <a:r>
              <a:rPr kumimoji="1" lang="en-US" altLang="zh-CN" sz="1440" dirty="0"/>
              <a:t>address</a:t>
            </a:r>
            <a:r>
              <a:rPr kumimoji="1" lang="zh-CN" altLang="en-US" sz="1440" dirty="0"/>
              <a:t> </a:t>
            </a:r>
            <a:r>
              <a:rPr kumimoji="1" lang="en-US" altLang="zh-CN" sz="1440" dirty="0"/>
              <a:t>(as</a:t>
            </a:r>
            <a:r>
              <a:rPr kumimoji="1" lang="zh-CN" altLang="en-US" sz="1440" dirty="0"/>
              <a:t> </a:t>
            </a:r>
            <a:r>
              <a:rPr kumimoji="1" lang="en-US" altLang="zh-CN" sz="1440" dirty="0"/>
              <a:t>parameter)</a:t>
            </a:r>
          </a:p>
          <a:p>
            <a:pPr lvl="1"/>
            <a:r>
              <a:rPr kumimoji="1" lang="en-US" altLang="zh-CN" sz="1800" dirty="0"/>
              <a:t>The</a:t>
            </a:r>
            <a:r>
              <a:rPr kumimoji="1" lang="zh-CN" altLang="en-US" sz="1800" dirty="0"/>
              <a:t> </a:t>
            </a:r>
            <a:r>
              <a:rPr kumimoji="1" lang="en-US" altLang="zh-CN" sz="1800" dirty="0"/>
              <a:t>bug:</a:t>
            </a:r>
            <a:r>
              <a:rPr kumimoji="1" lang="zh-CN" altLang="en-US" sz="1800" dirty="0"/>
              <a:t> </a:t>
            </a:r>
            <a:r>
              <a:rPr kumimoji="1" lang="en-US" altLang="zh-CN" sz="1800" dirty="0"/>
              <a:t>no</a:t>
            </a:r>
            <a:r>
              <a:rPr kumimoji="1" lang="zh-CN" altLang="en-US" sz="1800" dirty="0"/>
              <a:t> </a:t>
            </a:r>
            <a:r>
              <a:rPr kumimoji="1" lang="en-US" altLang="zh-CN" sz="1800" dirty="0"/>
              <a:t>check</a:t>
            </a:r>
            <a:r>
              <a:rPr kumimoji="1" lang="zh-CN" altLang="en-US" sz="1800" dirty="0"/>
              <a:t> </a:t>
            </a:r>
            <a:r>
              <a:rPr kumimoji="1" lang="en-US" altLang="zh-CN" sz="1800" dirty="0"/>
              <a:t>on</a:t>
            </a:r>
            <a:r>
              <a:rPr kumimoji="1" lang="zh-CN" altLang="en-US" sz="1800" dirty="0"/>
              <a:t> </a:t>
            </a:r>
            <a:r>
              <a:rPr kumimoji="1" lang="en-US" altLang="zh-CN" sz="1800" dirty="0"/>
              <a:t>the</a:t>
            </a:r>
            <a:r>
              <a:rPr kumimoji="1" lang="zh-CN" altLang="en-US" sz="1800" dirty="0"/>
              <a:t> </a:t>
            </a:r>
            <a:r>
              <a:rPr kumimoji="1" lang="en-US" altLang="zh-CN" sz="1800" dirty="0"/>
              <a:t>address</a:t>
            </a:r>
            <a:r>
              <a:rPr kumimoji="1" lang="zh-CN" altLang="en-US" sz="1800" dirty="0"/>
              <a:t> </a:t>
            </a:r>
            <a:r>
              <a:rPr kumimoji="1" lang="en-US" altLang="zh-CN" sz="1800" dirty="0"/>
              <a:t>→</a:t>
            </a:r>
            <a:r>
              <a:rPr kumimoji="1" lang="zh-CN" altLang="en-US" sz="1800" dirty="0"/>
              <a:t>  </a:t>
            </a:r>
            <a:r>
              <a:rPr kumimoji="1" lang="en-US" altLang="zh-CN" sz="1800" dirty="0"/>
              <a:t>arbitrary</a:t>
            </a:r>
            <a:r>
              <a:rPr kumimoji="1" lang="zh-CN" altLang="en-US" sz="1800" dirty="0"/>
              <a:t> </a:t>
            </a:r>
            <a:r>
              <a:rPr kumimoji="1" lang="en-US" altLang="zh-CN" sz="1800" dirty="0"/>
              <a:t>memory</a:t>
            </a:r>
            <a:r>
              <a:rPr kumimoji="1" lang="zh-CN" altLang="en-US" sz="1800" dirty="0"/>
              <a:t> </a:t>
            </a:r>
            <a:r>
              <a:rPr kumimoji="1" lang="en-US" altLang="zh-CN" sz="1800" dirty="0"/>
              <a:t>writes</a:t>
            </a:r>
            <a:r>
              <a:rPr kumimoji="1" lang="zh-CN" altLang="en-US" sz="1800" dirty="0"/>
              <a:t> </a:t>
            </a:r>
            <a:r>
              <a:rPr kumimoji="1" lang="en-US" altLang="zh-CN" sz="1800" dirty="0"/>
              <a:t>to</a:t>
            </a:r>
            <a:r>
              <a:rPr kumimoji="1" lang="zh-CN" altLang="en-US" sz="1800" dirty="0"/>
              <a:t> </a:t>
            </a:r>
            <a:r>
              <a:rPr kumimoji="1" lang="en-US" altLang="zh-CN" sz="1800" dirty="0"/>
              <a:t>REE</a:t>
            </a:r>
          </a:p>
          <a:p>
            <a:pPr lvl="2"/>
            <a:r>
              <a:rPr kumimoji="1" lang="en-US" altLang="zh-CN" sz="1440" dirty="0"/>
              <a:t>Recall</a:t>
            </a:r>
            <a:r>
              <a:rPr kumimoji="1" lang="zh-CN" altLang="en-US" sz="1440" dirty="0"/>
              <a:t> </a:t>
            </a:r>
            <a:r>
              <a:rPr kumimoji="1" lang="en-US" altLang="zh-CN" sz="1440" dirty="0"/>
              <a:t>that</a:t>
            </a:r>
            <a:r>
              <a:rPr kumimoji="1" lang="zh-CN" altLang="en-US" sz="1440" dirty="0"/>
              <a:t> </a:t>
            </a:r>
            <a:r>
              <a:rPr kumimoji="1" lang="en-US" altLang="zh-CN" sz="1440" dirty="0"/>
              <a:t>TEE</a:t>
            </a:r>
            <a:r>
              <a:rPr kumimoji="1" lang="zh-CN" altLang="en-US" sz="1440" dirty="0"/>
              <a:t> </a:t>
            </a:r>
            <a:r>
              <a:rPr kumimoji="1" lang="en-US" altLang="zh-CN" sz="1440" dirty="0"/>
              <a:t>has</a:t>
            </a:r>
            <a:r>
              <a:rPr kumimoji="1" lang="zh-CN" altLang="en-US" sz="1440" dirty="0"/>
              <a:t> </a:t>
            </a:r>
            <a:r>
              <a:rPr kumimoji="1" lang="en-US" altLang="zh-CN" sz="1440" dirty="0"/>
              <a:t>higher</a:t>
            </a:r>
            <a:r>
              <a:rPr kumimoji="1" lang="zh-CN" altLang="en-US" sz="1440" dirty="0"/>
              <a:t> </a:t>
            </a:r>
            <a:r>
              <a:rPr kumimoji="1" lang="en-US" altLang="zh-CN" sz="1440" dirty="0"/>
              <a:t>privilege</a:t>
            </a:r>
            <a:r>
              <a:rPr kumimoji="1" lang="zh-CN" altLang="en-US" sz="1440" dirty="0"/>
              <a:t> </a:t>
            </a:r>
            <a:r>
              <a:rPr kumimoji="1" lang="en-US" altLang="zh-CN" sz="1440" dirty="0"/>
              <a:t>than</a:t>
            </a:r>
            <a:r>
              <a:rPr kumimoji="1" lang="zh-CN" altLang="en-US" sz="1440" dirty="0"/>
              <a:t> </a:t>
            </a:r>
            <a:r>
              <a:rPr kumimoji="1" lang="en-US" altLang="zh-CN" sz="1440" dirty="0"/>
              <a:t>REE</a:t>
            </a:r>
          </a:p>
          <a:p>
            <a:pPr lvl="2"/>
            <a:r>
              <a:rPr kumimoji="1" lang="en-US" altLang="zh-CN" sz="1440" dirty="0"/>
              <a:t>Similar</a:t>
            </a:r>
            <a:r>
              <a:rPr kumimoji="1" lang="zh-CN" altLang="en-US" sz="1440" dirty="0"/>
              <a:t> </a:t>
            </a:r>
            <a:r>
              <a:rPr kumimoji="1" lang="en-US" altLang="zh-CN" sz="1440" dirty="0"/>
              <a:t>bugs</a:t>
            </a:r>
            <a:r>
              <a:rPr kumimoji="1" lang="zh-CN" altLang="en-US" sz="1440" dirty="0"/>
              <a:t> </a:t>
            </a:r>
            <a:r>
              <a:rPr kumimoji="1" lang="en-US" altLang="zh-CN" sz="1440" dirty="0"/>
              <a:t>exist</a:t>
            </a:r>
            <a:r>
              <a:rPr kumimoji="1" lang="zh-CN" altLang="en-US" sz="1440" dirty="0"/>
              <a:t> </a:t>
            </a:r>
            <a:r>
              <a:rPr kumimoji="1" lang="en-US" altLang="zh-CN" sz="1440" dirty="0"/>
              <a:t>in</a:t>
            </a:r>
            <a:r>
              <a:rPr kumimoji="1" lang="zh-CN" altLang="en-US" sz="1440" dirty="0"/>
              <a:t> </a:t>
            </a:r>
            <a:r>
              <a:rPr kumimoji="1" lang="en-US" altLang="zh-CN" sz="1440" dirty="0" err="1"/>
              <a:t>QualComm</a:t>
            </a:r>
            <a:r>
              <a:rPr kumimoji="1" lang="en-US" altLang="zh-CN" sz="1440" dirty="0"/>
              <a:t>,</a:t>
            </a:r>
            <a:r>
              <a:rPr kumimoji="1" lang="zh-CN" altLang="en-US" sz="1440" dirty="0"/>
              <a:t> </a:t>
            </a:r>
            <a:r>
              <a:rPr kumimoji="1" lang="en-US" altLang="zh-CN" sz="1440" dirty="0" err="1"/>
              <a:t>Trustonic</a:t>
            </a:r>
            <a:r>
              <a:rPr kumimoji="1" lang="en-US" altLang="zh-CN" sz="1440" dirty="0"/>
              <a:t>,</a:t>
            </a:r>
            <a:r>
              <a:rPr kumimoji="1" lang="zh-CN" altLang="en-US" sz="1440" dirty="0"/>
              <a:t> </a:t>
            </a:r>
            <a:r>
              <a:rPr kumimoji="1" lang="en-US" altLang="zh-CN" sz="1440" dirty="0" err="1"/>
              <a:t>SierrawareTEE</a:t>
            </a:r>
            <a:r>
              <a:rPr kumimoji="1" lang="en-US" altLang="zh-CN" sz="1440" dirty="0"/>
              <a:t>,</a:t>
            </a:r>
            <a:r>
              <a:rPr kumimoji="1" lang="zh-CN" altLang="en-US" sz="1440" dirty="0"/>
              <a:t> </a:t>
            </a:r>
            <a:r>
              <a:rPr kumimoji="1" lang="en-US" altLang="zh-CN" sz="1440" dirty="0"/>
              <a:t>Huawei,</a:t>
            </a:r>
            <a:r>
              <a:rPr kumimoji="1" lang="zh-CN" altLang="en-US" sz="1440" dirty="0"/>
              <a:t> </a:t>
            </a:r>
            <a:r>
              <a:rPr kumimoji="1" lang="en-US" altLang="zh-CN" sz="1440" dirty="0"/>
              <a:t>OP-TEE</a:t>
            </a:r>
          </a:p>
          <a:p>
            <a:r>
              <a:rPr kumimoji="1" lang="en-US" altLang="zh-CN" sz="2160" dirty="0"/>
              <a:t>Deprivileged</a:t>
            </a:r>
            <a:r>
              <a:rPr kumimoji="1" lang="zh-CN" altLang="en-US" sz="2160" dirty="0"/>
              <a:t> </a:t>
            </a:r>
            <a:r>
              <a:rPr kumimoji="1" lang="en-US" altLang="zh-CN" sz="2160" dirty="0"/>
              <a:t>TEEs</a:t>
            </a:r>
            <a:r>
              <a:rPr kumimoji="1" lang="zh-CN" altLang="en-US" sz="2160" dirty="0"/>
              <a:t> </a:t>
            </a:r>
            <a:r>
              <a:rPr kumimoji="1" lang="en-US" altLang="zh-CN" sz="2160" dirty="0"/>
              <a:t>are</a:t>
            </a:r>
            <a:r>
              <a:rPr kumimoji="1" lang="zh-CN" altLang="en-US" sz="2160" dirty="0"/>
              <a:t> </a:t>
            </a:r>
            <a:r>
              <a:rPr kumimoji="1" lang="en-US" altLang="zh-CN" sz="2160" dirty="0"/>
              <a:t>needed</a:t>
            </a:r>
          </a:p>
          <a:p>
            <a:endParaRPr kumimoji="1" lang="en" altLang="zh-CN" sz="1800" dirty="0"/>
          </a:p>
        </p:txBody>
      </p:sp>
      <p:sp>
        <p:nvSpPr>
          <p:cNvPr id="4" name="灯片编号占位符 3">
            <a:extLst>
              <a:ext uri="{FF2B5EF4-FFF2-40B4-BE49-F238E27FC236}">
                <a16:creationId xmlns:a16="http://schemas.microsoft.com/office/drawing/2014/main" id="{361FCD44-DF91-204E-A1BE-8F595B17C961}"/>
              </a:ext>
            </a:extLst>
          </p:cNvPr>
          <p:cNvSpPr>
            <a:spLocks noGrp="1"/>
          </p:cNvSpPr>
          <p:nvPr>
            <p:ph type="sldNum" sz="quarter" idx="12"/>
          </p:nvPr>
        </p:nvSpPr>
        <p:spPr/>
        <p:txBody>
          <a:bodyPr/>
          <a:lstStyle/>
          <a:p>
            <a:fld id="{ADE361C3-C043-4A6E-BDCE-8DA1E7D90A3B}" type="slidenum">
              <a:rPr lang="zh-CN" altLang="en-US" smtClean="0"/>
              <a:t>80</a:t>
            </a:fld>
            <a:endParaRPr lang="zh-CN" altLang="en-US"/>
          </a:p>
        </p:txBody>
      </p:sp>
      <p:pic>
        <p:nvPicPr>
          <p:cNvPr id="5" name="图片 4">
            <a:extLst>
              <a:ext uri="{FF2B5EF4-FFF2-40B4-BE49-F238E27FC236}">
                <a16:creationId xmlns:a16="http://schemas.microsoft.com/office/drawing/2014/main" id="{FC577387-236C-C441-A543-E6E601793A66}"/>
              </a:ext>
            </a:extLst>
          </p:cNvPr>
          <p:cNvPicPr>
            <a:picLocks noChangeAspect="1"/>
          </p:cNvPicPr>
          <p:nvPr/>
        </p:nvPicPr>
        <p:blipFill>
          <a:blip r:embed="rId3">
            <a:duotone>
              <a:schemeClr val="accent1">
                <a:shade val="45000"/>
                <a:satMod val="135000"/>
              </a:schemeClr>
              <a:prstClr val="white"/>
            </a:duotone>
          </a:blip>
          <a:stretch>
            <a:fillRect/>
          </a:stretch>
        </p:blipFill>
        <p:spPr>
          <a:xfrm rot="2597599">
            <a:off x="7665291" y="1443489"/>
            <a:ext cx="729023" cy="1142387"/>
          </a:xfrm>
          <a:prstGeom prst="rect">
            <a:avLst/>
          </a:prstGeom>
        </p:spPr>
      </p:pic>
      <p:sp>
        <p:nvSpPr>
          <p:cNvPr id="6" name="矩形 5">
            <a:extLst>
              <a:ext uri="{FF2B5EF4-FFF2-40B4-BE49-F238E27FC236}">
                <a16:creationId xmlns:a16="http://schemas.microsoft.com/office/drawing/2014/main" id="{6E16C5E9-4D6A-FD47-B889-80ACBCDB1BFC}"/>
              </a:ext>
            </a:extLst>
          </p:cNvPr>
          <p:cNvSpPr/>
          <p:nvPr/>
        </p:nvSpPr>
        <p:spPr>
          <a:xfrm>
            <a:off x="683568" y="4661995"/>
            <a:ext cx="8229601" cy="313932"/>
          </a:xfrm>
          <a:prstGeom prst="rect">
            <a:avLst/>
          </a:prstGeom>
        </p:spPr>
        <p:txBody>
          <a:bodyPr wrap="square">
            <a:spAutoFit/>
          </a:bodyPr>
          <a:lstStyle/>
          <a:p>
            <a:r>
              <a:rPr lang="en-US" altLang="zh-CN" sz="1440" dirty="0">
                <a:solidFill>
                  <a:schemeClr val="tx1">
                    <a:lumMod val="50000"/>
                    <a:lumOff val="50000"/>
                  </a:schemeClr>
                </a:solidFill>
                <a:latin typeface="Arial" panose="020B0604020202020204" pitchFamily="34" charset="0"/>
                <a:ea typeface="DengXian" panose="02010600030101010101" pitchFamily="2" charset="-122"/>
                <a:cs typeface="Arial" panose="020B0604020202020204" pitchFamily="34" charset="0"/>
              </a:rPr>
              <a:t>[NDSS'17]</a:t>
            </a:r>
            <a:r>
              <a:rPr lang="zh-CN" altLang="en-US" sz="1440" dirty="0">
                <a:solidFill>
                  <a:schemeClr val="tx1">
                    <a:lumMod val="50000"/>
                    <a:lumOff val="50000"/>
                  </a:schemeClr>
                </a:solidFill>
                <a:latin typeface="Arial" panose="020B0604020202020204" pitchFamily="34" charset="0"/>
                <a:ea typeface="DengXian" panose="02010600030101010101" pitchFamily="2" charset="-122"/>
                <a:cs typeface="Arial" panose="020B0604020202020204" pitchFamily="34" charset="0"/>
              </a:rPr>
              <a:t> </a:t>
            </a:r>
            <a:r>
              <a:rPr lang="en" altLang="zh-CN" sz="1440" dirty="0">
                <a:solidFill>
                  <a:schemeClr val="tx1">
                    <a:lumMod val="50000"/>
                    <a:lumOff val="50000"/>
                  </a:schemeClr>
                </a:solidFill>
                <a:latin typeface="Arial" panose="020B0604020202020204" pitchFamily="34" charset="0"/>
                <a:ea typeface="DengXian" panose="02010600030101010101" pitchFamily="2" charset="-122"/>
                <a:cs typeface="Arial" panose="020B0604020202020204" pitchFamily="34" charset="0"/>
              </a:rPr>
              <a:t>BOOMERANG: Exploiting the Semantic Gap in Trusted Execution Environments</a:t>
            </a:r>
            <a:endParaRPr lang="zh-CN" altLang="en-US" sz="1440" dirty="0">
              <a:solidFill>
                <a:schemeClr val="tx1">
                  <a:lumMod val="50000"/>
                  <a:lumOff val="50000"/>
                </a:schemeClr>
              </a:solidFill>
              <a:latin typeface="Arial" panose="020B06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3235018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D130FB-8751-6E4C-BBE1-47944A1BE6F3}"/>
              </a:ext>
            </a:extLst>
          </p:cNvPr>
          <p:cNvSpPr>
            <a:spLocks noGrp="1"/>
          </p:cNvSpPr>
          <p:nvPr>
            <p:ph type="title"/>
          </p:nvPr>
        </p:nvSpPr>
        <p:spPr/>
        <p:txBody>
          <a:bodyPr/>
          <a:lstStyle/>
          <a:p>
            <a:r>
              <a:rPr lang="en-US" altLang="zh-CN" b="1" dirty="0"/>
              <a:t>Goals</a:t>
            </a:r>
            <a:r>
              <a:rPr lang="zh-CN" altLang="en-US" b="1" dirty="0"/>
              <a:t> </a:t>
            </a:r>
            <a:r>
              <a:rPr lang="en-US" altLang="zh-CN" b="1" dirty="0"/>
              <a:t>of</a:t>
            </a:r>
            <a:r>
              <a:rPr lang="zh-CN" altLang="en-US" b="1" dirty="0"/>
              <a:t> </a:t>
            </a:r>
            <a:r>
              <a:rPr lang="en-US" altLang="zh-CN" b="1" dirty="0" err="1"/>
              <a:t>vTEE</a:t>
            </a:r>
            <a:endParaRPr kumimoji="1" lang="zh-CN" altLang="en-US" b="1" dirty="0"/>
          </a:p>
        </p:txBody>
      </p:sp>
      <p:sp>
        <p:nvSpPr>
          <p:cNvPr id="3" name="内容占位符 2">
            <a:extLst>
              <a:ext uri="{FF2B5EF4-FFF2-40B4-BE49-F238E27FC236}">
                <a16:creationId xmlns:a16="http://schemas.microsoft.com/office/drawing/2014/main" id="{15567839-7C28-8544-B0BF-00EA1D0DD4C2}"/>
              </a:ext>
            </a:extLst>
          </p:cNvPr>
          <p:cNvSpPr>
            <a:spLocks noGrp="1"/>
          </p:cNvSpPr>
          <p:nvPr>
            <p:ph idx="1"/>
          </p:nvPr>
        </p:nvSpPr>
        <p:spPr>
          <a:xfrm>
            <a:off x="457200" y="1485901"/>
            <a:ext cx="8229600" cy="3567114"/>
          </a:xfrm>
        </p:spPr>
        <p:txBody>
          <a:bodyPr>
            <a:normAutofit fontScale="77500" lnSpcReduction="20000"/>
          </a:bodyPr>
          <a:lstStyle/>
          <a:p>
            <a:r>
              <a:rPr lang="en-US" altLang="zh-CN" b="1" dirty="0">
                <a:solidFill>
                  <a:srgbClr val="C64D2D"/>
                </a:solidFill>
              </a:rPr>
              <a:t>Virtualizing</a:t>
            </a:r>
            <a:r>
              <a:rPr lang="zh-CN" altLang="en-US" b="1" dirty="0">
                <a:solidFill>
                  <a:srgbClr val="C64D2D"/>
                </a:solidFill>
              </a:rPr>
              <a:t> </a:t>
            </a:r>
            <a:r>
              <a:rPr lang="en-US" altLang="zh-CN" b="1" dirty="0">
                <a:solidFill>
                  <a:srgbClr val="C64D2D"/>
                </a:solidFill>
              </a:rPr>
              <a:t>TEE</a:t>
            </a:r>
            <a:r>
              <a:rPr lang="zh-CN" altLang="en-US" b="1" dirty="0">
                <a:solidFill>
                  <a:srgbClr val="C00000"/>
                </a:solidFill>
              </a:rPr>
              <a:t> </a:t>
            </a:r>
            <a:r>
              <a:rPr lang="en-US" altLang="zh-CN" dirty="0"/>
              <a:t>to</a:t>
            </a:r>
            <a:r>
              <a:rPr lang="zh-CN" altLang="en-US" dirty="0"/>
              <a:t> </a:t>
            </a:r>
            <a:r>
              <a:rPr lang="en-US" altLang="zh-CN" dirty="0"/>
              <a:t>support</a:t>
            </a:r>
            <a:r>
              <a:rPr lang="zh-CN" altLang="en-US" dirty="0"/>
              <a:t> </a:t>
            </a:r>
            <a:r>
              <a:rPr lang="en-US" altLang="zh-CN" dirty="0"/>
              <a:t>multiple,</a:t>
            </a:r>
            <a:r>
              <a:rPr lang="zh-CN" altLang="en-US" dirty="0"/>
              <a:t> </a:t>
            </a:r>
            <a:r>
              <a:rPr lang="en-US" altLang="zh-CN" dirty="0"/>
              <a:t>isolated</a:t>
            </a:r>
            <a:r>
              <a:rPr lang="zh-CN" altLang="en-US" dirty="0"/>
              <a:t> </a:t>
            </a:r>
            <a:r>
              <a:rPr lang="en-US" altLang="zh-CN" dirty="0"/>
              <a:t>TEE</a:t>
            </a:r>
            <a:r>
              <a:rPr lang="zh-CN" altLang="en-US" dirty="0"/>
              <a:t> </a:t>
            </a:r>
            <a:r>
              <a:rPr lang="en-US" altLang="zh-CN" dirty="0"/>
              <a:t>instances</a:t>
            </a:r>
          </a:p>
          <a:p>
            <a:pPr lvl="1"/>
            <a:r>
              <a:rPr lang="en-US" altLang="zh-CN" i="1" dirty="0"/>
              <a:t>Challenge</a:t>
            </a:r>
            <a:r>
              <a:rPr lang="en-US" altLang="zh-CN" dirty="0"/>
              <a:t>:</a:t>
            </a:r>
            <a:r>
              <a:rPr lang="zh-CN" altLang="en-US" dirty="0"/>
              <a:t> </a:t>
            </a:r>
            <a:r>
              <a:rPr lang="en-US" altLang="zh-CN" dirty="0"/>
              <a:t>TEE-visor</a:t>
            </a:r>
            <a:r>
              <a:rPr lang="zh-CN" altLang="en-US" dirty="0"/>
              <a:t> </a:t>
            </a:r>
            <a:r>
              <a:rPr lang="en-US" altLang="zh-CN" dirty="0"/>
              <a:t>and</a:t>
            </a:r>
            <a:r>
              <a:rPr lang="zh-CN" altLang="en-US" dirty="0"/>
              <a:t> </a:t>
            </a:r>
            <a:r>
              <a:rPr lang="en-US" altLang="zh-CN" dirty="0" err="1"/>
              <a:t>vTEE</a:t>
            </a:r>
            <a:r>
              <a:rPr lang="zh-CN" altLang="en-US" dirty="0"/>
              <a:t> </a:t>
            </a:r>
            <a:r>
              <a:rPr lang="en-US" altLang="zh-CN" dirty="0"/>
              <a:t>instances</a:t>
            </a:r>
            <a:r>
              <a:rPr lang="zh-CN" altLang="en-US" dirty="0"/>
              <a:t> </a:t>
            </a:r>
            <a:r>
              <a:rPr lang="en-US" altLang="zh-CN" dirty="0"/>
              <a:t>run</a:t>
            </a:r>
            <a:r>
              <a:rPr lang="zh-CN" altLang="en-US" dirty="0"/>
              <a:t> </a:t>
            </a:r>
            <a:r>
              <a:rPr lang="en-US" altLang="zh-CN" dirty="0"/>
              <a:t>with</a:t>
            </a:r>
            <a:r>
              <a:rPr lang="zh-CN" altLang="en-US" dirty="0"/>
              <a:t> </a:t>
            </a:r>
            <a:r>
              <a:rPr lang="en-US" altLang="zh-CN" dirty="0"/>
              <a:t>the</a:t>
            </a:r>
            <a:r>
              <a:rPr lang="zh-CN" altLang="en-US" dirty="0"/>
              <a:t> </a:t>
            </a:r>
            <a:r>
              <a:rPr lang="en-US" altLang="zh-CN" dirty="0"/>
              <a:t>same</a:t>
            </a:r>
            <a:r>
              <a:rPr lang="zh-CN" altLang="en-US" dirty="0"/>
              <a:t> </a:t>
            </a:r>
            <a:r>
              <a:rPr lang="en-US" altLang="zh-CN" dirty="0"/>
              <a:t>privilege</a:t>
            </a:r>
          </a:p>
          <a:p>
            <a:r>
              <a:rPr lang="en-US" altLang="zh-CN" b="1" dirty="0">
                <a:solidFill>
                  <a:srgbClr val="C64D2D"/>
                </a:solidFill>
              </a:rPr>
              <a:t>Minimizing</a:t>
            </a:r>
            <a:r>
              <a:rPr lang="zh-CN" altLang="en-US" b="1" dirty="0">
                <a:solidFill>
                  <a:srgbClr val="C64D2D"/>
                </a:solidFill>
              </a:rPr>
              <a:t> </a:t>
            </a:r>
            <a:r>
              <a:rPr lang="en-US" altLang="zh-CN" b="1" dirty="0">
                <a:solidFill>
                  <a:srgbClr val="C64D2D"/>
                </a:solidFill>
              </a:rPr>
              <a:t>TCB</a:t>
            </a:r>
            <a:r>
              <a:rPr lang="zh-CN" altLang="en-US" b="1" dirty="0">
                <a:solidFill>
                  <a:srgbClr val="C00000"/>
                </a:solidFill>
              </a:rPr>
              <a:t> </a:t>
            </a:r>
            <a:r>
              <a:rPr lang="en-US" altLang="zh-CN" dirty="0"/>
              <a:t>for</a:t>
            </a:r>
            <a:r>
              <a:rPr lang="zh-CN" altLang="en-US" dirty="0"/>
              <a:t> </a:t>
            </a:r>
            <a:r>
              <a:rPr lang="en-US" altLang="zh-CN" dirty="0" err="1"/>
              <a:t>TEEv</a:t>
            </a:r>
            <a:endParaRPr lang="en-US" altLang="zh-CN" dirty="0"/>
          </a:p>
          <a:p>
            <a:pPr lvl="1"/>
            <a:r>
              <a:rPr lang="en-US" altLang="zh-CN" i="1" dirty="0"/>
              <a:t>Challenge</a:t>
            </a:r>
            <a:r>
              <a:rPr lang="en-US" altLang="zh-CN" dirty="0"/>
              <a:t>:</a:t>
            </a:r>
            <a:r>
              <a:rPr lang="zh-CN" altLang="en-US" dirty="0"/>
              <a:t> </a:t>
            </a:r>
            <a:r>
              <a:rPr lang="en-US" altLang="zh-CN" dirty="0"/>
              <a:t>the</a:t>
            </a:r>
            <a:r>
              <a:rPr lang="zh-CN" altLang="en-US" dirty="0"/>
              <a:t> </a:t>
            </a:r>
            <a:r>
              <a:rPr lang="en-US" altLang="zh-CN" dirty="0"/>
              <a:t>hypervisor</a:t>
            </a:r>
            <a:r>
              <a:rPr lang="zh-CN" altLang="en-US" dirty="0"/>
              <a:t> </a:t>
            </a:r>
            <a:r>
              <a:rPr lang="en-US" altLang="zh-CN" dirty="0"/>
              <a:t>has</a:t>
            </a:r>
            <a:r>
              <a:rPr lang="zh-CN" altLang="en-US" dirty="0"/>
              <a:t> </a:t>
            </a:r>
            <a:r>
              <a:rPr lang="en-US" altLang="zh-CN" dirty="0"/>
              <a:t>to</a:t>
            </a:r>
            <a:r>
              <a:rPr lang="zh-CN" altLang="en-US" dirty="0"/>
              <a:t> </a:t>
            </a:r>
            <a:r>
              <a:rPr lang="en-US" altLang="zh-CN" dirty="0"/>
              <a:t>be</a:t>
            </a:r>
            <a:r>
              <a:rPr lang="zh-CN" altLang="en-US" dirty="0"/>
              <a:t> </a:t>
            </a:r>
            <a:r>
              <a:rPr lang="en-US" altLang="zh-CN" dirty="0"/>
              <a:t>as</a:t>
            </a:r>
            <a:r>
              <a:rPr lang="zh-CN" altLang="en-US" dirty="0"/>
              <a:t> </a:t>
            </a:r>
            <a:r>
              <a:rPr lang="en-US" altLang="zh-CN" dirty="0"/>
              <a:t>small</a:t>
            </a:r>
            <a:r>
              <a:rPr lang="zh-CN" altLang="en-US" dirty="0"/>
              <a:t> </a:t>
            </a:r>
            <a:r>
              <a:rPr lang="en-US" altLang="zh-CN" dirty="0"/>
              <a:t>as</a:t>
            </a:r>
            <a:r>
              <a:rPr lang="zh-CN" altLang="en-US" dirty="0"/>
              <a:t> </a:t>
            </a:r>
            <a:r>
              <a:rPr lang="en-US" altLang="zh-CN" dirty="0"/>
              <a:t>possible</a:t>
            </a:r>
          </a:p>
          <a:p>
            <a:r>
              <a:rPr lang="en-US" altLang="zh-CN" b="1" dirty="0">
                <a:solidFill>
                  <a:srgbClr val="C64D2D"/>
                </a:solidFill>
              </a:rPr>
              <a:t>Non-intrusive</a:t>
            </a:r>
            <a:r>
              <a:rPr lang="zh-CN" altLang="en-US" b="1" dirty="0">
                <a:solidFill>
                  <a:srgbClr val="C64D2D"/>
                </a:solidFill>
              </a:rPr>
              <a:t> </a:t>
            </a:r>
            <a:r>
              <a:rPr lang="en-US" altLang="zh-CN" dirty="0"/>
              <a:t>to</a:t>
            </a:r>
            <a:r>
              <a:rPr lang="zh-CN" altLang="en-US" dirty="0"/>
              <a:t> </a:t>
            </a:r>
            <a:r>
              <a:rPr lang="en-US" altLang="zh-CN" dirty="0"/>
              <a:t>existing</a:t>
            </a:r>
            <a:r>
              <a:rPr lang="zh-CN" altLang="en-US" dirty="0"/>
              <a:t> </a:t>
            </a:r>
            <a:r>
              <a:rPr lang="en-US" altLang="zh-CN" dirty="0"/>
              <a:t>TEEs</a:t>
            </a:r>
          </a:p>
          <a:p>
            <a:pPr lvl="1"/>
            <a:r>
              <a:rPr lang="en-US" altLang="zh-CN" i="1" dirty="0"/>
              <a:t>Challenge</a:t>
            </a:r>
            <a:r>
              <a:rPr lang="en-US" altLang="zh-CN" dirty="0"/>
              <a:t>:</a:t>
            </a:r>
            <a:r>
              <a:rPr lang="zh-CN" altLang="en-US" dirty="0"/>
              <a:t> </a:t>
            </a:r>
            <a:r>
              <a:rPr lang="en-US" altLang="zh-CN" dirty="0"/>
              <a:t>no</a:t>
            </a:r>
            <a:r>
              <a:rPr lang="zh-CN" altLang="en-US" dirty="0"/>
              <a:t> </a:t>
            </a:r>
            <a:r>
              <a:rPr lang="en-US" altLang="zh-CN" dirty="0"/>
              <a:t>intrusive</a:t>
            </a:r>
            <a:r>
              <a:rPr lang="zh-CN" altLang="en-US" dirty="0"/>
              <a:t> </a:t>
            </a:r>
            <a:r>
              <a:rPr lang="en-US" altLang="zh-CN" dirty="0"/>
              <a:t>modification</a:t>
            </a:r>
            <a:r>
              <a:rPr lang="zh-CN" altLang="en-US" dirty="0"/>
              <a:t> </a:t>
            </a:r>
            <a:r>
              <a:rPr lang="en-US" altLang="zh-CN" dirty="0"/>
              <a:t>to</a:t>
            </a:r>
            <a:r>
              <a:rPr lang="zh-CN" altLang="en-US" dirty="0"/>
              <a:t> </a:t>
            </a:r>
            <a:r>
              <a:rPr lang="en-US" altLang="zh-CN" dirty="0"/>
              <a:t>existing</a:t>
            </a:r>
            <a:r>
              <a:rPr lang="zh-CN" altLang="en-US" dirty="0"/>
              <a:t> </a:t>
            </a:r>
            <a:r>
              <a:rPr lang="en-US" altLang="zh-CN" dirty="0"/>
              <a:t>TEE</a:t>
            </a:r>
            <a:r>
              <a:rPr lang="zh-CN" altLang="en-US" dirty="0"/>
              <a:t> </a:t>
            </a:r>
            <a:r>
              <a:rPr lang="en-US" altLang="zh-CN" dirty="0"/>
              <a:t>software</a:t>
            </a:r>
            <a:r>
              <a:rPr lang="zh-CN" altLang="en-US" dirty="0"/>
              <a:t> </a:t>
            </a:r>
            <a:r>
              <a:rPr lang="en-US" altLang="zh-CN" dirty="0"/>
              <a:t>stack</a:t>
            </a:r>
          </a:p>
          <a:p>
            <a:r>
              <a:rPr lang="en-US" altLang="zh-CN" b="1" dirty="0">
                <a:solidFill>
                  <a:srgbClr val="C64D2D"/>
                </a:solidFill>
              </a:rPr>
              <a:t>Compatible</a:t>
            </a:r>
            <a:r>
              <a:rPr lang="zh-CN" altLang="en-US" dirty="0"/>
              <a:t> </a:t>
            </a:r>
            <a:r>
              <a:rPr lang="en-US" altLang="zh-CN" dirty="0"/>
              <a:t>with</a:t>
            </a:r>
            <a:r>
              <a:rPr lang="zh-CN" altLang="en-US" dirty="0"/>
              <a:t> </a:t>
            </a:r>
            <a:r>
              <a:rPr lang="en-US" altLang="zh-CN" dirty="0"/>
              <a:t>existing</a:t>
            </a:r>
            <a:r>
              <a:rPr lang="zh-CN" altLang="en-US" dirty="0"/>
              <a:t> </a:t>
            </a:r>
            <a:r>
              <a:rPr lang="en-US" altLang="zh-CN" dirty="0"/>
              <a:t>secure</a:t>
            </a:r>
            <a:r>
              <a:rPr lang="zh-CN" altLang="en-US" dirty="0"/>
              <a:t> </a:t>
            </a:r>
            <a:r>
              <a:rPr lang="en-US" altLang="zh-CN" dirty="0"/>
              <a:t>device</a:t>
            </a:r>
            <a:r>
              <a:rPr lang="zh-CN" altLang="en-US" dirty="0"/>
              <a:t> </a:t>
            </a:r>
            <a:r>
              <a:rPr lang="en-US" altLang="zh-CN" dirty="0"/>
              <a:t>driver</a:t>
            </a:r>
            <a:r>
              <a:rPr lang="zh-CN" altLang="en-US" dirty="0"/>
              <a:t> </a:t>
            </a:r>
            <a:r>
              <a:rPr lang="en-US" altLang="zh-CN" dirty="0"/>
              <a:t>model</a:t>
            </a:r>
          </a:p>
          <a:p>
            <a:pPr lvl="1"/>
            <a:r>
              <a:rPr lang="en-US" altLang="zh-CN" i="1" dirty="0"/>
              <a:t>Challenge</a:t>
            </a:r>
            <a:r>
              <a:rPr lang="en-US" altLang="zh-CN" dirty="0"/>
              <a:t>:</a:t>
            </a:r>
            <a:r>
              <a:rPr lang="zh-CN" altLang="en-US" dirty="0"/>
              <a:t> </a:t>
            </a:r>
            <a:r>
              <a:rPr lang="en-US" altLang="zh-CN" dirty="0"/>
              <a:t>not</a:t>
            </a:r>
            <a:r>
              <a:rPr lang="zh-CN" altLang="en-US" dirty="0"/>
              <a:t> </a:t>
            </a:r>
            <a:r>
              <a:rPr lang="en-US" altLang="zh-CN" dirty="0"/>
              <a:t>practical</a:t>
            </a:r>
            <a:r>
              <a:rPr lang="zh-CN" altLang="en-US" dirty="0"/>
              <a:t> </a:t>
            </a:r>
            <a:r>
              <a:rPr lang="en-US" altLang="zh-CN" dirty="0"/>
              <a:t>for</a:t>
            </a:r>
            <a:r>
              <a:rPr lang="zh-CN" altLang="en-US" dirty="0"/>
              <a:t> </a:t>
            </a:r>
            <a:r>
              <a:rPr lang="en-US" altLang="zh-CN" dirty="0"/>
              <a:t>all</a:t>
            </a:r>
            <a:r>
              <a:rPr lang="zh-CN" altLang="en-US" dirty="0"/>
              <a:t> </a:t>
            </a:r>
            <a:r>
              <a:rPr lang="en-US" altLang="zh-CN" dirty="0"/>
              <a:t>TEE</a:t>
            </a:r>
            <a:r>
              <a:rPr lang="zh-CN" altLang="en-US" dirty="0"/>
              <a:t> </a:t>
            </a:r>
            <a:r>
              <a:rPr lang="en-US" altLang="zh-CN" dirty="0"/>
              <a:t>instances</a:t>
            </a:r>
            <a:r>
              <a:rPr lang="zh-CN" altLang="en-US" dirty="0"/>
              <a:t> </a:t>
            </a:r>
            <a:r>
              <a:rPr lang="en-US" altLang="zh-CN" dirty="0"/>
              <a:t>to</a:t>
            </a:r>
            <a:r>
              <a:rPr lang="zh-CN" altLang="en-US" dirty="0"/>
              <a:t> </a:t>
            </a:r>
            <a:r>
              <a:rPr lang="en-US" altLang="zh-CN" dirty="0"/>
              <a:t>have</a:t>
            </a:r>
            <a:r>
              <a:rPr lang="zh-CN" altLang="en-US" dirty="0"/>
              <a:t> </a:t>
            </a:r>
            <a:r>
              <a:rPr lang="en-US" altLang="zh-CN" dirty="0"/>
              <a:t>all</a:t>
            </a:r>
            <a:r>
              <a:rPr lang="zh-CN" altLang="en-US" dirty="0"/>
              <a:t> </a:t>
            </a:r>
            <a:r>
              <a:rPr lang="en-US" altLang="zh-CN" dirty="0"/>
              <a:t>device</a:t>
            </a:r>
            <a:r>
              <a:rPr lang="zh-CN" altLang="en-US" dirty="0"/>
              <a:t> </a:t>
            </a:r>
            <a:r>
              <a:rPr lang="en-US" altLang="zh-CN" dirty="0"/>
              <a:t>drivers</a:t>
            </a:r>
          </a:p>
        </p:txBody>
      </p:sp>
      <p:sp>
        <p:nvSpPr>
          <p:cNvPr id="4" name="灯片编号占位符 3">
            <a:extLst>
              <a:ext uri="{FF2B5EF4-FFF2-40B4-BE49-F238E27FC236}">
                <a16:creationId xmlns:a16="http://schemas.microsoft.com/office/drawing/2014/main" id="{7DF8CA01-B6C5-5B42-96F6-E0D93F62B77E}"/>
              </a:ext>
            </a:extLst>
          </p:cNvPr>
          <p:cNvSpPr>
            <a:spLocks noGrp="1"/>
          </p:cNvSpPr>
          <p:nvPr>
            <p:ph type="sldNum" sz="quarter" idx="12"/>
          </p:nvPr>
        </p:nvSpPr>
        <p:spPr/>
        <p:txBody>
          <a:bodyPr/>
          <a:lstStyle/>
          <a:p>
            <a:fld id="{ADE361C3-C043-4A6E-BDCE-8DA1E7D90A3B}" type="slidenum">
              <a:rPr lang="zh-CN" altLang="en-US" smtClean="0"/>
              <a:t>81</a:t>
            </a:fld>
            <a:endParaRPr lang="zh-CN" altLang="en-US"/>
          </a:p>
        </p:txBody>
      </p:sp>
    </p:spTree>
    <p:extLst>
      <p:ext uri="{BB962C8B-B14F-4D97-AF65-F5344CB8AC3E}">
        <p14:creationId xmlns:p14="http://schemas.microsoft.com/office/powerpoint/2010/main" val="37580032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72EC13-37D6-7D48-A509-59B2A328363C}"/>
              </a:ext>
            </a:extLst>
          </p:cNvPr>
          <p:cNvSpPr>
            <a:spLocks noGrp="1"/>
          </p:cNvSpPr>
          <p:nvPr>
            <p:ph type="title"/>
          </p:nvPr>
        </p:nvSpPr>
        <p:spPr/>
        <p:txBody>
          <a:bodyPr>
            <a:normAutofit fontScale="90000"/>
          </a:bodyPr>
          <a:lstStyle/>
          <a:p>
            <a:r>
              <a:rPr lang="en-US" altLang="zh-CN" b="1" dirty="0" err="1"/>
              <a:t>TEEv</a:t>
            </a:r>
            <a:r>
              <a:rPr lang="en-US" altLang="zh-CN" b="1" dirty="0"/>
              <a:t>:</a:t>
            </a:r>
            <a:r>
              <a:rPr lang="zh-CN" altLang="en-US" b="1" dirty="0"/>
              <a:t> </a:t>
            </a:r>
            <a:r>
              <a:rPr lang="en-US" altLang="zh-CN" b="1" dirty="0"/>
              <a:t>Enabling</a:t>
            </a:r>
            <a:r>
              <a:rPr lang="zh-CN" altLang="en-US" b="1" dirty="0"/>
              <a:t> </a:t>
            </a:r>
            <a:r>
              <a:rPr lang="en-US" altLang="zh-CN" b="1" dirty="0"/>
              <a:t>Multiple</a:t>
            </a:r>
            <a:r>
              <a:rPr lang="zh-CN" altLang="en-US" b="1" dirty="0"/>
              <a:t> </a:t>
            </a:r>
            <a:r>
              <a:rPr lang="en-US" altLang="zh-CN" b="1" dirty="0"/>
              <a:t>Virtualized</a:t>
            </a:r>
            <a:r>
              <a:rPr lang="zh-CN" altLang="en-US" b="1" dirty="0"/>
              <a:t> </a:t>
            </a:r>
            <a:r>
              <a:rPr lang="en-US" altLang="zh-CN" b="1" dirty="0"/>
              <a:t>TEEs</a:t>
            </a:r>
            <a:endParaRPr kumimoji="1" lang="zh-CN" altLang="en-US" b="1" dirty="0"/>
          </a:p>
        </p:txBody>
      </p:sp>
      <p:sp>
        <p:nvSpPr>
          <p:cNvPr id="4" name="灯片编号占位符 3">
            <a:extLst>
              <a:ext uri="{FF2B5EF4-FFF2-40B4-BE49-F238E27FC236}">
                <a16:creationId xmlns:a16="http://schemas.microsoft.com/office/drawing/2014/main" id="{238D955D-5BA4-FD40-B863-C0A08413C099}"/>
              </a:ext>
            </a:extLst>
          </p:cNvPr>
          <p:cNvSpPr>
            <a:spLocks noGrp="1"/>
          </p:cNvSpPr>
          <p:nvPr>
            <p:ph type="sldNum" sz="quarter" idx="12"/>
          </p:nvPr>
        </p:nvSpPr>
        <p:spPr/>
        <p:txBody>
          <a:bodyPr/>
          <a:lstStyle/>
          <a:p>
            <a:fld id="{ADE361C3-C043-4A6E-BDCE-8DA1E7D90A3B}" type="slidenum">
              <a:rPr lang="zh-CN" altLang="en-US" smtClean="0"/>
              <a:t>82</a:t>
            </a:fld>
            <a:endParaRPr lang="zh-CN" altLang="en-US"/>
          </a:p>
        </p:txBody>
      </p:sp>
      <p:pic>
        <p:nvPicPr>
          <p:cNvPr id="5" name="Picture 4">
            <a:extLst>
              <a:ext uri="{FF2B5EF4-FFF2-40B4-BE49-F238E27FC236}">
                <a16:creationId xmlns:a16="http://schemas.microsoft.com/office/drawing/2014/main" id="{DF320DD4-DBF5-7442-B8E5-43198A370F62}"/>
              </a:ext>
            </a:extLst>
          </p:cNvPr>
          <p:cNvPicPr>
            <a:picLocks noChangeAspect="1"/>
          </p:cNvPicPr>
          <p:nvPr/>
        </p:nvPicPr>
        <p:blipFill>
          <a:blip r:embed="rId3"/>
          <a:stretch>
            <a:fillRect/>
          </a:stretch>
        </p:blipFill>
        <p:spPr>
          <a:xfrm>
            <a:off x="1675508" y="1496549"/>
            <a:ext cx="5944492" cy="3620368"/>
          </a:xfrm>
          <a:prstGeom prst="rect">
            <a:avLst/>
          </a:prstGeom>
        </p:spPr>
      </p:pic>
    </p:spTree>
    <p:extLst>
      <p:ext uri="{BB962C8B-B14F-4D97-AF65-F5344CB8AC3E}">
        <p14:creationId xmlns:p14="http://schemas.microsoft.com/office/powerpoint/2010/main" val="449325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25E-6 -2.22222E-6 L -0.41219 0.00111 " pathEditMode="relative" rAng="0" ptsTypes="AA">
                                      <p:cBhvr>
                                        <p:cTn id="6" dur="2000" fill="hold"/>
                                        <p:tgtEl>
                                          <p:spTgt spid="5"/>
                                        </p:tgtEl>
                                        <p:attrNameLst>
                                          <p:attrName>ppt_x</p:attrName>
                                          <p:attrName>ppt_y</p:attrName>
                                        </p:attrNameLst>
                                      </p:cBhvr>
                                      <p:rCtr x="-20609" y="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72EC13-37D6-7D48-A509-59B2A328363C}"/>
              </a:ext>
            </a:extLst>
          </p:cNvPr>
          <p:cNvSpPr>
            <a:spLocks noGrp="1"/>
          </p:cNvSpPr>
          <p:nvPr>
            <p:ph type="title"/>
          </p:nvPr>
        </p:nvSpPr>
        <p:spPr/>
        <p:txBody>
          <a:bodyPr>
            <a:normAutofit fontScale="90000"/>
          </a:bodyPr>
          <a:lstStyle/>
          <a:p>
            <a:r>
              <a:rPr lang="en-US" altLang="zh-CN" b="1" dirty="0" err="1"/>
              <a:t>TEEv</a:t>
            </a:r>
            <a:r>
              <a:rPr lang="en-US" altLang="zh-CN" b="1" dirty="0"/>
              <a:t>:</a:t>
            </a:r>
            <a:r>
              <a:rPr lang="zh-CN" altLang="en-US" b="1" dirty="0"/>
              <a:t> </a:t>
            </a:r>
            <a:r>
              <a:rPr lang="en-US" altLang="zh-CN" b="1" dirty="0"/>
              <a:t>Enabling</a:t>
            </a:r>
            <a:r>
              <a:rPr lang="zh-CN" altLang="en-US" b="1" dirty="0"/>
              <a:t> </a:t>
            </a:r>
            <a:r>
              <a:rPr lang="en-US" altLang="zh-CN" b="1" dirty="0"/>
              <a:t>Multiple</a:t>
            </a:r>
            <a:r>
              <a:rPr lang="zh-CN" altLang="en-US" b="1" dirty="0"/>
              <a:t> </a:t>
            </a:r>
            <a:r>
              <a:rPr lang="en-US" altLang="zh-CN" b="1" dirty="0"/>
              <a:t>Restricted</a:t>
            </a:r>
            <a:r>
              <a:rPr lang="zh-CN" altLang="en-US" b="1" dirty="0"/>
              <a:t> </a:t>
            </a:r>
            <a:r>
              <a:rPr lang="en-US" altLang="zh-CN" b="1" dirty="0"/>
              <a:t>TEEs</a:t>
            </a:r>
            <a:endParaRPr kumimoji="1" lang="zh-CN" altLang="en-US" b="1" dirty="0"/>
          </a:p>
        </p:txBody>
      </p:sp>
      <p:sp>
        <p:nvSpPr>
          <p:cNvPr id="4" name="灯片编号占位符 3">
            <a:extLst>
              <a:ext uri="{FF2B5EF4-FFF2-40B4-BE49-F238E27FC236}">
                <a16:creationId xmlns:a16="http://schemas.microsoft.com/office/drawing/2014/main" id="{238D955D-5BA4-FD40-B863-C0A08413C099}"/>
              </a:ext>
            </a:extLst>
          </p:cNvPr>
          <p:cNvSpPr>
            <a:spLocks noGrp="1"/>
          </p:cNvSpPr>
          <p:nvPr>
            <p:ph type="sldNum" sz="quarter" idx="12"/>
          </p:nvPr>
        </p:nvSpPr>
        <p:spPr/>
        <p:txBody>
          <a:bodyPr/>
          <a:lstStyle/>
          <a:p>
            <a:fld id="{ADE361C3-C043-4A6E-BDCE-8DA1E7D90A3B}" type="slidenum">
              <a:rPr lang="zh-CN" altLang="en-US" smtClean="0"/>
              <a:t>83</a:t>
            </a:fld>
            <a:endParaRPr lang="zh-CN" altLang="en-US" dirty="0"/>
          </a:p>
        </p:txBody>
      </p:sp>
      <p:pic>
        <p:nvPicPr>
          <p:cNvPr id="5" name="Picture 4">
            <a:extLst>
              <a:ext uri="{FF2B5EF4-FFF2-40B4-BE49-F238E27FC236}">
                <a16:creationId xmlns:a16="http://schemas.microsoft.com/office/drawing/2014/main" id="{DF320DD4-DBF5-7442-B8E5-43198A370F62}"/>
              </a:ext>
            </a:extLst>
          </p:cNvPr>
          <p:cNvPicPr>
            <a:picLocks noChangeAspect="1"/>
          </p:cNvPicPr>
          <p:nvPr/>
        </p:nvPicPr>
        <p:blipFill>
          <a:blip r:embed="rId3"/>
          <a:stretch>
            <a:fillRect/>
          </a:stretch>
        </p:blipFill>
        <p:spPr>
          <a:xfrm>
            <a:off x="-2103141" y="1496549"/>
            <a:ext cx="5944492" cy="3620368"/>
          </a:xfrm>
          <a:prstGeom prst="rect">
            <a:avLst/>
          </a:prstGeom>
        </p:spPr>
      </p:pic>
      <p:sp>
        <p:nvSpPr>
          <p:cNvPr id="6" name="内容占位符 2">
            <a:extLst>
              <a:ext uri="{FF2B5EF4-FFF2-40B4-BE49-F238E27FC236}">
                <a16:creationId xmlns:a16="http://schemas.microsoft.com/office/drawing/2014/main" id="{2C79F9A0-0904-2D49-AD42-7FB4D9B83974}"/>
              </a:ext>
            </a:extLst>
          </p:cNvPr>
          <p:cNvSpPr>
            <a:spLocks noGrp="1"/>
          </p:cNvSpPr>
          <p:nvPr>
            <p:ph idx="1"/>
          </p:nvPr>
        </p:nvSpPr>
        <p:spPr>
          <a:xfrm>
            <a:off x="3923928" y="1485901"/>
            <a:ext cx="4762872" cy="3631016"/>
          </a:xfrm>
        </p:spPr>
        <p:txBody>
          <a:bodyPr>
            <a:normAutofit lnSpcReduction="10000"/>
          </a:bodyPr>
          <a:lstStyle/>
          <a:p>
            <a:pPr>
              <a:spcBef>
                <a:spcPts val="360"/>
              </a:spcBef>
            </a:pPr>
            <a:r>
              <a:rPr kumimoji="1" lang="en" altLang="zh-CN" sz="1800" dirty="0"/>
              <a:t>TEE-</a:t>
            </a:r>
            <a:r>
              <a:rPr kumimoji="1" lang="en-US" altLang="zh-CN" sz="1800" dirty="0"/>
              <a:t>visor</a:t>
            </a:r>
          </a:p>
          <a:p>
            <a:pPr lvl="1">
              <a:spcBef>
                <a:spcPts val="360"/>
              </a:spcBef>
            </a:pPr>
            <a:r>
              <a:rPr kumimoji="1" lang="en-US" altLang="zh-CN" sz="1620" dirty="0"/>
              <a:t>Supporting</a:t>
            </a:r>
            <a:r>
              <a:rPr kumimoji="1" lang="zh-CN" altLang="en-US" sz="1620" dirty="0"/>
              <a:t> </a:t>
            </a:r>
            <a:r>
              <a:rPr kumimoji="1" lang="en-US" altLang="zh-CN" sz="1620" dirty="0"/>
              <a:t>multiple</a:t>
            </a:r>
            <a:r>
              <a:rPr kumimoji="1" lang="zh-CN" altLang="en-US" sz="1620" dirty="0"/>
              <a:t> </a:t>
            </a:r>
            <a:r>
              <a:rPr kumimoji="1" lang="en-US" altLang="zh-CN" sz="1620" dirty="0" err="1"/>
              <a:t>vTEEs</a:t>
            </a:r>
            <a:endParaRPr kumimoji="1" lang="en-US" altLang="zh-CN" sz="1620" dirty="0"/>
          </a:p>
          <a:p>
            <a:pPr lvl="1">
              <a:spcBef>
                <a:spcPts val="360"/>
              </a:spcBef>
            </a:pPr>
            <a:r>
              <a:rPr kumimoji="1" lang="en-US" altLang="zh-CN" sz="1620" dirty="0"/>
              <a:t>Isolating</a:t>
            </a:r>
            <a:r>
              <a:rPr kumimoji="1" lang="zh-CN" altLang="en-US" sz="1620" dirty="0"/>
              <a:t> </a:t>
            </a:r>
            <a:r>
              <a:rPr kumimoji="1" lang="en-US" altLang="zh-CN" sz="1620" dirty="0"/>
              <a:t>itself</a:t>
            </a:r>
            <a:r>
              <a:rPr kumimoji="1" lang="zh-CN" altLang="en-US" sz="1620" dirty="0"/>
              <a:t> </a:t>
            </a:r>
            <a:r>
              <a:rPr kumimoji="1" lang="en-US" altLang="zh-CN" sz="1620" dirty="0"/>
              <a:t>from</a:t>
            </a:r>
            <a:r>
              <a:rPr kumimoji="1" lang="zh-CN" altLang="en-US" sz="1620" dirty="0"/>
              <a:t> </a:t>
            </a:r>
            <a:r>
              <a:rPr kumimoji="1" lang="en-US" altLang="zh-CN" sz="1620" dirty="0" err="1"/>
              <a:t>vTEE</a:t>
            </a:r>
            <a:r>
              <a:rPr kumimoji="1" lang="zh-CN" altLang="en-US" sz="1620" dirty="0"/>
              <a:t> </a:t>
            </a:r>
            <a:r>
              <a:rPr kumimoji="1" lang="en-US" altLang="zh-CN" sz="1620" dirty="0"/>
              <a:t>kernels</a:t>
            </a:r>
          </a:p>
          <a:p>
            <a:pPr>
              <a:spcBef>
                <a:spcPts val="360"/>
              </a:spcBef>
            </a:pPr>
            <a:r>
              <a:rPr kumimoji="1" lang="en-US" altLang="zh-CN" sz="1800" dirty="0"/>
              <a:t>Gate</a:t>
            </a:r>
          </a:p>
          <a:p>
            <a:pPr lvl="1">
              <a:spcBef>
                <a:spcPts val="360"/>
              </a:spcBef>
            </a:pPr>
            <a:r>
              <a:rPr kumimoji="1" lang="en-US" altLang="zh-CN" sz="1620" dirty="0"/>
              <a:t>F</a:t>
            </a:r>
            <a:r>
              <a:rPr kumimoji="1" lang="en" altLang="zh-CN" sz="1620" dirty="0"/>
              <a:t>or secure context switching</a:t>
            </a:r>
            <a:r>
              <a:rPr kumimoji="1" lang="zh-CN" altLang="en-US" sz="1620" dirty="0"/>
              <a:t> </a:t>
            </a:r>
            <a:r>
              <a:rPr kumimoji="1" lang="en-US" altLang="zh-CN" sz="1620" dirty="0"/>
              <a:t>between</a:t>
            </a:r>
            <a:r>
              <a:rPr kumimoji="1" lang="zh-CN" altLang="en-US" sz="1620" dirty="0"/>
              <a:t> </a:t>
            </a:r>
            <a:r>
              <a:rPr kumimoji="1" lang="en-US" altLang="zh-CN" sz="1620" dirty="0" err="1"/>
              <a:t>vTEE</a:t>
            </a:r>
            <a:r>
              <a:rPr kumimoji="1" lang="zh-CN" altLang="en-US" sz="1620" dirty="0"/>
              <a:t> </a:t>
            </a:r>
            <a:r>
              <a:rPr kumimoji="1" lang="en-US" altLang="zh-CN" sz="1620" dirty="0"/>
              <a:t>kernel</a:t>
            </a:r>
            <a:r>
              <a:rPr kumimoji="1" lang="zh-CN" altLang="en-US" sz="1620" dirty="0"/>
              <a:t> </a:t>
            </a:r>
            <a:r>
              <a:rPr kumimoji="1" lang="en-US" altLang="zh-CN" sz="1620" dirty="0"/>
              <a:t>and</a:t>
            </a:r>
            <a:r>
              <a:rPr kumimoji="1" lang="zh-CN" altLang="en-US" sz="1620" dirty="0"/>
              <a:t> </a:t>
            </a:r>
            <a:r>
              <a:rPr kumimoji="1" lang="en-US" altLang="zh-CN" sz="1620" dirty="0"/>
              <a:t>TEE-visor</a:t>
            </a:r>
            <a:endParaRPr kumimoji="1" lang="en" altLang="zh-CN" sz="1620" dirty="0"/>
          </a:p>
          <a:p>
            <a:pPr>
              <a:spcBef>
                <a:spcPts val="360"/>
              </a:spcBef>
            </a:pPr>
            <a:r>
              <a:rPr kumimoji="1" lang="en" altLang="zh-CN" sz="1800" dirty="0"/>
              <a:t>Secure </a:t>
            </a:r>
            <a:r>
              <a:rPr kumimoji="1" lang="en-US" altLang="zh-CN" sz="1800" dirty="0"/>
              <a:t>interaction</a:t>
            </a:r>
            <a:endParaRPr kumimoji="1" lang="en" altLang="zh-CN" sz="1800" dirty="0"/>
          </a:p>
          <a:p>
            <a:pPr lvl="1">
              <a:spcBef>
                <a:spcPts val="360"/>
              </a:spcBef>
            </a:pPr>
            <a:r>
              <a:rPr kumimoji="1" lang="en-US" altLang="zh-CN" sz="1620" dirty="0"/>
              <a:t>Communication</a:t>
            </a:r>
            <a:r>
              <a:rPr kumimoji="1" lang="zh-CN" altLang="en-US" sz="1620" dirty="0"/>
              <a:t> </a:t>
            </a:r>
            <a:r>
              <a:rPr kumimoji="1" lang="en-US" altLang="zh-CN" sz="1620" dirty="0"/>
              <a:t>channels</a:t>
            </a:r>
            <a:r>
              <a:rPr kumimoji="1" lang="zh-CN" altLang="en-US" sz="1620" dirty="0"/>
              <a:t> </a:t>
            </a:r>
            <a:r>
              <a:rPr kumimoji="1" lang="en-US" altLang="zh-CN" sz="1620" dirty="0"/>
              <a:t>b</a:t>
            </a:r>
            <a:r>
              <a:rPr kumimoji="1" lang="en" altLang="zh-CN" sz="1620" dirty="0" err="1"/>
              <a:t>etween</a:t>
            </a:r>
            <a:r>
              <a:rPr kumimoji="1" lang="en" altLang="zh-CN" sz="1620" dirty="0"/>
              <a:t> different contexts</a:t>
            </a:r>
          </a:p>
          <a:p>
            <a:pPr>
              <a:spcBef>
                <a:spcPts val="360"/>
              </a:spcBef>
            </a:pPr>
            <a:r>
              <a:rPr kumimoji="1" lang="en-US" altLang="zh-CN" sz="1800" dirty="0"/>
              <a:t>I/O</a:t>
            </a:r>
            <a:r>
              <a:rPr kumimoji="1" lang="zh-CN" altLang="en-US" sz="1800" dirty="0"/>
              <a:t> </a:t>
            </a:r>
            <a:r>
              <a:rPr kumimoji="1" lang="en-US" altLang="zh-CN" sz="1800" dirty="0"/>
              <a:t>virtualization</a:t>
            </a:r>
          </a:p>
          <a:p>
            <a:pPr lvl="1">
              <a:spcBef>
                <a:spcPts val="360"/>
              </a:spcBef>
            </a:pPr>
            <a:r>
              <a:rPr kumimoji="1" lang="en-US" altLang="zh-CN" sz="1620" dirty="0"/>
              <a:t>Support</a:t>
            </a:r>
            <a:r>
              <a:rPr kumimoji="1" lang="zh-CN" altLang="en-US" sz="1620" dirty="0"/>
              <a:t> </a:t>
            </a:r>
            <a:r>
              <a:rPr kumimoji="1" lang="en-US" altLang="zh-CN" sz="1620" dirty="0"/>
              <a:t>various</a:t>
            </a:r>
            <a:r>
              <a:rPr kumimoji="1" lang="zh-CN" altLang="en-US" sz="1620" dirty="0"/>
              <a:t> </a:t>
            </a:r>
            <a:r>
              <a:rPr kumimoji="1" lang="en-US" altLang="zh-CN" sz="1620" dirty="0"/>
              <a:t>secure</a:t>
            </a:r>
            <a:r>
              <a:rPr kumimoji="1" lang="zh-CN" altLang="en-US" sz="1620" dirty="0"/>
              <a:t> </a:t>
            </a:r>
            <a:r>
              <a:rPr kumimoji="1" lang="en-US" altLang="zh-CN" sz="1620" dirty="0"/>
              <a:t>devices</a:t>
            </a:r>
            <a:endParaRPr kumimoji="1" lang="en" altLang="zh-CN" sz="1620" dirty="0"/>
          </a:p>
        </p:txBody>
      </p:sp>
    </p:spTree>
    <p:extLst>
      <p:ext uri="{BB962C8B-B14F-4D97-AF65-F5344CB8AC3E}">
        <p14:creationId xmlns:p14="http://schemas.microsoft.com/office/powerpoint/2010/main" val="371562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xEl>
                                              <p:pRg st="5" end="5"/>
                                            </p:txEl>
                                          </p:spTgt>
                                        </p:tgtEl>
                                        <p:attrNameLst>
                                          <p:attrName>style.visibility</p:attrName>
                                        </p:attrNameLst>
                                      </p:cBhvr>
                                      <p:to>
                                        <p:strVal val="visible"/>
                                      </p:to>
                                    </p:set>
                                    <p:animEffect transition="in" filter="fade">
                                      <p:cBhvr>
                                        <p:cTn id="26" dur="500"/>
                                        <p:tgtEl>
                                          <p:spTgt spid="6">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animEffect transition="in" filter="fade">
                                      <p:cBhvr>
                                        <p:cTn id="29" dur="500"/>
                                        <p:tgtEl>
                                          <p:spTgt spid="6">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
                                            <p:txEl>
                                              <p:pRg st="7" end="7"/>
                                            </p:txEl>
                                          </p:spTgt>
                                        </p:tgtEl>
                                        <p:attrNameLst>
                                          <p:attrName>style.visibility</p:attrName>
                                        </p:attrNameLst>
                                      </p:cBhvr>
                                      <p:to>
                                        <p:strVal val="visible"/>
                                      </p:to>
                                    </p:set>
                                    <p:animEffect transition="in" filter="fade">
                                      <p:cBhvr>
                                        <p:cTn id="34" dur="500"/>
                                        <p:tgtEl>
                                          <p:spTgt spid="6">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animEffect transition="in" filter="fade">
                                      <p:cBhvr>
                                        <p:cTn id="37"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EE2799B6-0733-E14F-91B7-B273BD2D57EB}"/>
              </a:ext>
            </a:extLst>
          </p:cNvPr>
          <p:cNvPicPr>
            <a:picLocks noChangeAspect="1"/>
          </p:cNvPicPr>
          <p:nvPr/>
        </p:nvPicPr>
        <p:blipFill>
          <a:blip r:embed="rId3"/>
          <a:stretch>
            <a:fillRect/>
          </a:stretch>
        </p:blipFill>
        <p:spPr>
          <a:xfrm>
            <a:off x="-2103141" y="1496549"/>
            <a:ext cx="5944492" cy="3620368"/>
          </a:xfrm>
          <a:prstGeom prst="rect">
            <a:avLst/>
          </a:prstGeom>
        </p:spPr>
      </p:pic>
      <p:sp>
        <p:nvSpPr>
          <p:cNvPr id="2" name="标题 1">
            <a:extLst>
              <a:ext uri="{FF2B5EF4-FFF2-40B4-BE49-F238E27FC236}">
                <a16:creationId xmlns:a16="http://schemas.microsoft.com/office/drawing/2014/main" id="{0B63B2B7-70C0-ED4D-8C10-5FF31B19CBD6}"/>
              </a:ext>
            </a:extLst>
          </p:cNvPr>
          <p:cNvSpPr>
            <a:spLocks noGrp="1"/>
          </p:cNvSpPr>
          <p:nvPr>
            <p:ph type="title"/>
          </p:nvPr>
        </p:nvSpPr>
        <p:spPr/>
        <p:txBody>
          <a:bodyPr>
            <a:normAutofit/>
          </a:bodyPr>
          <a:lstStyle/>
          <a:p>
            <a:r>
              <a:rPr lang="en-US" altLang="zh-CN" b="1" dirty="0"/>
              <a:t>TEE-visor:</a:t>
            </a:r>
            <a:r>
              <a:rPr lang="zh-CN" altLang="en-US" b="1" dirty="0"/>
              <a:t> </a:t>
            </a:r>
            <a:r>
              <a:rPr lang="en-US" altLang="zh-CN" b="1" dirty="0"/>
              <a:t>Isolating from</a:t>
            </a:r>
            <a:r>
              <a:rPr lang="zh-CN" altLang="en-US" b="1" dirty="0"/>
              <a:t> </a:t>
            </a:r>
            <a:r>
              <a:rPr lang="en-US" altLang="zh-CN" b="1" dirty="0" err="1"/>
              <a:t>vTEE</a:t>
            </a:r>
            <a:r>
              <a:rPr lang="zh-CN" altLang="en-US" b="1" dirty="0"/>
              <a:t> </a:t>
            </a:r>
            <a:r>
              <a:rPr lang="en-US" altLang="zh-CN" b="1" dirty="0"/>
              <a:t>Kernels</a:t>
            </a:r>
            <a:endParaRPr kumimoji="1" lang="zh-CN" altLang="en-US" b="1" dirty="0"/>
          </a:p>
        </p:txBody>
      </p:sp>
      <p:sp>
        <p:nvSpPr>
          <p:cNvPr id="3" name="内容占位符 2">
            <a:extLst>
              <a:ext uri="{FF2B5EF4-FFF2-40B4-BE49-F238E27FC236}">
                <a16:creationId xmlns:a16="http://schemas.microsoft.com/office/drawing/2014/main" id="{CC2DFB75-DFF2-DF43-BDC5-F37F27EEEB20}"/>
              </a:ext>
            </a:extLst>
          </p:cNvPr>
          <p:cNvSpPr>
            <a:spLocks noGrp="1"/>
          </p:cNvSpPr>
          <p:nvPr>
            <p:ph idx="1"/>
          </p:nvPr>
        </p:nvSpPr>
        <p:spPr>
          <a:xfrm>
            <a:off x="3841349" y="1485901"/>
            <a:ext cx="5007926" cy="3567114"/>
          </a:xfrm>
        </p:spPr>
        <p:txBody>
          <a:bodyPr>
            <a:normAutofit fontScale="85000" lnSpcReduction="10000"/>
          </a:bodyPr>
          <a:lstStyle/>
          <a:p>
            <a:r>
              <a:rPr kumimoji="1" lang="en" altLang="zh-CN" sz="2160" dirty="0"/>
              <a:t>Challenge</a:t>
            </a:r>
          </a:p>
          <a:p>
            <a:pPr lvl="1"/>
            <a:r>
              <a:rPr kumimoji="1" lang="en" altLang="zh-CN" sz="1800" dirty="0"/>
              <a:t>TEE-visor and </a:t>
            </a:r>
            <a:r>
              <a:rPr kumimoji="1" lang="en" altLang="zh-CN" sz="1800" dirty="0" err="1"/>
              <a:t>vTEEs</a:t>
            </a:r>
            <a:r>
              <a:rPr kumimoji="1" lang="en" altLang="zh-CN" sz="1800" dirty="0"/>
              <a:t> run</a:t>
            </a:r>
            <a:r>
              <a:rPr kumimoji="1" lang="zh-CN" altLang="en-US" sz="1800" dirty="0"/>
              <a:t> </a:t>
            </a:r>
            <a:r>
              <a:rPr kumimoji="1" lang="en-US" altLang="zh-CN" sz="1800" dirty="0"/>
              <a:t>in</a:t>
            </a:r>
            <a:r>
              <a:rPr kumimoji="1" lang="zh-CN" altLang="en-US" sz="1800" dirty="0"/>
              <a:t> </a:t>
            </a:r>
            <a:r>
              <a:rPr kumimoji="1" lang="en-US" altLang="zh-CN" sz="1800" dirty="0"/>
              <a:t>the</a:t>
            </a:r>
            <a:r>
              <a:rPr kumimoji="1" lang="zh-CN" altLang="en-US" sz="1800" dirty="0"/>
              <a:t> </a:t>
            </a:r>
            <a:r>
              <a:rPr kumimoji="1" lang="en-US" altLang="zh-CN" sz="1800" dirty="0"/>
              <a:t>same</a:t>
            </a:r>
            <a:r>
              <a:rPr kumimoji="1" lang="zh-CN" altLang="en-US" sz="1800" dirty="0"/>
              <a:t> </a:t>
            </a:r>
            <a:r>
              <a:rPr kumimoji="1" lang="en-US" altLang="zh-CN" sz="1800" dirty="0"/>
              <a:t>privilege</a:t>
            </a:r>
            <a:endParaRPr kumimoji="1" lang="en" altLang="zh-CN" sz="1800" dirty="0"/>
          </a:p>
          <a:p>
            <a:r>
              <a:rPr kumimoji="1" lang="en" altLang="zh-CN" sz="2160" dirty="0"/>
              <a:t>Solution: </a:t>
            </a:r>
            <a:r>
              <a:rPr kumimoji="1" lang="en-US" altLang="zh-CN" sz="2160" b="1" dirty="0">
                <a:solidFill>
                  <a:srgbClr val="C64D2D"/>
                </a:solidFill>
              </a:rPr>
              <a:t>MMU</a:t>
            </a:r>
            <a:r>
              <a:rPr kumimoji="1" lang="zh-CN" altLang="en-US" sz="2160" b="1" dirty="0">
                <a:solidFill>
                  <a:srgbClr val="C64D2D"/>
                </a:solidFill>
              </a:rPr>
              <a:t> </a:t>
            </a:r>
            <a:r>
              <a:rPr kumimoji="1" lang="en-US" altLang="zh-CN" sz="2160" b="1" dirty="0">
                <a:solidFill>
                  <a:srgbClr val="C64D2D"/>
                </a:solidFill>
              </a:rPr>
              <a:t>virtualization</a:t>
            </a:r>
            <a:endParaRPr kumimoji="1" lang="en" altLang="zh-CN" sz="2160" b="1" dirty="0">
              <a:solidFill>
                <a:srgbClr val="C64D2D"/>
              </a:solidFill>
            </a:endParaRPr>
          </a:p>
          <a:p>
            <a:pPr lvl="1"/>
            <a:r>
              <a:rPr kumimoji="1" lang="en" altLang="zh-CN" sz="1800" dirty="0"/>
              <a:t>TEE-visor exclusively controls and checks</a:t>
            </a:r>
            <a:r>
              <a:rPr kumimoji="1" lang="en-US" altLang="zh-CN" sz="1800" dirty="0"/>
              <a:t>:</a:t>
            </a:r>
          </a:p>
          <a:p>
            <a:pPr marL="1234440" lvl="2" indent="-411480">
              <a:buAutoNum type="arabicPeriod"/>
            </a:pPr>
            <a:r>
              <a:rPr kumimoji="1" lang="en" altLang="zh-CN" sz="1800" dirty="0"/>
              <a:t>all </a:t>
            </a:r>
            <a:r>
              <a:rPr kumimoji="1" lang="en-US" altLang="zh-CN" sz="1800" dirty="0"/>
              <a:t>the</a:t>
            </a:r>
            <a:r>
              <a:rPr kumimoji="1" lang="zh-CN" altLang="en-US" sz="1800" dirty="0"/>
              <a:t> </a:t>
            </a:r>
            <a:r>
              <a:rPr kumimoji="1" lang="en" altLang="zh-CN" sz="1800" dirty="0"/>
              <a:t>memory mappings in </a:t>
            </a:r>
            <a:r>
              <a:rPr kumimoji="1" lang="en" altLang="zh-CN" sz="1800" dirty="0" err="1"/>
              <a:t>vTEEs</a:t>
            </a:r>
            <a:r>
              <a:rPr kumimoji="1" lang="en-US" altLang="zh-CN" sz="1800" dirty="0"/>
              <a:t>,</a:t>
            </a:r>
            <a:r>
              <a:rPr kumimoji="1" lang="zh-CN" altLang="en-US" sz="1800" dirty="0"/>
              <a:t> </a:t>
            </a:r>
            <a:r>
              <a:rPr kumimoji="1" lang="en-US" altLang="zh-CN" sz="1800" dirty="0"/>
              <a:t>and</a:t>
            </a:r>
            <a:endParaRPr kumimoji="1" lang="en" altLang="zh-CN" sz="1800" dirty="0"/>
          </a:p>
          <a:p>
            <a:pPr marL="1234440" lvl="2" indent="-411480">
              <a:buAutoNum type="arabicPeriod"/>
            </a:pPr>
            <a:r>
              <a:rPr kumimoji="1" lang="en-US" altLang="zh-CN" sz="1800" dirty="0"/>
              <a:t>no</a:t>
            </a:r>
            <a:r>
              <a:rPr kumimoji="1" lang="zh-CN" altLang="en-US" sz="1800" dirty="0"/>
              <a:t> </a:t>
            </a:r>
            <a:r>
              <a:rPr kumimoji="1" lang="en-US" altLang="zh-CN" sz="1800" dirty="0"/>
              <a:t>MMU</a:t>
            </a:r>
            <a:r>
              <a:rPr kumimoji="1" lang="zh-CN" altLang="en-US" sz="1800" dirty="0"/>
              <a:t> </a:t>
            </a:r>
            <a:r>
              <a:rPr kumimoji="1" lang="en-US" altLang="zh-CN" sz="1800" dirty="0"/>
              <a:t>operation</a:t>
            </a:r>
            <a:r>
              <a:rPr kumimoji="1" lang="en" altLang="zh-CN" sz="1800" dirty="0"/>
              <a:t> instruction in </a:t>
            </a:r>
            <a:r>
              <a:rPr kumimoji="1" lang="en" altLang="zh-CN" sz="1800" dirty="0" err="1"/>
              <a:t>vTEEs</a:t>
            </a:r>
            <a:endParaRPr kumimoji="1" lang="en" altLang="zh-CN" sz="1800" dirty="0"/>
          </a:p>
          <a:p>
            <a:pPr lvl="1">
              <a:lnSpc>
                <a:spcPct val="124000"/>
              </a:lnSpc>
            </a:pPr>
            <a:r>
              <a:rPr kumimoji="1" lang="en" altLang="zh-CN" sz="1800" dirty="0"/>
              <a:t>TEE</a:t>
            </a:r>
            <a:r>
              <a:rPr kumimoji="1" lang="en-US" altLang="zh-CN" sz="1800" dirty="0"/>
              <a:t>-visor</a:t>
            </a:r>
            <a:r>
              <a:rPr kumimoji="1" lang="zh-CN" altLang="en-US" sz="1800" dirty="0"/>
              <a:t> </a:t>
            </a:r>
            <a:r>
              <a:rPr kumimoji="1" lang="en-US" altLang="zh-CN" sz="1800" dirty="0"/>
              <a:t>e</a:t>
            </a:r>
            <a:r>
              <a:rPr kumimoji="1" lang="en" altLang="zh-CN" sz="1800" dirty="0" err="1"/>
              <a:t>nforce</a:t>
            </a:r>
            <a:r>
              <a:rPr kumimoji="1" lang="en-US" altLang="zh-CN" sz="1800" dirty="0"/>
              <a:t>s:</a:t>
            </a:r>
            <a:endParaRPr kumimoji="1" lang="en" altLang="zh-CN" sz="1800" dirty="0"/>
          </a:p>
          <a:p>
            <a:pPr marL="1234440" lvl="2" indent="-411480">
              <a:lnSpc>
                <a:spcPct val="124000"/>
              </a:lnSpc>
              <a:buAutoNum type="arabicPeriod"/>
            </a:pPr>
            <a:r>
              <a:rPr kumimoji="1" lang="en" altLang="zh-CN" sz="1890" dirty="0"/>
              <a:t>integrity and confidentiality</a:t>
            </a:r>
            <a:r>
              <a:rPr kumimoji="1" lang="zh-CN" altLang="en-US" sz="1890" dirty="0"/>
              <a:t> </a:t>
            </a:r>
            <a:r>
              <a:rPr kumimoji="1" lang="en-US" altLang="zh-CN" sz="1890" dirty="0"/>
              <a:t>of</a:t>
            </a:r>
            <a:r>
              <a:rPr kumimoji="1" lang="zh-CN" altLang="en-US" sz="1890" dirty="0"/>
              <a:t> </a:t>
            </a:r>
            <a:r>
              <a:rPr kumimoji="1" lang="en-US" altLang="zh-CN" sz="1890" dirty="0"/>
              <a:t>itself,</a:t>
            </a:r>
            <a:r>
              <a:rPr kumimoji="1" lang="zh-CN" altLang="en-US" sz="1890" dirty="0"/>
              <a:t> </a:t>
            </a:r>
            <a:r>
              <a:rPr kumimoji="1" lang="en-US" altLang="zh-CN" sz="1890" dirty="0"/>
              <a:t>and</a:t>
            </a:r>
          </a:p>
          <a:p>
            <a:pPr marL="1234440" lvl="2" indent="-411480">
              <a:lnSpc>
                <a:spcPct val="124000"/>
              </a:lnSpc>
              <a:buAutoNum type="arabicPeriod"/>
            </a:pPr>
            <a:r>
              <a:rPr kumimoji="1" lang="en" altLang="zh-CN" sz="1800" dirty="0" err="1"/>
              <a:t>vTEE</a:t>
            </a:r>
            <a:r>
              <a:rPr kumimoji="1" lang="en" altLang="zh-CN" sz="1800" dirty="0"/>
              <a:t> kernel</a:t>
            </a:r>
            <a:r>
              <a:rPr kumimoji="1" lang="en-US" altLang="zh-CN" sz="1800" dirty="0"/>
              <a:t>'s</a:t>
            </a:r>
            <a:r>
              <a:rPr kumimoji="1" lang="en" altLang="zh-CN" sz="1800" dirty="0"/>
              <a:t> life-time code integrity</a:t>
            </a:r>
          </a:p>
          <a:p>
            <a:endParaRPr kumimoji="1" lang="zh-CN" altLang="en-US" sz="2160" dirty="0"/>
          </a:p>
        </p:txBody>
      </p:sp>
      <p:sp>
        <p:nvSpPr>
          <p:cNvPr id="4" name="灯片编号占位符 3">
            <a:extLst>
              <a:ext uri="{FF2B5EF4-FFF2-40B4-BE49-F238E27FC236}">
                <a16:creationId xmlns:a16="http://schemas.microsoft.com/office/drawing/2014/main" id="{DA0D180A-5528-C140-AC88-9924A68CE12B}"/>
              </a:ext>
            </a:extLst>
          </p:cNvPr>
          <p:cNvSpPr>
            <a:spLocks noGrp="1"/>
          </p:cNvSpPr>
          <p:nvPr>
            <p:ph type="sldNum" sz="quarter" idx="12"/>
          </p:nvPr>
        </p:nvSpPr>
        <p:spPr/>
        <p:txBody>
          <a:bodyPr/>
          <a:lstStyle/>
          <a:p>
            <a:fld id="{ADE361C3-C043-4A6E-BDCE-8DA1E7D90A3B}" type="slidenum">
              <a:rPr lang="zh-CN" altLang="en-US" smtClean="0"/>
              <a:t>84</a:t>
            </a:fld>
            <a:endParaRPr lang="zh-CN" altLang="en-US"/>
          </a:p>
        </p:txBody>
      </p:sp>
      <p:sp>
        <p:nvSpPr>
          <p:cNvPr id="6" name="圆角矩形 5">
            <a:extLst>
              <a:ext uri="{FF2B5EF4-FFF2-40B4-BE49-F238E27FC236}">
                <a16:creationId xmlns:a16="http://schemas.microsoft.com/office/drawing/2014/main" id="{1543CC5B-9BE8-7E4A-BC92-AEF589CB0A71}"/>
              </a:ext>
            </a:extLst>
          </p:cNvPr>
          <p:cNvSpPr/>
          <p:nvPr/>
        </p:nvSpPr>
        <p:spPr>
          <a:xfrm>
            <a:off x="359533" y="2727885"/>
            <a:ext cx="3481818" cy="1036916"/>
          </a:xfrm>
          <a:prstGeom prst="roundRect">
            <a:avLst>
              <a:gd name="adj" fmla="val 6876"/>
            </a:avLst>
          </a:prstGeom>
          <a:noFill/>
          <a:ln w="57150">
            <a:solidFill>
              <a:srgbClr val="C64D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dirty="0">
              <a:ea typeface="DengXian" panose="02010600030101010101" pitchFamily="2" charset="-122"/>
            </a:endParaRPr>
          </a:p>
        </p:txBody>
      </p:sp>
    </p:spTree>
    <p:extLst>
      <p:ext uri="{BB962C8B-B14F-4D97-AF65-F5344CB8AC3E}">
        <p14:creationId xmlns:p14="http://schemas.microsoft.com/office/powerpoint/2010/main" val="350271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fade">
                                      <p:cBhvr>
                                        <p:cTn id="3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8BE4E4-D204-A246-948B-E6DDEA51FCC4}"/>
              </a:ext>
            </a:extLst>
          </p:cNvPr>
          <p:cNvSpPr>
            <a:spLocks noGrp="1"/>
          </p:cNvSpPr>
          <p:nvPr>
            <p:ph type="title"/>
          </p:nvPr>
        </p:nvSpPr>
        <p:spPr>
          <a:xfrm>
            <a:off x="457200" y="248023"/>
            <a:ext cx="8586497" cy="857250"/>
          </a:xfrm>
        </p:spPr>
        <p:txBody>
          <a:bodyPr>
            <a:normAutofit fontScale="90000"/>
          </a:bodyPr>
          <a:lstStyle/>
          <a:p>
            <a:r>
              <a:rPr lang="en-US" altLang="zh-CN" b="1" dirty="0"/>
              <a:t>TEE-visor:</a:t>
            </a:r>
            <a:r>
              <a:rPr lang="zh-CN" altLang="en-US" b="1" dirty="0"/>
              <a:t> </a:t>
            </a:r>
            <a:r>
              <a:rPr lang="en-US" altLang="zh-CN" b="1" dirty="0"/>
              <a:t>Controlling</a:t>
            </a:r>
            <a:r>
              <a:rPr lang="zh-CN" altLang="en-US" b="1" dirty="0"/>
              <a:t> </a:t>
            </a:r>
            <a:r>
              <a:rPr lang="en-US" altLang="zh-CN" b="1" dirty="0"/>
              <a:t>Memory</a:t>
            </a:r>
            <a:r>
              <a:rPr lang="zh-CN" altLang="en-US" b="1" dirty="0"/>
              <a:t> </a:t>
            </a:r>
            <a:r>
              <a:rPr lang="en-US" altLang="zh-CN" b="1" dirty="0"/>
              <a:t>Mappings</a:t>
            </a:r>
            <a:endParaRPr kumimoji="1" lang="zh-CN" altLang="en-US" b="1" dirty="0"/>
          </a:p>
        </p:txBody>
      </p:sp>
      <p:sp>
        <p:nvSpPr>
          <p:cNvPr id="4" name="灯片编号占位符 3">
            <a:extLst>
              <a:ext uri="{FF2B5EF4-FFF2-40B4-BE49-F238E27FC236}">
                <a16:creationId xmlns:a16="http://schemas.microsoft.com/office/drawing/2014/main" id="{3612865C-1AF3-7C44-B6FF-2F8FDC339D5D}"/>
              </a:ext>
            </a:extLst>
          </p:cNvPr>
          <p:cNvSpPr>
            <a:spLocks noGrp="1"/>
          </p:cNvSpPr>
          <p:nvPr>
            <p:ph type="sldNum" sz="quarter" idx="12"/>
          </p:nvPr>
        </p:nvSpPr>
        <p:spPr/>
        <p:txBody>
          <a:bodyPr/>
          <a:lstStyle/>
          <a:p>
            <a:fld id="{ADE361C3-C043-4A6E-BDCE-8DA1E7D90A3B}" type="slidenum">
              <a:rPr lang="zh-CN" altLang="en-US" smtClean="0"/>
              <a:t>85</a:t>
            </a:fld>
            <a:endParaRPr lang="zh-CN" altLang="en-US"/>
          </a:p>
        </p:txBody>
      </p:sp>
      <p:sp>
        <p:nvSpPr>
          <p:cNvPr id="7" name="内容占位符 2">
            <a:extLst>
              <a:ext uri="{FF2B5EF4-FFF2-40B4-BE49-F238E27FC236}">
                <a16:creationId xmlns:a16="http://schemas.microsoft.com/office/drawing/2014/main" id="{A16C98AC-F4E4-C04F-AE25-7E92EE7B82A6}"/>
              </a:ext>
            </a:extLst>
          </p:cNvPr>
          <p:cNvSpPr txBox="1">
            <a:spLocks/>
          </p:cNvSpPr>
          <p:nvPr/>
        </p:nvSpPr>
        <p:spPr>
          <a:xfrm>
            <a:off x="457200" y="1485901"/>
            <a:ext cx="3272306" cy="3394472"/>
          </a:xfrm>
          <a:prstGeom prst="rect">
            <a:avLst/>
          </a:prstGeom>
        </p:spPr>
        <p:txBody>
          <a:bodyPr vert="horz" lIns="82296" tIns="41148" rIns="82296" bIns="41148" rtlCol="0">
            <a:normAutofit/>
          </a:bodyPr>
          <a:lstStyle>
            <a:lvl1pPr marL="342900" indent="-342900" algn="l" defTabSz="914400" rtl="0" eaLnBrk="1" latinLnBrk="0" hangingPunct="1">
              <a:lnSpc>
                <a:spcPct val="114000"/>
              </a:lnSpc>
              <a:spcBef>
                <a:spcPts val="1968"/>
              </a:spcBef>
              <a:buFont typeface="Arial" pitchFamily="34" charset="0"/>
              <a:buChar char="•"/>
              <a:defRPr sz="3200" b="0" i="0" kern="1200">
                <a:solidFill>
                  <a:schemeClr val="tx1"/>
                </a:solidFill>
                <a:latin typeface="Arial" panose="020B0604020202020204" pitchFamily="34" charset="0"/>
                <a:ea typeface="DengXian" charset="0"/>
                <a:cs typeface="Arial" panose="020B0604020202020204" pitchFamily="34" charset="0"/>
              </a:defRPr>
            </a:lvl1pPr>
            <a:lvl2pPr marL="742950" indent="-285750" algn="l" defTabSz="914400" rtl="0" eaLnBrk="1" latinLnBrk="0" hangingPunct="1">
              <a:lnSpc>
                <a:spcPct val="114000"/>
              </a:lnSpc>
              <a:spcBef>
                <a:spcPts val="600"/>
              </a:spcBef>
              <a:buFont typeface="Arial" pitchFamily="34" charset="0"/>
              <a:buChar char="–"/>
              <a:defRPr sz="2800" b="0" i="0" kern="1200">
                <a:solidFill>
                  <a:schemeClr val="tx1">
                    <a:lumMod val="65000"/>
                    <a:lumOff val="35000"/>
                  </a:schemeClr>
                </a:solidFill>
                <a:latin typeface="Arial" panose="020B0604020202020204" pitchFamily="34" charset="0"/>
                <a:ea typeface="DengXian" charset="0"/>
                <a:cs typeface="Arial" panose="020B0604020202020204" pitchFamily="34" charset="0"/>
              </a:defRPr>
            </a:lvl2pPr>
            <a:lvl3pPr marL="1143000" indent="-228600" algn="l" defTabSz="914400" rtl="0" eaLnBrk="1" latinLnBrk="0" hangingPunct="1">
              <a:lnSpc>
                <a:spcPct val="114000"/>
              </a:lnSpc>
              <a:spcBef>
                <a:spcPts val="600"/>
              </a:spcBef>
              <a:buFont typeface="Arial" pitchFamily="34" charset="0"/>
              <a:buChar char="•"/>
              <a:defRPr sz="2400" b="0" i="0" kern="1200">
                <a:solidFill>
                  <a:schemeClr val="tx1">
                    <a:lumMod val="65000"/>
                    <a:lumOff val="35000"/>
                  </a:schemeClr>
                </a:solidFill>
                <a:latin typeface="Arial" panose="020B0604020202020204" pitchFamily="34" charset="0"/>
                <a:ea typeface="DengXian" charset="0"/>
                <a:cs typeface="Arial" panose="020B0604020202020204" pitchFamily="34" charset="0"/>
              </a:defRPr>
            </a:lvl3pPr>
            <a:lvl4pPr marL="1600200" indent="-228600" algn="l" defTabSz="914400" rtl="0" eaLnBrk="1" latinLnBrk="0" hangingPunct="1">
              <a:lnSpc>
                <a:spcPct val="114000"/>
              </a:lnSpc>
              <a:spcBef>
                <a:spcPts val="600"/>
              </a:spcBef>
              <a:buFont typeface="Arial" pitchFamily="34" charset="0"/>
              <a:buChar char="–"/>
              <a:defRPr sz="2000" b="0" i="0" kern="1200">
                <a:solidFill>
                  <a:schemeClr val="tx1">
                    <a:lumMod val="65000"/>
                    <a:lumOff val="35000"/>
                  </a:schemeClr>
                </a:solidFill>
                <a:latin typeface="Arial" panose="020B0604020202020204" pitchFamily="34" charset="0"/>
                <a:ea typeface="DengXian" charset="0"/>
                <a:cs typeface="Arial" panose="020B0604020202020204" pitchFamily="34" charset="0"/>
              </a:defRPr>
            </a:lvl4pPr>
            <a:lvl5pPr marL="2057400" indent="-228600" algn="l" defTabSz="914400" rtl="0" eaLnBrk="1" latinLnBrk="0" hangingPunct="1">
              <a:lnSpc>
                <a:spcPct val="114000"/>
              </a:lnSpc>
              <a:spcBef>
                <a:spcPts val="600"/>
              </a:spcBef>
              <a:buFont typeface="Arial" pitchFamily="34" charset="0"/>
              <a:buChar char="»"/>
              <a:defRPr sz="2000" b="0" i="0" kern="1200">
                <a:solidFill>
                  <a:schemeClr val="tx1">
                    <a:lumMod val="65000"/>
                    <a:lumOff val="35000"/>
                  </a:schemeClr>
                </a:solidFill>
                <a:latin typeface="Arial" panose="020B0604020202020204" pitchFamily="34" charset="0"/>
                <a:ea typeface="DengXian"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 altLang="zh-CN" sz="1620" dirty="0"/>
              <a:t>TEE-visor </a:t>
            </a:r>
            <a:r>
              <a:rPr kumimoji="1" lang="en-US" altLang="zh-CN" sz="1620" dirty="0"/>
              <a:t>controls</a:t>
            </a:r>
            <a:r>
              <a:rPr kumimoji="1" lang="zh-CN" altLang="en-US" sz="1620" dirty="0"/>
              <a:t> </a:t>
            </a:r>
            <a:r>
              <a:rPr kumimoji="1" lang="en-US" altLang="zh-CN" sz="1620" dirty="0"/>
              <a:t>MMU</a:t>
            </a:r>
            <a:endParaRPr kumimoji="1" lang="en" altLang="zh-CN" sz="1620" dirty="0"/>
          </a:p>
          <a:p>
            <a:pPr lvl="1"/>
            <a:r>
              <a:rPr kumimoji="1" lang="en-US" altLang="zh-CN" sz="1260" dirty="0"/>
              <a:t>T</a:t>
            </a:r>
            <a:r>
              <a:rPr kumimoji="1" lang="en" altLang="zh-CN" sz="1260" dirty="0"/>
              <a:t>racks </a:t>
            </a:r>
            <a:r>
              <a:rPr kumimoji="1" lang="en-US" altLang="zh-CN" sz="1260" dirty="0"/>
              <a:t>all</a:t>
            </a:r>
            <a:r>
              <a:rPr kumimoji="1" lang="zh-CN" altLang="en-US" sz="1260" dirty="0"/>
              <a:t> </a:t>
            </a:r>
            <a:r>
              <a:rPr kumimoji="1" lang="en" altLang="zh-CN" sz="1260" dirty="0"/>
              <a:t>memory permission</a:t>
            </a:r>
          </a:p>
          <a:p>
            <a:pPr lvl="1"/>
            <a:r>
              <a:rPr kumimoji="1" lang="en-US" altLang="zh-CN" sz="1260" dirty="0"/>
              <a:t>E</a:t>
            </a:r>
            <a:r>
              <a:rPr kumimoji="1" lang="en" altLang="zh-CN" sz="1260" dirty="0" err="1"/>
              <a:t>nforces</a:t>
            </a:r>
            <a:r>
              <a:rPr kumimoji="1" lang="en" altLang="zh-CN" sz="1260" dirty="0"/>
              <a:t> </a:t>
            </a:r>
            <a:r>
              <a:rPr kumimoji="1" lang="en-US" altLang="zh-CN" sz="1260" dirty="0"/>
              <a:t>each</a:t>
            </a:r>
            <a:r>
              <a:rPr kumimoji="1" lang="zh-CN" altLang="en-US" sz="1260" dirty="0"/>
              <a:t> </a:t>
            </a:r>
            <a:r>
              <a:rPr kumimoji="1" lang="en" altLang="zh-CN" sz="1260" dirty="0"/>
              <a:t>execution context to its own memory view</a:t>
            </a:r>
          </a:p>
          <a:p>
            <a:r>
              <a:rPr kumimoji="1" lang="en-US" altLang="zh-CN" sz="1620" dirty="0"/>
              <a:t>Different</a:t>
            </a:r>
            <a:r>
              <a:rPr kumimoji="1" lang="zh-CN" altLang="en-US" sz="1620" dirty="0"/>
              <a:t> </a:t>
            </a:r>
            <a:r>
              <a:rPr kumimoji="1" lang="en-US" altLang="zh-CN" sz="1620" dirty="0"/>
              <a:t>memory</a:t>
            </a:r>
            <a:r>
              <a:rPr kumimoji="1" lang="zh-CN" altLang="en-US" sz="1620" dirty="0"/>
              <a:t> </a:t>
            </a:r>
            <a:r>
              <a:rPr kumimoji="1" lang="en-US" altLang="zh-CN" sz="1620" dirty="0"/>
              <a:t>views</a:t>
            </a:r>
            <a:endParaRPr kumimoji="1" lang="en" altLang="zh-CN" sz="1620" dirty="0"/>
          </a:p>
          <a:p>
            <a:pPr lvl="1"/>
            <a:r>
              <a:rPr kumimoji="1" lang="en" altLang="zh-CN" sz="1260" dirty="0"/>
              <a:t>TEE-visor has a global view of memory</a:t>
            </a:r>
          </a:p>
          <a:p>
            <a:pPr lvl="1"/>
            <a:r>
              <a:rPr kumimoji="1" lang="en" altLang="zh-CN" sz="1260" dirty="0" err="1"/>
              <a:t>vTEE</a:t>
            </a:r>
            <a:r>
              <a:rPr kumimoji="1" lang="en" altLang="zh-CN" sz="1260" dirty="0"/>
              <a:t> and REE could only access their own section and </a:t>
            </a:r>
            <a:r>
              <a:rPr kumimoji="1" lang="en-US" altLang="zh-CN" sz="1260" dirty="0"/>
              <a:t>the</a:t>
            </a:r>
            <a:r>
              <a:rPr kumimoji="1" lang="zh-CN" altLang="en-US" sz="1260" dirty="0"/>
              <a:t> </a:t>
            </a:r>
            <a:r>
              <a:rPr kumimoji="1" lang="en" altLang="zh-CN" sz="1260" dirty="0"/>
              <a:t>world</a:t>
            </a:r>
            <a:r>
              <a:rPr kumimoji="1" lang="en-US" altLang="zh-CN" sz="1260" dirty="0"/>
              <a:t>-</a:t>
            </a:r>
            <a:r>
              <a:rPr kumimoji="1" lang="en" altLang="zh-CN" sz="1260" dirty="0"/>
              <a:t>share memory</a:t>
            </a:r>
          </a:p>
        </p:txBody>
      </p:sp>
      <p:pic>
        <p:nvPicPr>
          <p:cNvPr id="3" name="图片 2">
            <a:extLst>
              <a:ext uri="{FF2B5EF4-FFF2-40B4-BE49-F238E27FC236}">
                <a16:creationId xmlns:a16="http://schemas.microsoft.com/office/drawing/2014/main" id="{E6727288-603D-C948-B2C9-8171C2B9B0EF}"/>
              </a:ext>
            </a:extLst>
          </p:cNvPr>
          <p:cNvPicPr>
            <a:picLocks noChangeAspect="1"/>
          </p:cNvPicPr>
          <p:nvPr/>
        </p:nvPicPr>
        <p:blipFill>
          <a:blip r:embed="rId3"/>
          <a:stretch>
            <a:fillRect/>
          </a:stretch>
        </p:blipFill>
        <p:spPr>
          <a:xfrm>
            <a:off x="3701684" y="1581894"/>
            <a:ext cx="4946968" cy="2895786"/>
          </a:xfrm>
          <a:prstGeom prst="rect">
            <a:avLst/>
          </a:prstGeom>
        </p:spPr>
      </p:pic>
    </p:spTree>
    <p:extLst>
      <p:ext uri="{BB962C8B-B14F-4D97-AF65-F5344CB8AC3E}">
        <p14:creationId xmlns:p14="http://schemas.microsoft.com/office/powerpoint/2010/main" val="38413909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54339C-7658-674D-BE6E-24940D6DD56D}"/>
              </a:ext>
            </a:extLst>
          </p:cNvPr>
          <p:cNvSpPr>
            <a:spLocks noGrp="1"/>
          </p:cNvSpPr>
          <p:nvPr>
            <p:ph type="title"/>
          </p:nvPr>
        </p:nvSpPr>
        <p:spPr/>
        <p:txBody>
          <a:bodyPr/>
          <a:lstStyle/>
          <a:p>
            <a:r>
              <a:rPr lang="en-US" altLang="zh-CN" b="1" dirty="0"/>
              <a:t>Gate:</a:t>
            </a:r>
            <a:r>
              <a:rPr lang="zh-CN" altLang="en-US" b="1" dirty="0"/>
              <a:t> </a:t>
            </a:r>
            <a:r>
              <a:rPr lang="en-US" altLang="zh-CN" b="1" dirty="0"/>
              <a:t>Secure</a:t>
            </a:r>
            <a:r>
              <a:rPr lang="zh-CN" altLang="en-US" b="1" dirty="0"/>
              <a:t> </a:t>
            </a:r>
            <a:r>
              <a:rPr lang="en-US" altLang="zh-CN" b="1" dirty="0"/>
              <a:t>Context</a:t>
            </a:r>
            <a:r>
              <a:rPr lang="zh-CN" altLang="en-US" b="1" dirty="0"/>
              <a:t> </a:t>
            </a:r>
            <a:r>
              <a:rPr lang="en-US" altLang="zh-CN" b="1" dirty="0"/>
              <a:t>Switching</a:t>
            </a:r>
            <a:endParaRPr kumimoji="1" lang="zh-CN" altLang="en-US" b="1" dirty="0"/>
          </a:p>
        </p:txBody>
      </p:sp>
      <p:sp>
        <p:nvSpPr>
          <p:cNvPr id="3" name="内容占位符 2">
            <a:extLst>
              <a:ext uri="{FF2B5EF4-FFF2-40B4-BE49-F238E27FC236}">
                <a16:creationId xmlns:a16="http://schemas.microsoft.com/office/drawing/2014/main" id="{06DE23B9-383E-1444-991C-88C00CA1FAD5}"/>
              </a:ext>
            </a:extLst>
          </p:cNvPr>
          <p:cNvSpPr>
            <a:spLocks noGrp="1"/>
          </p:cNvSpPr>
          <p:nvPr>
            <p:ph idx="1"/>
          </p:nvPr>
        </p:nvSpPr>
        <p:spPr/>
        <p:txBody>
          <a:bodyPr>
            <a:normAutofit/>
          </a:bodyPr>
          <a:lstStyle/>
          <a:p>
            <a:r>
              <a:rPr kumimoji="1" lang="en-US" altLang="zh-CN" sz="2160" b="1" dirty="0">
                <a:solidFill>
                  <a:srgbClr val="C64D2D"/>
                </a:solidFill>
              </a:rPr>
              <a:t>T</a:t>
            </a:r>
            <a:r>
              <a:rPr kumimoji="1" lang="en" altLang="zh-CN" sz="2160" b="1" dirty="0">
                <a:solidFill>
                  <a:srgbClr val="C64D2D"/>
                </a:solidFill>
              </a:rPr>
              <a:t>he</a:t>
            </a:r>
            <a:r>
              <a:rPr kumimoji="1" lang="en" altLang="zh-CN" sz="2160" b="1" dirty="0"/>
              <a:t> </a:t>
            </a:r>
            <a:r>
              <a:rPr kumimoji="1" lang="en" altLang="zh-CN" sz="2160" b="1" dirty="0">
                <a:solidFill>
                  <a:srgbClr val="C64D2D"/>
                </a:solidFill>
              </a:rPr>
              <a:t>only entry</a:t>
            </a:r>
            <a:r>
              <a:rPr kumimoji="1" lang="zh-CN" altLang="en-US" sz="2160" b="1" dirty="0">
                <a:solidFill>
                  <a:srgbClr val="C64D2D"/>
                </a:solidFill>
              </a:rPr>
              <a:t> </a:t>
            </a:r>
            <a:r>
              <a:rPr kumimoji="1" lang="en-US" altLang="zh-CN" sz="2160" b="1" dirty="0">
                <a:solidFill>
                  <a:srgbClr val="C64D2D"/>
                </a:solidFill>
              </a:rPr>
              <a:t>point</a:t>
            </a:r>
            <a:r>
              <a:rPr kumimoji="1" lang="en" altLang="zh-CN" sz="2160" dirty="0"/>
              <a:t> for context switch </a:t>
            </a:r>
          </a:p>
          <a:p>
            <a:pPr lvl="1"/>
            <a:r>
              <a:rPr kumimoji="1" lang="en" altLang="zh-CN" sz="1800" dirty="0"/>
              <a:t>The gate is executed in monitor mode</a:t>
            </a:r>
          </a:p>
          <a:p>
            <a:pPr lvl="1"/>
            <a:r>
              <a:rPr kumimoji="1" lang="en" altLang="zh-CN" sz="1800" dirty="0"/>
              <a:t>Invoked through </a:t>
            </a:r>
            <a:r>
              <a:rPr kumimoji="1" lang="en" altLang="zh-CN" sz="1800" i="1" dirty="0"/>
              <a:t>SMC</a:t>
            </a:r>
            <a:r>
              <a:rPr kumimoji="1" lang="en" altLang="zh-CN" sz="1800" dirty="0"/>
              <a:t> instruction with interrupt disabled</a:t>
            </a:r>
          </a:p>
          <a:p>
            <a:r>
              <a:rPr kumimoji="1" lang="en" altLang="zh-CN" sz="2160" b="1" dirty="0">
                <a:solidFill>
                  <a:srgbClr val="C64D2D"/>
                </a:solidFill>
              </a:rPr>
              <a:t>Integrity</a:t>
            </a:r>
            <a:r>
              <a:rPr kumimoji="1" lang="en" altLang="zh-CN" sz="2160" dirty="0"/>
              <a:t> of gate code and data</a:t>
            </a:r>
          </a:p>
          <a:p>
            <a:pPr lvl="1"/>
            <a:r>
              <a:rPr kumimoji="1" lang="en" altLang="zh-CN" sz="1800" dirty="0"/>
              <a:t>Avoid gate data being</a:t>
            </a:r>
            <a:r>
              <a:rPr kumimoji="1" lang="zh-CN" altLang="en-US" sz="1800" dirty="0"/>
              <a:t> </a:t>
            </a:r>
            <a:r>
              <a:rPr kumimoji="1" lang="en-US" altLang="zh-CN" sz="1800" dirty="0"/>
              <a:t>corrupted</a:t>
            </a:r>
            <a:endParaRPr kumimoji="1" lang="en" altLang="zh-CN" sz="1800" dirty="0"/>
          </a:p>
          <a:p>
            <a:r>
              <a:rPr kumimoji="1" lang="en" altLang="zh-CN" sz="2160" b="1" dirty="0">
                <a:solidFill>
                  <a:srgbClr val="C64D2D"/>
                </a:solidFill>
              </a:rPr>
              <a:t>Atomic</a:t>
            </a:r>
            <a:r>
              <a:rPr kumimoji="1" lang="en" altLang="zh-CN" sz="2160" dirty="0"/>
              <a:t> to avoid partial execution or shortcuts</a:t>
            </a:r>
          </a:p>
          <a:p>
            <a:pPr lvl="1"/>
            <a:r>
              <a:rPr kumimoji="1" lang="en" altLang="zh-CN" sz="1800" dirty="0"/>
              <a:t>Defend</a:t>
            </a:r>
            <a:r>
              <a:rPr kumimoji="1" lang="en-US" altLang="zh-CN" sz="1800" dirty="0" err="1"/>
              <a:t>ing</a:t>
            </a:r>
            <a:r>
              <a:rPr kumimoji="1" lang="en" altLang="zh-CN" sz="1800" dirty="0"/>
              <a:t> </a:t>
            </a:r>
            <a:r>
              <a:rPr kumimoji="1" lang="en-US" altLang="zh-CN" sz="1800" dirty="0"/>
              <a:t>j</a:t>
            </a:r>
            <a:r>
              <a:rPr kumimoji="1" lang="en" altLang="zh-CN" sz="1800" dirty="0"/>
              <a:t>ump-to-the-middle </a:t>
            </a:r>
            <a:r>
              <a:rPr kumimoji="1" lang="en-US" altLang="zh-CN" sz="1800" dirty="0"/>
              <a:t>a</a:t>
            </a:r>
            <a:r>
              <a:rPr kumimoji="1" lang="en" altLang="zh-CN" sz="1800" dirty="0" err="1"/>
              <a:t>ttack</a:t>
            </a:r>
            <a:r>
              <a:rPr kumimoji="1" lang="en-US" altLang="zh-CN" sz="1800" dirty="0"/>
              <a:t>s</a:t>
            </a:r>
            <a:endParaRPr kumimoji="1" lang="en" altLang="zh-CN" sz="1800" dirty="0"/>
          </a:p>
          <a:p>
            <a:pPr lvl="1"/>
            <a:r>
              <a:rPr kumimoji="1" lang="en" altLang="zh-CN" sz="1800" dirty="0"/>
              <a:t>Defend</a:t>
            </a:r>
            <a:r>
              <a:rPr kumimoji="1" lang="en-US" altLang="zh-CN" sz="1800" dirty="0" err="1"/>
              <a:t>ing</a:t>
            </a:r>
            <a:r>
              <a:rPr kumimoji="1" lang="en" altLang="zh-CN" sz="1800" dirty="0"/>
              <a:t> </a:t>
            </a:r>
            <a:r>
              <a:rPr kumimoji="1" lang="en-US" altLang="zh-CN" sz="1800" dirty="0" err="1"/>
              <a:t>i</a:t>
            </a:r>
            <a:r>
              <a:rPr kumimoji="1" lang="en" altLang="zh-CN" sz="1800" dirty="0" err="1"/>
              <a:t>nterrupt</a:t>
            </a:r>
            <a:r>
              <a:rPr kumimoji="1" lang="en" altLang="zh-CN" sz="1800" dirty="0"/>
              <a:t>-</a:t>
            </a:r>
            <a:r>
              <a:rPr kumimoji="1" lang="en-US" altLang="zh-CN" sz="1800" dirty="0"/>
              <a:t>e</a:t>
            </a:r>
            <a:r>
              <a:rPr kumimoji="1" lang="en" altLang="zh-CN" sz="1800" dirty="0" err="1"/>
              <a:t>xecution</a:t>
            </a:r>
            <a:r>
              <a:rPr kumimoji="1" lang="en" altLang="zh-CN" sz="1800" dirty="0"/>
              <a:t> </a:t>
            </a:r>
            <a:r>
              <a:rPr kumimoji="1" lang="en-US" altLang="zh-CN" sz="1800" dirty="0"/>
              <a:t>a</a:t>
            </a:r>
            <a:r>
              <a:rPr kumimoji="1" lang="en" altLang="zh-CN" sz="1800" dirty="0" err="1"/>
              <a:t>ttack</a:t>
            </a:r>
            <a:r>
              <a:rPr kumimoji="1" lang="en-US" altLang="zh-CN" sz="1800" dirty="0"/>
              <a:t>s</a:t>
            </a:r>
            <a:endParaRPr kumimoji="1" lang="zh-CN" altLang="en-US" sz="2160" dirty="0"/>
          </a:p>
        </p:txBody>
      </p:sp>
      <p:sp>
        <p:nvSpPr>
          <p:cNvPr id="4" name="灯片编号占位符 3">
            <a:extLst>
              <a:ext uri="{FF2B5EF4-FFF2-40B4-BE49-F238E27FC236}">
                <a16:creationId xmlns:a16="http://schemas.microsoft.com/office/drawing/2014/main" id="{B5044043-60D2-BC4F-94B2-9880577E5AC9}"/>
              </a:ext>
            </a:extLst>
          </p:cNvPr>
          <p:cNvSpPr>
            <a:spLocks noGrp="1"/>
          </p:cNvSpPr>
          <p:nvPr>
            <p:ph type="sldNum" sz="quarter" idx="12"/>
          </p:nvPr>
        </p:nvSpPr>
        <p:spPr/>
        <p:txBody>
          <a:bodyPr/>
          <a:lstStyle/>
          <a:p>
            <a:fld id="{ADE361C3-C043-4A6E-BDCE-8DA1E7D90A3B}" type="slidenum">
              <a:rPr lang="zh-CN" altLang="en-US" smtClean="0"/>
              <a:t>86</a:t>
            </a:fld>
            <a:endParaRPr lang="zh-CN" altLang="en-US"/>
          </a:p>
        </p:txBody>
      </p:sp>
    </p:spTree>
    <p:extLst>
      <p:ext uri="{BB962C8B-B14F-4D97-AF65-F5344CB8AC3E}">
        <p14:creationId xmlns:p14="http://schemas.microsoft.com/office/powerpoint/2010/main" val="32515247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54EBE9-5F08-6242-AD3A-5114DA53AF6F}"/>
              </a:ext>
            </a:extLst>
          </p:cNvPr>
          <p:cNvSpPr>
            <a:spLocks noGrp="1"/>
          </p:cNvSpPr>
          <p:nvPr>
            <p:ph type="title"/>
          </p:nvPr>
        </p:nvSpPr>
        <p:spPr>
          <a:xfrm>
            <a:off x="457200" y="491729"/>
            <a:ext cx="8229600" cy="857250"/>
          </a:xfrm>
        </p:spPr>
        <p:txBody>
          <a:bodyPr>
            <a:normAutofit fontScale="90000"/>
          </a:bodyPr>
          <a:lstStyle/>
          <a:p>
            <a:r>
              <a:rPr lang="en-US" altLang="zh-CN" b="1" dirty="0"/>
              <a:t>Gate:</a:t>
            </a:r>
            <a:r>
              <a:rPr lang="zh-CN" altLang="en-US" b="1" dirty="0"/>
              <a:t> </a:t>
            </a:r>
            <a:r>
              <a:rPr lang="en-US" altLang="zh-CN" b="1" dirty="0"/>
              <a:t>Defending Jump-to-the-middle Attack</a:t>
            </a:r>
            <a:endParaRPr kumimoji="1" lang="zh-CN" altLang="en-US" dirty="0"/>
          </a:p>
        </p:txBody>
      </p:sp>
      <p:sp>
        <p:nvSpPr>
          <p:cNvPr id="3" name="内容占位符 2">
            <a:extLst>
              <a:ext uri="{FF2B5EF4-FFF2-40B4-BE49-F238E27FC236}">
                <a16:creationId xmlns:a16="http://schemas.microsoft.com/office/drawing/2014/main" id="{F5019088-4E2A-CB4A-A7DA-D849A2A2233A}"/>
              </a:ext>
            </a:extLst>
          </p:cNvPr>
          <p:cNvSpPr>
            <a:spLocks noGrp="1"/>
          </p:cNvSpPr>
          <p:nvPr>
            <p:ph idx="1"/>
          </p:nvPr>
        </p:nvSpPr>
        <p:spPr>
          <a:xfrm>
            <a:off x="457200" y="1485900"/>
            <a:ext cx="4055296" cy="3567115"/>
          </a:xfrm>
        </p:spPr>
        <p:txBody>
          <a:bodyPr>
            <a:normAutofit/>
          </a:bodyPr>
          <a:lstStyle/>
          <a:p>
            <a:r>
              <a:rPr kumimoji="1" lang="en-US" altLang="zh-CN" sz="2160" dirty="0"/>
              <a:t>Prevent</a:t>
            </a:r>
            <a:r>
              <a:rPr kumimoji="1" lang="zh-CN" altLang="en-US" sz="2160" dirty="0"/>
              <a:t> </a:t>
            </a:r>
            <a:r>
              <a:rPr kumimoji="1" lang="en-US" altLang="zh-CN" sz="2160" dirty="0"/>
              <a:t>direct</a:t>
            </a:r>
            <a:r>
              <a:rPr kumimoji="1" lang="zh-CN" altLang="en-US" sz="2160" dirty="0"/>
              <a:t> </a:t>
            </a:r>
            <a:r>
              <a:rPr kumimoji="1" lang="en-US" altLang="zh-CN" sz="2160" dirty="0"/>
              <a:t>jump</a:t>
            </a:r>
            <a:r>
              <a:rPr kumimoji="1" lang="zh-CN" altLang="en-US" sz="2160" dirty="0"/>
              <a:t> </a:t>
            </a:r>
            <a:r>
              <a:rPr kumimoji="1" lang="en-US" altLang="zh-CN" sz="2160" dirty="0"/>
              <a:t>to</a:t>
            </a:r>
            <a:r>
              <a:rPr kumimoji="1" lang="zh-CN" altLang="en-US" sz="2160" dirty="0"/>
              <a:t> </a:t>
            </a:r>
            <a:r>
              <a:rPr kumimoji="1" lang="en-US" altLang="zh-CN" sz="2160" dirty="0"/>
              <a:t>line</a:t>
            </a:r>
            <a:r>
              <a:rPr kumimoji="1" lang="zh-CN" altLang="en-US" sz="2160" dirty="0"/>
              <a:t> </a:t>
            </a:r>
            <a:r>
              <a:rPr kumimoji="1" lang="en-US" altLang="zh-CN" sz="2160" dirty="0"/>
              <a:t>18</a:t>
            </a:r>
          </a:p>
          <a:p>
            <a:pPr lvl="1"/>
            <a:r>
              <a:rPr kumimoji="1" lang="en-US" altLang="zh-CN" sz="1800" dirty="0"/>
              <a:t>May</a:t>
            </a:r>
            <a:r>
              <a:rPr kumimoji="1" lang="zh-CN" altLang="en-US" sz="1800" dirty="0"/>
              <a:t> </a:t>
            </a:r>
            <a:r>
              <a:rPr kumimoji="1" lang="en-US" altLang="zh-CN" sz="1800" dirty="0"/>
              <a:t>control</a:t>
            </a:r>
            <a:r>
              <a:rPr kumimoji="1" lang="zh-CN" altLang="en-US" sz="1800" dirty="0"/>
              <a:t> </a:t>
            </a:r>
            <a:r>
              <a:rPr kumimoji="1" lang="en-US" altLang="zh-CN" sz="1800" dirty="0"/>
              <a:t>the</a:t>
            </a:r>
            <a:r>
              <a:rPr kumimoji="1" lang="zh-CN" altLang="en-US" sz="1800" dirty="0"/>
              <a:t> </a:t>
            </a:r>
            <a:r>
              <a:rPr kumimoji="1" lang="en-US" altLang="zh-CN" sz="1800" dirty="0"/>
              <a:t>page</a:t>
            </a:r>
            <a:r>
              <a:rPr kumimoji="1" lang="zh-CN" altLang="en-US" sz="1800" dirty="0"/>
              <a:t> </a:t>
            </a:r>
            <a:r>
              <a:rPr kumimoji="1" lang="en-US" altLang="zh-CN" sz="1800" dirty="0"/>
              <a:t>table</a:t>
            </a:r>
          </a:p>
          <a:p>
            <a:pPr lvl="1"/>
            <a:r>
              <a:rPr kumimoji="1" lang="en-US" altLang="zh-CN" sz="1800" dirty="0">
                <a:solidFill>
                  <a:srgbClr val="C64D2D"/>
                </a:solidFill>
              </a:rPr>
              <a:t>Solution</a:t>
            </a:r>
            <a:r>
              <a:rPr kumimoji="1" lang="en-US" altLang="zh-CN" sz="1800" dirty="0"/>
              <a:t>:</a:t>
            </a:r>
            <a:r>
              <a:rPr kumimoji="1" lang="zh-CN" altLang="en-US" sz="1800" dirty="0"/>
              <a:t> </a:t>
            </a:r>
            <a:r>
              <a:rPr kumimoji="1" lang="en-US" altLang="zh-CN" sz="1800" dirty="0"/>
              <a:t>a</a:t>
            </a:r>
            <a:r>
              <a:rPr kumimoji="1" lang="zh-CN" altLang="en-US" sz="1800" dirty="0"/>
              <a:t> </a:t>
            </a:r>
            <a:r>
              <a:rPr kumimoji="1" lang="en-US" altLang="zh-CN" sz="1800" dirty="0"/>
              <a:t>check</a:t>
            </a:r>
            <a:r>
              <a:rPr kumimoji="1" lang="zh-CN" altLang="en-US" sz="1800" dirty="0"/>
              <a:t> </a:t>
            </a:r>
            <a:r>
              <a:rPr kumimoji="1" lang="en-US" altLang="zh-CN" sz="1800" dirty="0"/>
              <a:t>after</a:t>
            </a:r>
            <a:r>
              <a:rPr kumimoji="1" lang="zh-CN" altLang="en-US" sz="1800" dirty="0"/>
              <a:t> </a:t>
            </a:r>
            <a:r>
              <a:rPr kumimoji="1" lang="en-US" altLang="zh-CN" sz="1800" dirty="0"/>
              <a:t>page</a:t>
            </a:r>
            <a:r>
              <a:rPr kumimoji="1" lang="zh-CN" altLang="en-US" sz="1800" dirty="0"/>
              <a:t> </a:t>
            </a:r>
            <a:r>
              <a:rPr kumimoji="1" lang="en-US" altLang="zh-CN" sz="1800" dirty="0"/>
              <a:t>table</a:t>
            </a:r>
            <a:r>
              <a:rPr kumimoji="1" lang="zh-CN" altLang="en-US" sz="1800" dirty="0"/>
              <a:t> </a:t>
            </a:r>
            <a:r>
              <a:rPr kumimoji="1" lang="en-US" altLang="zh-CN" sz="1800" dirty="0"/>
              <a:t>switching</a:t>
            </a:r>
          </a:p>
          <a:p>
            <a:r>
              <a:rPr kumimoji="1" lang="en-US" altLang="zh-CN" sz="2160" dirty="0"/>
              <a:t>Protect</a:t>
            </a:r>
            <a:r>
              <a:rPr kumimoji="1" lang="zh-CN" altLang="en-US" sz="2160" dirty="0"/>
              <a:t> </a:t>
            </a:r>
            <a:r>
              <a:rPr kumimoji="1" lang="en-US" altLang="zh-CN" sz="2160" dirty="0"/>
              <a:t>the</a:t>
            </a:r>
            <a:r>
              <a:rPr kumimoji="1" lang="zh-CN" altLang="en-US" sz="2160" dirty="0"/>
              <a:t> </a:t>
            </a:r>
            <a:r>
              <a:rPr kumimoji="1" lang="en-US" altLang="zh-CN" sz="2160" dirty="0"/>
              <a:t>check</a:t>
            </a:r>
            <a:r>
              <a:rPr kumimoji="1" lang="zh-CN" altLang="en-US" sz="2160" dirty="0"/>
              <a:t> </a:t>
            </a:r>
            <a:r>
              <a:rPr kumimoji="1" lang="en-US" altLang="zh-CN" sz="2160" dirty="0"/>
              <a:t>code</a:t>
            </a:r>
          </a:p>
          <a:p>
            <a:pPr lvl="1"/>
            <a:r>
              <a:rPr kumimoji="1" lang="en-US" altLang="zh-CN" sz="1800" dirty="0"/>
              <a:t>May</a:t>
            </a:r>
            <a:r>
              <a:rPr kumimoji="1" lang="zh-CN" altLang="en-US" sz="1800" dirty="0"/>
              <a:t> </a:t>
            </a:r>
            <a:r>
              <a:rPr kumimoji="1" lang="en-US" altLang="zh-CN" sz="1800" dirty="0"/>
              <a:t>switch</a:t>
            </a:r>
            <a:r>
              <a:rPr kumimoji="1" lang="zh-CN" altLang="en-US" sz="1800" dirty="0"/>
              <a:t> </a:t>
            </a:r>
            <a:r>
              <a:rPr kumimoji="1" lang="en-US" altLang="zh-CN" sz="1800" dirty="0"/>
              <a:t>the</a:t>
            </a:r>
            <a:r>
              <a:rPr kumimoji="1" lang="zh-CN" altLang="en-US" sz="1800" dirty="0"/>
              <a:t> </a:t>
            </a:r>
            <a:r>
              <a:rPr kumimoji="1" lang="en-US" altLang="zh-CN" sz="1800" dirty="0"/>
              <a:t>code</a:t>
            </a:r>
            <a:r>
              <a:rPr kumimoji="1" lang="zh-CN" altLang="en-US" sz="1800" dirty="0"/>
              <a:t> </a:t>
            </a:r>
            <a:r>
              <a:rPr kumimoji="1" lang="en-US" altLang="zh-CN" sz="1800" dirty="0"/>
              <a:t>page</a:t>
            </a:r>
            <a:r>
              <a:rPr kumimoji="1" lang="zh-CN" altLang="en-US" sz="1800" dirty="0"/>
              <a:t> </a:t>
            </a:r>
            <a:r>
              <a:rPr kumimoji="1" lang="en-US" altLang="zh-CN" sz="1800" dirty="0"/>
              <a:t>to</a:t>
            </a:r>
            <a:r>
              <a:rPr kumimoji="1" lang="zh-CN" altLang="en-US" sz="1800" dirty="0"/>
              <a:t> </a:t>
            </a:r>
            <a:r>
              <a:rPr kumimoji="1" lang="en-US" altLang="zh-CN" sz="1800" dirty="0"/>
              <a:t>bypass</a:t>
            </a:r>
            <a:r>
              <a:rPr kumimoji="1" lang="zh-CN" altLang="en-US" sz="1800" dirty="0"/>
              <a:t> </a:t>
            </a:r>
            <a:r>
              <a:rPr kumimoji="1" lang="en-US" altLang="zh-CN" sz="1800" dirty="0"/>
              <a:t>the</a:t>
            </a:r>
            <a:r>
              <a:rPr kumimoji="1" lang="zh-CN" altLang="en-US" sz="1800" dirty="0"/>
              <a:t> </a:t>
            </a:r>
            <a:r>
              <a:rPr kumimoji="1" lang="en-US" altLang="zh-CN" sz="1800" dirty="0"/>
              <a:t>check</a:t>
            </a:r>
          </a:p>
          <a:p>
            <a:pPr lvl="1"/>
            <a:r>
              <a:rPr kumimoji="1" lang="en-US" altLang="zh-CN" sz="1800" dirty="0">
                <a:solidFill>
                  <a:srgbClr val="C64D2D"/>
                </a:solidFill>
              </a:rPr>
              <a:t>Solution</a:t>
            </a:r>
            <a:r>
              <a:rPr kumimoji="1" lang="en-US" altLang="zh-CN" sz="1800" dirty="0"/>
              <a:t>:</a:t>
            </a:r>
            <a:r>
              <a:rPr kumimoji="1" lang="zh-CN" altLang="en-US" sz="1800" dirty="0"/>
              <a:t> </a:t>
            </a:r>
            <a:r>
              <a:rPr kumimoji="1" lang="en-US" altLang="zh-CN" sz="1800" dirty="0"/>
              <a:t>use</a:t>
            </a:r>
            <a:r>
              <a:rPr kumimoji="1" lang="zh-CN" altLang="en-US" sz="1800" dirty="0"/>
              <a:t> </a:t>
            </a:r>
            <a:r>
              <a:rPr kumimoji="1" lang="en-US" altLang="zh-CN" sz="1800" dirty="0"/>
              <a:t>TLB</a:t>
            </a:r>
            <a:r>
              <a:rPr kumimoji="1" lang="zh-CN" altLang="en-US" sz="1800" dirty="0"/>
              <a:t> </a:t>
            </a:r>
            <a:r>
              <a:rPr kumimoji="1" lang="en-US" altLang="zh-CN" sz="1800" dirty="0"/>
              <a:t>lockdown</a:t>
            </a:r>
            <a:r>
              <a:rPr kumimoji="1" lang="zh-CN" altLang="en-US" sz="1800" dirty="0"/>
              <a:t> </a:t>
            </a:r>
            <a:r>
              <a:rPr kumimoji="1" lang="en-US" altLang="zh-CN" sz="1800" dirty="0"/>
              <a:t>to</a:t>
            </a:r>
            <a:r>
              <a:rPr kumimoji="1" lang="zh-CN" altLang="en-US" sz="1800" dirty="0"/>
              <a:t> </a:t>
            </a:r>
            <a:r>
              <a:rPr kumimoji="1" lang="en-US" altLang="zh-CN" sz="1800" dirty="0"/>
              <a:t>lock</a:t>
            </a:r>
            <a:r>
              <a:rPr kumimoji="1" lang="zh-CN" altLang="en-US" sz="1800" dirty="0"/>
              <a:t> </a:t>
            </a:r>
            <a:r>
              <a:rPr kumimoji="1" lang="en-US" altLang="zh-CN" sz="1800" dirty="0"/>
              <a:t>the</a:t>
            </a:r>
            <a:r>
              <a:rPr kumimoji="1" lang="zh-CN" altLang="en-US" sz="1800" dirty="0"/>
              <a:t> </a:t>
            </a:r>
            <a:r>
              <a:rPr kumimoji="1" lang="en-US" altLang="zh-CN" sz="1800" dirty="0"/>
              <a:t>code</a:t>
            </a:r>
            <a:r>
              <a:rPr kumimoji="1" lang="zh-CN" altLang="en-US" sz="1800" dirty="0"/>
              <a:t> </a:t>
            </a:r>
            <a:r>
              <a:rPr kumimoji="1" lang="en-US" altLang="zh-CN" sz="1800" dirty="0"/>
              <a:t>page's</a:t>
            </a:r>
            <a:r>
              <a:rPr kumimoji="1" lang="zh-CN" altLang="en-US" sz="1800" dirty="0"/>
              <a:t> </a:t>
            </a:r>
            <a:r>
              <a:rPr kumimoji="1" lang="en-US" altLang="zh-CN" sz="1800" dirty="0"/>
              <a:t>address</a:t>
            </a:r>
            <a:endParaRPr kumimoji="1" lang="zh-CN" altLang="en-US" sz="1800" dirty="0"/>
          </a:p>
        </p:txBody>
      </p:sp>
      <p:sp>
        <p:nvSpPr>
          <p:cNvPr id="4" name="灯片编号占位符 3">
            <a:extLst>
              <a:ext uri="{FF2B5EF4-FFF2-40B4-BE49-F238E27FC236}">
                <a16:creationId xmlns:a16="http://schemas.microsoft.com/office/drawing/2014/main" id="{3BCCBE85-DD6F-F640-91E0-1C697E55B905}"/>
              </a:ext>
            </a:extLst>
          </p:cNvPr>
          <p:cNvSpPr>
            <a:spLocks noGrp="1"/>
          </p:cNvSpPr>
          <p:nvPr>
            <p:ph type="sldNum" sz="quarter" idx="12"/>
          </p:nvPr>
        </p:nvSpPr>
        <p:spPr/>
        <p:txBody>
          <a:bodyPr/>
          <a:lstStyle/>
          <a:p>
            <a:fld id="{ADE361C3-C043-4A6E-BDCE-8DA1E7D90A3B}" type="slidenum">
              <a:rPr lang="zh-CN" altLang="en-US" smtClean="0"/>
              <a:t>87</a:t>
            </a:fld>
            <a:endParaRPr lang="zh-CN" altLang="en-US"/>
          </a:p>
        </p:txBody>
      </p:sp>
      <p:sp>
        <p:nvSpPr>
          <p:cNvPr id="6" name="文本框 5">
            <a:extLst>
              <a:ext uri="{FF2B5EF4-FFF2-40B4-BE49-F238E27FC236}">
                <a16:creationId xmlns:a16="http://schemas.microsoft.com/office/drawing/2014/main" id="{1A192644-B1A8-F74A-8B5A-8B2BC5F419BA}"/>
              </a:ext>
            </a:extLst>
          </p:cNvPr>
          <p:cNvSpPr txBox="1"/>
          <p:nvPr/>
        </p:nvSpPr>
        <p:spPr>
          <a:xfrm>
            <a:off x="4901339" y="1723958"/>
            <a:ext cx="3990488" cy="2383538"/>
          </a:xfrm>
          <a:prstGeom prst="rect">
            <a:avLst/>
          </a:prstGeom>
          <a:noFill/>
          <a:ln>
            <a:solidFill>
              <a:srgbClr val="C64D2D"/>
            </a:solidFill>
          </a:ln>
        </p:spPr>
        <p:txBody>
          <a:bodyPr wrap="square" rtlCol="0">
            <a:spAutoFit/>
          </a:bodyPr>
          <a:lstStyle/>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a:t>
            </a:r>
          </a:p>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load</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err="1">
                <a:latin typeface="Consolas" panose="020B0609020204030204" pitchFamily="49" charset="0"/>
                <a:ea typeface="DengXian" panose="02010600030101010101" pitchFamily="2" charset="-122"/>
                <a:cs typeface="Consolas" panose="020B0609020204030204" pitchFamily="49" charset="0"/>
              </a:rPr>
              <a:t>teevisor's</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page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table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err="1">
                <a:latin typeface="Consolas" panose="020B0609020204030204" pitchFamily="49" charset="0"/>
                <a:ea typeface="DengXian" panose="02010600030101010101" pitchFamily="2" charset="-122"/>
                <a:cs typeface="Consolas" panose="020B0609020204030204" pitchFamily="49" charset="0"/>
              </a:rPr>
              <a:t>addr</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to</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r1</a:t>
            </a:r>
          </a:p>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write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r1</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to</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TTBR0</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a:t>
            </a:r>
            <a:r>
              <a:rPr kumimoji="1" lang="zh-CN" altLang="en-US"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(only</a:t>
            </a:r>
            <a:r>
              <a:rPr kumimoji="1" lang="zh-CN" altLang="en-US"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one</a:t>
            </a:r>
            <a:r>
              <a:rPr kumimoji="1" lang="zh-CN" altLang="en-US"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here)</a:t>
            </a:r>
          </a:p>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a:t>
            </a:r>
          </a:p>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read</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current</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page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table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err="1">
                <a:latin typeface="Consolas" panose="020B0609020204030204" pitchFamily="49" charset="0"/>
                <a:ea typeface="DengXian" panose="02010600030101010101" pitchFamily="2" charset="-122"/>
                <a:cs typeface="Consolas" panose="020B0609020204030204" pitchFamily="49" charset="0"/>
              </a:rPr>
              <a:t>addr</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to</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r1</a:t>
            </a:r>
          </a:p>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check</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r1</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err="1">
                <a:latin typeface="Consolas" panose="020B0609020204030204" pitchFamily="49" charset="0"/>
                <a:ea typeface="DengXian" panose="02010600030101010101" pitchFamily="2" charset="-122"/>
                <a:cs typeface="Consolas" panose="020B0609020204030204" pitchFamily="49" charset="0"/>
              </a:rPr>
              <a:t>teevisor's</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page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table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err="1">
                <a:latin typeface="Consolas" panose="020B0609020204030204" pitchFamily="49" charset="0"/>
                <a:ea typeface="DengXian" panose="02010600030101010101" pitchFamily="2" charset="-122"/>
                <a:cs typeface="Consolas" panose="020B0609020204030204" pitchFamily="49" charset="0"/>
              </a:rPr>
              <a:t>addr</a:t>
            </a:r>
            <a:endParaRPr kumimoji="1" lang="en-US" altLang="zh-CN" sz="1440" dirty="0">
              <a:latin typeface="Consolas" panose="020B0609020204030204" pitchFamily="49" charset="0"/>
              <a:ea typeface="DengXian" panose="02010600030101010101" pitchFamily="2" charset="-122"/>
              <a:cs typeface="Consolas" panose="020B0609020204030204" pitchFamily="49" charset="0"/>
            </a:endParaRPr>
          </a:p>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a:t>
            </a:r>
          </a:p>
        </p:txBody>
      </p:sp>
      <p:sp>
        <p:nvSpPr>
          <p:cNvPr id="7" name="矩形 6">
            <a:extLst>
              <a:ext uri="{FF2B5EF4-FFF2-40B4-BE49-F238E27FC236}">
                <a16:creationId xmlns:a16="http://schemas.microsoft.com/office/drawing/2014/main" id="{0E4001F8-2385-474A-B23D-854D9FA2A021}"/>
              </a:ext>
            </a:extLst>
          </p:cNvPr>
          <p:cNvSpPr/>
          <p:nvPr/>
        </p:nvSpPr>
        <p:spPr>
          <a:xfrm>
            <a:off x="5596751" y="4218451"/>
            <a:ext cx="2517036" cy="341632"/>
          </a:xfrm>
          <a:prstGeom prst="rect">
            <a:avLst/>
          </a:prstGeom>
        </p:spPr>
        <p:txBody>
          <a:bodyPr wrap="none">
            <a:spAutoFit/>
          </a:bodyPr>
          <a:lstStyle/>
          <a:p>
            <a:r>
              <a:rPr lang="en-US" altLang="zh-CN" sz="1620" dirty="0">
                <a:solidFill>
                  <a:srgbClr val="C64D2D"/>
                </a:solidFill>
                <a:latin typeface="Arial" panose="020B0604020202020204" pitchFamily="34" charset="0"/>
                <a:ea typeface="DengXian" panose="02010600030101010101" pitchFamily="2" charset="-122"/>
                <a:cs typeface="Arial" panose="020B0604020202020204" pitchFamily="34" charset="0"/>
              </a:rPr>
              <a:t>The</a:t>
            </a:r>
            <a:r>
              <a:rPr lang="zh-CN" altLang="en-US" sz="1620" dirty="0">
                <a:solidFill>
                  <a:srgbClr val="C64D2D"/>
                </a:solidFill>
                <a:latin typeface="Arial" panose="020B0604020202020204" pitchFamily="34" charset="0"/>
                <a:ea typeface="DengXian" panose="02010600030101010101" pitchFamily="2" charset="-122"/>
                <a:cs typeface="Arial" panose="020B0604020202020204" pitchFamily="34" charset="0"/>
              </a:rPr>
              <a:t> </a:t>
            </a:r>
            <a:r>
              <a:rPr lang="en-US" altLang="zh-CN" sz="1620" dirty="0">
                <a:solidFill>
                  <a:srgbClr val="C64D2D"/>
                </a:solidFill>
                <a:latin typeface="Arial" panose="020B0604020202020204" pitchFamily="34" charset="0"/>
                <a:ea typeface="DengXian" panose="02010600030101010101" pitchFamily="2" charset="-122"/>
                <a:cs typeface="Arial" panose="020B0604020202020204" pitchFamily="34" charset="0"/>
              </a:rPr>
              <a:t>code</a:t>
            </a:r>
            <a:r>
              <a:rPr lang="zh-CN" altLang="en-US" sz="1620" dirty="0">
                <a:solidFill>
                  <a:srgbClr val="C64D2D"/>
                </a:solidFill>
                <a:latin typeface="Arial" panose="020B0604020202020204" pitchFamily="34" charset="0"/>
                <a:ea typeface="DengXian" panose="02010600030101010101" pitchFamily="2" charset="-122"/>
                <a:cs typeface="Arial" panose="020B0604020202020204" pitchFamily="34" charset="0"/>
              </a:rPr>
              <a:t> </a:t>
            </a:r>
            <a:r>
              <a:rPr lang="en-US" altLang="zh-CN" sz="1620" dirty="0">
                <a:solidFill>
                  <a:srgbClr val="C64D2D"/>
                </a:solidFill>
                <a:latin typeface="Arial" panose="020B0604020202020204" pitchFamily="34" charset="0"/>
                <a:ea typeface="DengXian" panose="02010600030101010101" pitchFamily="2" charset="-122"/>
                <a:cs typeface="Arial" panose="020B0604020202020204" pitchFamily="34" charset="0"/>
              </a:rPr>
              <a:t>snippet</a:t>
            </a:r>
            <a:r>
              <a:rPr lang="zh-CN" altLang="en-US" sz="1620" dirty="0">
                <a:solidFill>
                  <a:srgbClr val="C64D2D"/>
                </a:solidFill>
                <a:latin typeface="Arial" panose="020B0604020202020204" pitchFamily="34" charset="0"/>
                <a:ea typeface="DengXian" panose="02010600030101010101" pitchFamily="2" charset="-122"/>
                <a:cs typeface="Arial" panose="020B0604020202020204" pitchFamily="34" charset="0"/>
              </a:rPr>
              <a:t> </a:t>
            </a:r>
            <a:r>
              <a:rPr lang="en-US" altLang="zh-CN" sz="1620" dirty="0">
                <a:solidFill>
                  <a:srgbClr val="C64D2D"/>
                </a:solidFill>
                <a:latin typeface="Arial" panose="020B0604020202020204" pitchFamily="34" charset="0"/>
                <a:ea typeface="DengXian" panose="02010600030101010101" pitchFamily="2" charset="-122"/>
                <a:cs typeface="Arial" panose="020B0604020202020204" pitchFamily="34" charset="0"/>
              </a:rPr>
              <a:t>of</a:t>
            </a:r>
            <a:r>
              <a:rPr lang="zh-CN" altLang="en-US" sz="1620" dirty="0">
                <a:solidFill>
                  <a:srgbClr val="C64D2D"/>
                </a:solidFill>
                <a:latin typeface="Arial" panose="020B0604020202020204" pitchFamily="34" charset="0"/>
                <a:ea typeface="DengXian" panose="02010600030101010101" pitchFamily="2" charset="-122"/>
                <a:cs typeface="Arial" panose="020B0604020202020204" pitchFamily="34" charset="0"/>
              </a:rPr>
              <a:t> </a:t>
            </a:r>
            <a:r>
              <a:rPr lang="en-US" altLang="zh-CN" sz="1620" dirty="0">
                <a:solidFill>
                  <a:srgbClr val="C64D2D"/>
                </a:solidFill>
                <a:latin typeface="Arial" panose="020B0604020202020204" pitchFamily="34" charset="0"/>
                <a:ea typeface="DengXian" panose="02010600030101010101" pitchFamily="2" charset="-122"/>
                <a:cs typeface="Arial" panose="020B0604020202020204" pitchFamily="34" charset="0"/>
              </a:rPr>
              <a:t>Gate</a:t>
            </a:r>
            <a:endParaRPr lang="zh-CN" altLang="en-US" sz="1620" dirty="0">
              <a:solidFill>
                <a:srgbClr val="C64D2D"/>
              </a:solidFill>
              <a:latin typeface="Arial" panose="020B0604020202020204" pitchFamily="34" charset="0"/>
              <a:ea typeface="DengXian" panose="02010600030101010101" pitchFamily="2" charset="-122"/>
              <a:cs typeface="Arial" panose="020B0604020202020204" pitchFamily="34" charset="0"/>
            </a:endParaRPr>
          </a:p>
        </p:txBody>
      </p:sp>
      <p:cxnSp>
        <p:nvCxnSpPr>
          <p:cNvPr id="9" name="直线箭头连接符 8">
            <a:extLst>
              <a:ext uri="{FF2B5EF4-FFF2-40B4-BE49-F238E27FC236}">
                <a16:creationId xmlns:a16="http://schemas.microsoft.com/office/drawing/2014/main" id="{3E1BFC48-2221-EB41-AF5B-AA4B8411CB5A}"/>
              </a:ext>
            </a:extLst>
          </p:cNvPr>
          <p:cNvCxnSpPr/>
          <p:nvPr/>
        </p:nvCxnSpPr>
        <p:spPr>
          <a:xfrm>
            <a:off x="4512496" y="2602175"/>
            <a:ext cx="25922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660CB732-5C8C-754A-997A-710C5FB646F8}"/>
              </a:ext>
            </a:extLst>
          </p:cNvPr>
          <p:cNvSpPr/>
          <p:nvPr/>
        </p:nvSpPr>
        <p:spPr>
          <a:xfrm>
            <a:off x="4442386" y="2269777"/>
            <a:ext cx="412292" cy="341632"/>
          </a:xfrm>
          <a:prstGeom prst="rect">
            <a:avLst/>
          </a:prstGeom>
        </p:spPr>
        <p:txBody>
          <a:bodyPr wrap="none">
            <a:spAutoFit/>
          </a:bodyPr>
          <a:lstStyle/>
          <a:p>
            <a:r>
              <a:rPr kumimoji="1" lang="en-US" altLang="zh-CN" sz="1620" dirty="0">
                <a:solidFill>
                  <a:srgbClr val="C64D2D"/>
                </a:solidFill>
                <a:latin typeface="Consolas" panose="020B0609020204030204" pitchFamily="49" charset="0"/>
                <a:ea typeface="DengXian" panose="02010600030101010101" pitchFamily="2" charset="-122"/>
                <a:cs typeface="Consolas" panose="020B0609020204030204" pitchFamily="49" charset="0"/>
              </a:rPr>
              <a:t>18</a:t>
            </a:r>
            <a:endParaRPr lang="zh-CN" altLang="en-US" sz="1620" dirty="0">
              <a:solidFill>
                <a:srgbClr val="C64D2D"/>
              </a:solidFill>
              <a:ea typeface="DengXian" panose="02010600030101010101" pitchFamily="2" charset="-122"/>
            </a:endParaRPr>
          </a:p>
        </p:txBody>
      </p:sp>
      <p:sp>
        <p:nvSpPr>
          <p:cNvPr id="11" name="矩形 10">
            <a:extLst>
              <a:ext uri="{FF2B5EF4-FFF2-40B4-BE49-F238E27FC236}">
                <a16:creationId xmlns:a16="http://schemas.microsoft.com/office/drawing/2014/main" id="{83F36B9A-EAF0-A94E-898F-3BEAD5DF2760}"/>
              </a:ext>
            </a:extLst>
          </p:cNvPr>
          <p:cNvSpPr/>
          <p:nvPr/>
        </p:nvSpPr>
        <p:spPr>
          <a:xfrm>
            <a:off x="4901339" y="2787191"/>
            <a:ext cx="3990488" cy="1301646"/>
          </a:xfrm>
          <a:prstGeom prst="rect">
            <a:avLst/>
          </a:prstGeom>
          <a:solidFill>
            <a:srgbClr val="D44503">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dirty="0">
              <a:ea typeface="DengXian" panose="02010600030101010101" pitchFamily="2" charset="-122"/>
            </a:endParaRPr>
          </a:p>
        </p:txBody>
      </p:sp>
    </p:spTree>
    <p:extLst>
      <p:ext uri="{BB962C8B-B14F-4D97-AF65-F5344CB8AC3E}">
        <p14:creationId xmlns:p14="http://schemas.microsoft.com/office/powerpoint/2010/main" val="40601462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54EBE9-5F08-6242-AD3A-5114DA53AF6F}"/>
              </a:ext>
            </a:extLst>
          </p:cNvPr>
          <p:cNvSpPr>
            <a:spLocks noGrp="1"/>
          </p:cNvSpPr>
          <p:nvPr>
            <p:ph type="title"/>
          </p:nvPr>
        </p:nvSpPr>
        <p:spPr>
          <a:xfrm>
            <a:off x="457200" y="491729"/>
            <a:ext cx="8229600" cy="857250"/>
          </a:xfrm>
        </p:spPr>
        <p:txBody>
          <a:bodyPr>
            <a:normAutofit fontScale="90000"/>
          </a:bodyPr>
          <a:lstStyle/>
          <a:p>
            <a:r>
              <a:rPr lang="en-US" altLang="zh-CN" b="1" dirty="0"/>
              <a:t>Gate:</a:t>
            </a:r>
            <a:r>
              <a:rPr lang="zh-CN" altLang="en-US" b="1" dirty="0"/>
              <a:t> </a:t>
            </a:r>
            <a:r>
              <a:rPr lang="en-US" altLang="zh-CN" b="1" dirty="0"/>
              <a:t>Defending Interrupt-execution Attacks</a:t>
            </a:r>
          </a:p>
        </p:txBody>
      </p:sp>
      <p:sp>
        <p:nvSpPr>
          <p:cNvPr id="3" name="内容占位符 2">
            <a:extLst>
              <a:ext uri="{FF2B5EF4-FFF2-40B4-BE49-F238E27FC236}">
                <a16:creationId xmlns:a16="http://schemas.microsoft.com/office/drawing/2014/main" id="{F5019088-4E2A-CB4A-A7DA-D849A2A2233A}"/>
              </a:ext>
            </a:extLst>
          </p:cNvPr>
          <p:cNvSpPr>
            <a:spLocks noGrp="1"/>
          </p:cNvSpPr>
          <p:nvPr>
            <p:ph idx="1"/>
          </p:nvPr>
        </p:nvSpPr>
        <p:spPr>
          <a:xfrm>
            <a:off x="457200" y="1485900"/>
            <a:ext cx="4179607" cy="3567115"/>
          </a:xfrm>
        </p:spPr>
        <p:txBody>
          <a:bodyPr>
            <a:normAutofit/>
          </a:bodyPr>
          <a:lstStyle/>
          <a:p>
            <a:r>
              <a:rPr kumimoji="1" lang="en-US" altLang="zh-CN" sz="1800" dirty="0"/>
              <a:t>Attack</a:t>
            </a:r>
            <a:r>
              <a:rPr kumimoji="1" lang="zh-CN" altLang="en-US" sz="1800" dirty="0"/>
              <a:t> </a:t>
            </a:r>
            <a:r>
              <a:rPr kumimoji="1" lang="en-US" altLang="zh-CN" sz="1800" dirty="0"/>
              <a:t>by</a:t>
            </a:r>
            <a:r>
              <a:rPr kumimoji="1" lang="zh-CN" altLang="en-US" sz="1800" dirty="0"/>
              <a:t> </a:t>
            </a:r>
            <a:r>
              <a:rPr kumimoji="1" lang="en-US" altLang="zh-CN" sz="1800" dirty="0"/>
              <a:t>interrupt</a:t>
            </a:r>
          </a:p>
          <a:p>
            <a:pPr lvl="1"/>
            <a:r>
              <a:rPr kumimoji="1" lang="en-US" altLang="zh-CN" sz="1620" dirty="0"/>
              <a:t>Jump</a:t>
            </a:r>
            <a:r>
              <a:rPr kumimoji="1" lang="zh-CN" altLang="en-US" sz="1620" dirty="0"/>
              <a:t> </a:t>
            </a:r>
            <a:r>
              <a:rPr kumimoji="1" lang="en-US" altLang="zh-CN" sz="1620" dirty="0"/>
              <a:t>to</a:t>
            </a:r>
            <a:r>
              <a:rPr kumimoji="1" lang="zh-CN" altLang="en-US" sz="1620" dirty="0"/>
              <a:t> </a:t>
            </a:r>
            <a:r>
              <a:rPr kumimoji="1" lang="en-US" altLang="zh-CN" sz="1620" dirty="0"/>
              <a:t>Line</a:t>
            </a:r>
            <a:r>
              <a:rPr kumimoji="1" lang="zh-CN" altLang="en-US" sz="1620" dirty="0"/>
              <a:t> </a:t>
            </a:r>
            <a:r>
              <a:rPr kumimoji="1" lang="en-US" altLang="zh-CN" sz="1620" dirty="0"/>
              <a:t>18</a:t>
            </a:r>
            <a:r>
              <a:rPr kumimoji="1" lang="zh-CN" altLang="en-US" sz="1620" dirty="0"/>
              <a:t> </a:t>
            </a:r>
            <a:r>
              <a:rPr kumimoji="1" lang="en-US" altLang="zh-CN" sz="1620" dirty="0"/>
              <a:t>with</a:t>
            </a:r>
            <a:r>
              <a:rPr kumimoji="1" lang="zh-CN" altLang="en-US" sz="1620" dirty="0"/>
              <a:t> </a:t>
            </a:r>
            <a:r>
              <a:rPr kumimoji="1" lang="en-US" altLang="zh-CN" sz="1620" dirty="0"/>
              <a:t>interrupt</a:t>
            </a:r>
            <a:r>
              <a:rPr kumimoji="1" lang="zh-CN" altLang="en-US" sz="1620" dirty="0"/>
              <a:t> </a:t>
            </a:r>
            <a:r>
              <a:rPr kumimoji="1" lang="en-US" altLang="zh-CN" sz="1620" dirty="0"/>
              <a:t>enabled</a:t>
            </a:r>
          </a:p>
          <a:p>
            <a:pPr lvl="1"/>
            <a:r>
              <a:rPr kumimoji="1" lang="en-US" altLang="zh-CN" sz="1620" dirty="0"/>
              <a:t>Trigger</a:t>
            </a:r>
            <a:r>
              <a:rPr kumimoji="1" lang="zh-CN" altLang="en-US" sz="1620" dirty="0"/>
              <a:t> </a:t>
            </a:r>
            <a:r>
              <a:rPr kumimoji="1" lang="en-US" altLang="zh-CN" sz="1620" dirty="0"/>
              <a:t>an</a:t>
            </a:r>
            <a:r>
              <a:rPr kumimoji="1" lang="zh-CN" altLang="en-US" sz="1620" dirty="0"/>
              <a:t> </a:t>
            </a:r>
            <a:r>
              <a:rPr kumimoji="1" lang="en-US" altLang="zh-CN" sz="1620" dirty="0"/>
              <a:t>interrupt</a:t>
            </a:r>
            <a:r>
              <a:rPr kumimoji="1" lang="zh-CN" altLang="en-US" sz="1620" dirty="0"/>
              <a:t> </a:t>
            </a:r>
            <a:r>
              <a:rPr kumimoji="1" lang="en-US" altLang="zh-CN" sz="1620" dirty="0"/>
              <a:t>before</a:t>
            </a:r>
            <a:r>
              <a:rPr kumimoji="1" lang="zh-CN" altLang="en-US" sz="1620" dirty="0"/>
              <a:t> </a:t>
            </a:r>
            <a:r>
              <a:rPr kumimoji="1" lang="en-US" altLang="zh-CN" sz="1620" dirty="0"/>
              <a:t>check</a:t>
            </a:r>
            <a:br>
              <a:rPr kumimoji="1" lang="en-US" altLang="zh-CN" sz="1620" dirty="0"/>
            </a:br>
            <a:r>
              <a:rPr kumimoji="1" lang="en-US" altLang="zh-CN" sz="1620" dirty="0"/>
              <a:t>and</a:t>
            </a:r>
            <a:r>
              <a:rPr kumimoji="1" lang="zh-CN" altLang="en-US" sz="1620" dirty="0"/>
              <a:t> </a:t>
            </a:r>
            <a:r>
              <a:rPr kumimoji="1" lang="en-US" altLang="zh-CN" sz="1620" dirty="0"/>
              <a:t>change</a:t>
            </a:r>
            <a:r>
              <a:rPr kumimoji="1" lang="zh-CN" altLang="en-US" sz="1620" dirty="0"/>
              <a:t> </a:t>
            </a:r>
            <a:r>
              <a:rPr kumimoji="1" lang="en-US" altLang="zh-CN" sz="1620" dirty="0"/>
              <a:t>r1</a:t>
            </a:r>
            <a:r>
              <a:rPr kumimoji="1" lang="zh-CN" altLang="en-US" sz="1620" dirty="0"/>
              <a:t> </a:t>
            </a:r>
            <a:r>
              <a:rPr kumimoji="1" lang="en-US" altLang="zh-CN" sz="1620" dirty="0"/>
              <a:t>to</a:t>
            </a:r>
            <a:r>
              <a:rPr kumimoji="1" lang="zh-CN" altLang="en-US" sz="1620" dirty="0"/>
              <a:t> </a:t>
            </a:r>
            <a:r>
              <a:rPr kumimoji="1" lang="en-US" altLang="zh-CN" sz="1620" dirty="0"/>
              <a:t>a</a:t>
            </a:r>
            <a:r>
              <a:rPr kumimoji="1" lang="zh-CN" altLang="en-US" sz="1620" dirty="0"/>
              <a:t> </a:t>
            </a:r>
            <a:r>
              <a:rPr kumimoji="1" lang="en-US" altLang="zh-CN" sz="1620" dirty="0"/>
              <a:t>legal</a:t>
            </a:r>
            <a:r>
              <a:rPr kumimoji="1" lang="zh-CN" altLang="en-US" sz="1620" dirty="0"/>
              <a:t> </a:t>
            </a:r>
            <a:r>
              <a:rPr kumimoji="1" lang="en-US" altLang="zh-CN" sz="1620" dirty="0"/>
              <a:t>value</a:t>
            </a:r>
            <a:endParaRPr kumimoji="1" lang="en-US" altLang="zh-CN" sz="1260" dirty="0"/>
          </a:p>
          <a:p>
            <a:r>
              <a:rPr kumimoji="1" lang="en-US" altLang="zh-CN" sz="1800" dirty="0"/>
              <a:t>Solution</a:t>
            </a:r>
          </a:p>
          <a:p>
            <a:pPr lvl="1"/>
            <a:r>
              <a:rPr kumimoji="1" lang="en-US" altLang="zh-CN" sz="1620" dirty="0"/>
              <a:t>TEE-visor</a:t>
            </a:r>
            <a:r>
              <a:rPr kumimoji="1" lang="zh-CN" altLang="en-US" sz="1620" dirty="0"/>
              <a:t> </a:t>
            </a:r>
            <a:r>
              <a:rPr kumimoji="1" lang="en-US" altLang="zh-CN" sz="1620" dirty="0"/>
              <a:t>controls</a:t>
            </a:r>
            <a:r>
              <a:rPr kumimoji="1" lang="zh-CN" altLang="en-US" sz="1620" dirty="0"/>
              <a:t> </a:t>
            </a:r>
            <a:r>
              <a:rPr kumimoji="1" lang="en-US" altLang="zh-CN" sz="1620" dirty="0"/>
              <a:t>interrupt</a:t>
            </a:r>
            <a:r>
              <a:rPr kumimoji="1" lang="zh-CN" altLang="en-US" sz="1620" dirty="0"/>
              <a:t> </a:t>
            </a:r>
            <a:r>
              <a:rPr kumimoji="1" lang="en-US" altLang="zh-CN" sz="1620" dirty="0"/>
              <a:t>handlers</a:t>
            </a:r>
          </a:p>
          <a:p>
            <a:pPr lvl="1"/>
            <a:r>
              <a:rPr kumimoji="1" lang="en-US" altLang="zh-CN" sz="1620" dirty="0"/>
              <a:t>Alert</a:t>
            </a:r>
            <a:r>
              <a:rPr kumimoji="1" lang="zh-CN" altLang="en-US" sz="1620" dirty="0"/>
              <a:t> </a:t>
            </a:r>
            <a:r>
              <a:rPr kumimoji="1" lang="en-US" altLang="zh-CN" sz="1620" dirty="0"/>
              <a:t>if</a:t>
            </a:r>
            <a:r>
              <a:rPr kumimoji="1" lang="zh-CN" altLang="en-US" sz="1620" dirty="0"/>
              <a:t> </a:t>
            </a:r>
            <a:r>
              <a:rPr kumimoji="1" lang="en-US" altLang="zh-CN" sz="1620" dirty="0"/>
              <a:t>an</a:t>
            </a:r>
            <a:r>
              <a:rPr kumimoji="1" lang="zh-CN" altLang="en-US" sz="1620" dirty="0"/>
              <a:t> </a:t>
            </a:r>
            <a:r>
              <a:rPr kumimoji="1" lang="en-US" altLang="zh-CN" sz="1620" dirty="0"/>
              <a:t>interrupt</a:t>
            </a:r>
            <a:r>
              <a:rPr kumimoji="1" lang="zh-CN" altLang="en-US" sz="1620" dirty="0"/>
              <a:t> </a:t>
            </a:r>
            <a:r>
              <a:rPr kumimoji="1" lang="en-US" altLang="zh-CN" sz="1620" dirty="0"/>
              <a:t>happens</a:t>
            </a:r>
            <a:r>
              <a:rPr kumimoji="1" lang="zh-CN" altLang="en-US" sz="1620" dirty="0"/>
              <a:t> </a:t>
            </a:r>
            <a:r>
              <a:rPr kumimoji="1" lang="en-US" altLang="zh-CN" sz="1620" dirty="0"/>
              <a:t>when</a:t>
            </a:r>
            <a:r>
              <a:rPr kumimoji="1" lang="zh-CN" altLang="en-US" sz="1620" dirty="0"/>
              <a:t> </a:t>
            </a:r>
            <a:r>
              <a:rPr kumimoji="1" lang="en-US" altLang="zh-CN" sz="1620" dirty="0"/>
              <a:t>executing</a:t>
            </a:r>
            <a:r>
              <a:rPr kumimoji="1" lang="zh-CN" altLang="en-US" sz="1620" dirty="0"/>
              <a:t> </a:t>
            </a:r>
            <a:r>
              <a:rPr kumimoji="1" lang="en-US" altLang="zh-CN" sz="1620" dirty="0"/>
              <a:t>gate's</a:t>
            </a:r>
            <a:r>
              <a:rPr kumimoji="1" lang="zh-CN" altLang="en-US" sz="1620" dirty="0"/>
              <a:t> </a:t>
            </a:r>
            <a:r>
              <a:rPr kumimoji="1" lang="en-US" altLang="zh-CN" sz="1620" dirty="0"/>
              <a:t>code</a:t>
            </a:r>
            <a:endParaRPr kumimoji="1" lang="zh-CN" altLang="en-US" sz="1620" dirty="0"/>
          </a:p>
        </p:txBody>
      </p:sp>
      <p:sp>
        <p:nvSpPr>
          <p:cNvPr id="4" name="灯片编号占位符 3">
            <a:extLst>
              <a:ext uri="{FF2B5EF4-FFF2-40B4-BE49-F238E27FC236}">
                <a16:creationId xmlns:a16="http://schemas.microsoft.com/office/drawing/2014/main" id="{3BCCBE85-DD6F-F640-91E0-1C697E55B905}"/>
              </a:ext>
            </a:extLst>
          </p:cNvPr>
          <p:cNvSpPr>
            <a:spLocks noGrp="1"/>
          </p:cNvSpPr>
          <p:nvPr>
            <p:ph type="sldNum" sz="quarter" idx="12"/>
          </p:nvPr>
        </p:nvSpPr>
        <p:spPr/>
        <p:txBody>
          <a:bodyPr/>
          <a:lstStyle/>
          <a:p>
            <a:fld id="{ADE361C3-C043-4A6E-BDCE-8DA1E7D90A3B}" type="slidenum">
              <a:rPr lang="zh-CN" altLang="en-US" smtClean="0"/>
              <a:t>88</a:t>
            </a:fld>
            <a:endParaRPr lang="zh-CN" altLang="en-US"/>
          </a:p>
        </p:txBody>
      </p:sp>
      <p:sp>
        <p:nvSpPr>
          <p:cNvPr id="6" name="文本框 5">
            <a:extLst>
              <a:ext uri="{FF2B5EF4-FFF2-40B4-BE49-F238E27FC236}">
                <a16:creationId xmlns:a16="http://schemas.microsoft.com/office/drawing/2014/main" id="{1A192644-B1A8-F74A-8B5A-8B2BC5F419BA}"/>
              </a:ext>
            </a:extLst>
          </p:cNvPr>
          <p:cNvSpPr txBox="1"/>
          <p:nvPr/>
        </p:nvSpPr>
        <p:spPr>
          <a:xfrm>
            <a:off x="4901339" y="1723958"/>
            <a:ext cx="3990488" cy="2383538"/>
          </a:xfrm>
          <a:prstGeom prst="rect">
            <a:avLst/>
          </a:prstGeom>
          <a:noFill/>
          <a:ln>
            <a:solidFill>
              <a:srgbClr val="C64D2D"/>
            </a:solidFill>
          </a:ln>
        </p:spPr>
        <p:txBody>
          <a:bodyPr wrap="square" rtlCol="0">
            <a:spAutoFit/>
          </a:bodyPr>
          <a:lstStyle/>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a:t>
            </a:r>
          </a:p>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load</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err="1">
                <a:latin typeface="Consolas" panose="020B0609020204030204" pitchFamily="49" charset="0"/>
                <a:ea typeface="DengXian" panose="02010600030101010101" pitchFamily="2" charset="-122"/>
                <a:cs typeface="Consolas" panose="020B0609020204030204" pitchFamily="49" charset="0"/>
              </a:rPr>
              <a:t>teevisor's</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page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table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err="1">
                <a:latin typeface="Consolas" panose="020B0609020204030204" pitchFamily="49" charset="0"/>
                <a:ea typeface="DengXian" panose="02010600030101010101" pitchFamily="2" charset="-122"/>
                <a:cs typeface="Consolas" panose="020B0609020204030204" pitchFamily="49" charset="0"/>
              </a:rPr>
              <a:t>addr</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to</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r1</a:t>
            </a:r>
          </a:p>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write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r1</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to</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TTBR0</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a:t>
            </a:r>
            <a:r>
              <a:rPr kumimoji="1" lang="zh-CN" altLang="en-US"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(only</a:t>
            </a:r>
            <a:r>
              <a:rPr kumimoji="1" lang="zh-CN" altLang="en-US"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one</a:t>
            </a:r>
            <a:r>
              <a:rPr kumimoji="1" lang="zh-CN" altLang="en-US"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solidFill>
                  <a:srgbClr val="048B4B"/>
                </a:solidFill>
                <a:latin typeface="Consolas" panose="020B0609020204030204" pitchFamily="49" charset="0"/>
                <a:ea typeface="DengXian" panose="02010600030101010101" pitchFamily="2" charset="-122"/>
                <a:cs typeface="Consolas" panose="020B0609020204030204" pitchFamily="49" charset="0"/>
              </a:rPr>
              <a:t>here)</a:t>
            </a:r>
          </a:p>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a:t>
            </a:r>
          </a:p>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read</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current</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page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table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err="1">
                <a:latin typeface="Consolas" panose="020B0609020204030204" pitchFamily="49" charset="0"/>
                <a:ea typeface="DengXian" panose="02010600030101010101" pitchFamily="2" charset="-122"/>
                <a:cs typeface="Consolas" panose="020B0609020204030204" pitchFamily="49" charset="0"/>
              </a:rPr>
              <a:t>addr</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to</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r1</a:t>
            </a:r>
          </a:p>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check</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r1</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err="1">
                <a:latin typeface="Consolas" panose="020B0609020204030204" pitchFamily="49" charset="0"/>
                <a:ea typeface="DengXian" panose="02010600030101010101" pitchFamily="2" charset="-122"/>
                <a:cs typeface="Consolas" panose="020B0609020204030204" pitchFamily="49" charset="0"/>
              </a:rPr>
              <a:t>teevisor's</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page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a:latin typeface="Consolas" panose="020B0609020204030204" pitchFamily="49" charset="0"/>
                <a:ea typeface="DengXian" panose="02010600030101010101" pitchFamily="2" charset="-122"/>
                <a:cs typeface="Consolas" panose="020B0609020204030204" pitchFamily="49" charset="0"/>
              </a:rPr>
              <a:t>table</a:t>
            </a:r>
            <a:r>
              <a:rPr kumimoji="1" lang="zh-CN" altLang="en-US" sz="1440" dirty="0">
                <a:latin typeface="Consolas" panose="020B0609020204030204" pitchFamily="49" charset="0"/>
                <a:ea typeface="DengXian" panose="02010600030101010101" pitchFamily="2" charset="-122"/>
                <a:cs typeface="Consolas" panose="020B0609020204030204" pitchFamily="49" charset="0"/>
              </a:rPr>
              <a:t> </a:t>
            </a:r>
            <a:r>
              <a:rPr kumimoji="1" lang="en-US" altLang="zh-CN" sz="1440" dirty="0" err="1">
                <a:latin typeface="Consolas" panose="020B0609020204030204" pitchFamily="49" charset="0"/>
                <a:ea typeface="DengXian" panose="02010600030101010101" pitchFamily="2" charset="-122"/>
                <a:cs typeface="Consolas" panose="020B0609020204030204" pitchFamily="49" charset="0"/>
              </a:rPr>
              <a:t>addr</a:t>
            </a:r>
            <a:endParaRPr kumimoji="1" lang="en-US" altLang="zh-CN" sz="1440" dirty="0">
              <a:latin typeface="Consolas" panose="020B0609020204030204" pitchFamily="49" charset="0"/>
              <a:ea typeface="DengXian" panose="02010600030101010101" pitchFamily="2" charset="-122"/>
              <a:cs typeface="Consolas" panose="020B0609020204030204" pitchFamily="49" charset="0"/>
            </a:endParaRPr>
          </a:p>
          <a:p>
            <a:pPr>
              <a:lnSpc>
                <a:spcPct val="150000"/>
              </a:lnSpc>
            </a:pPr>
            <a:r>
              <a:rPr kumimoji="1" lang="en-US" altLang="zh-CN" sz="1440" dirty="0">
                <a:latin typeface="Consolas" panose="020B0609020204030204" pitchFamily="49" charset="0"/>
                <a:ea typeface="DengXian" panose="02010600030101010101" pitchFamily="2" charset="-122"/>
                <a:cs typeface="Consolas" panose="020B0609020204030204" pitchFamily="49" charset="0"/>
              </a:rPr>
              <a:t>...</a:t>
            </a:r>
          </a:p>
        </p:txBody>
      </p:sp>
      <p:sp>
        <p:nvSpPr>
          <p:cNvPr id="7" name="矩形 6">
            <a:extLst>
              <a:ext uri="{FF2B5EF4-FFF2-40B4-BE49-F238E27FC236}">
                <a16:creationId xmlns:a16="http://schemas.microsoft.com/office/drawing/2014/main" id="{0E4001F8-2385-474A-B23D-854D9FA2A021}"/>
              </a:ext>
            </a:extLst>
          </p:cNvPr>
          <p:cNvSpPr/>
          <p:nvPr/>
        </p:nvSpPr>
        <p:spPr>
          <a:xfrm>
            <a:off x="5596751" y="4218451"/>
            <a:ext cx="2517036" cy="341632"/>
          </a:xfrm>
          <a:prstGeom prst="rect">
            <a:avLst/>
          </a:prstGeom>
        </p:spPr>
        <p:txBody>
          <a:bodyPr wrap="none">
            <a:spAutoFit/>
          </a:bodyPr>
          <a:lstStyle/>
          <a:p>
            <a:r>
              <a:rPr lang="en-US" altLang="zh-CN" sz="1620" dirty="0">
                <a:solidFill>
                  <a:srgbClr val="C64D2D"/>
                </a:solidFill>
                <a:latin typeface="Arial" panose="020B0604020202020204" pitchFamily="34" charset="0"/>
                <a:ea typeface="DengXian" panose="02010600030101010101" pitchFamily="2" charset="-122"/>
                <a:cs typeface="Arial" panose="020B0604020202020204" pitchFamily="34" charset="0"/>
              </a:rPr>
              <a:t>The</a:t>
            </a:r>
            <a:r>
              <a:rPr lang="zh-CN" altLang="en-US" sz="1620" dirty="0">
                <a:solidFill>
                  <a:srgbClr val="C64D2D"/>
                </a:solidFill>
                <a:latin typeface="Arial" panose="020B0604020202020204" pitchFamily="34" charset="0"/>
                <a:ea typeface="DengXian" panose="02010600030101010101" pitchFamily="2" charset="-122"/>
                <a:cs typeface="Arial" panose="020B0604020202020204" pitchFamily="34" charset="0"/>
              </a:rPr>
              <a:t> </a:t>
            </a:r>
            <a:r>
              <a:rPr lang="en-US" altLang="zh-CN" sz="1620" dirty="0">
                <a:solidFill>
                  <a:srgbClr val="C64D2D"/>
                </a:solidFill>
                <a:latin typeface="Arial" panose="020B0604020202020204" pitchFamily="34" charset="0"/>
                <a:ea typeface="DengXian" panose="02010600030101010101" pitchFamily="2" charset="-122"/>
                <a:cs typeface="Arial" panose="020B0604020202020204" pitchFamily="34" charset="0"/>
              </a:rPr>
              <a:t>code</a:t>
            </a:r>
            <a:r>
              <a:rPr lang="zh-CN" altLang="en-US" sz="1620" dirty="0">
                <a:solidFill>
                  <a:srgbClr val="C64D2D"/>
                </a:solidFill>
                <a:latin typeface="Arial" panose="020B0604020202020204" pitchFamily="34" charset="0"/>
                <a:ea typeface="DengXian" panose="02010600030101010101" pitchFamily="2" charset="-122"/>
                <a:cs typeface="Arial" panose="020B0604020202020204" pitchFamily="34" charset="0"/>
              </a:rPr>
              <a:t> </a:t>
            </a:r>
            <a:r>
              <a:rPr lang="en-US" altLang="zh-CN" sz="1620" dirty="0">
                <a:solidFill>
                  <a:srgbClr val="C64D2D"/>
                </a:solidFill>
                <a:latin typeface="Arial" panose="020B0604020202020204" pitchFamily="34" charset="0"/>
                <a:ea typeface="DengXian" panose="02010600030101010101" pitchFamily="2" charset="-122"/>
                <a:cs typeface="Arial" panose="020B0604020202020204" pitchFamily="34" charset="0"/>
              </a:rPr>
              <a:t>snippet</a:t>
            </a:r>
            <a:r>
              <a:rPr lang="zh-CN" altLang="en-US" sz="1620" dirty="0">
                <a:solidFill>
                  <a:srgbClr val="C64D2D"/>
                </a:solidFill>
                <a:latin typeface="Arial" panose="020B0604020202020204" pitchFamily="34" charset="0"/>
                <a:ea typeface="DengXian" panose="02010600030101010101" pitchFamily="2" charset="-122"/>
                <a:cs typeface="Arial" panose="020B0604020202020204" pitchFamily="34" charset="0"/>
              </a:rPr>
              <a:t> </a:t>
            </a:r>
            <a:r>
              <a:rPr lang="en-US" altLang="zh-CN" sz="1620" dirty="0">
                <a:solidFill>
                  <a:srgbClr val="C64D2D"/>
                </a:solidFill>
                <a:latin typeface="Arial" panose="020B0604020202020204" pitchFamily="34" charset="0"/>
                <a:ea typeface="DengXian" panose="02010600030101010101" pitchFamily="2" charset="-122"/>
                <a:cs typeface="Arial" panose="020B0604020202020204" pitchFamily="34" charset="0"/>
              </a:rPr>
              <a:t>of</a:t>
            </a:r>
            <a:r>
              <a:rPr lang="zh-CN" altLang="en-US" sz="1620" dirty="0">
                <a:solidFill>
                  <a:srgbClr val="C64D2D"/>
                </a:solidFill>
                <a:latin typeface="Arial" panose="020B0604020202020204" pitchFamily="34" charset="0"/>
                <a:ea typeface="DengXian" panose="02010600030101010101" pitchFamily="2" charset="-122"/>
                <a:cs typeface="Arial" panose="020B0604020202020204" pitchFamily="34" charset="0"/>
              </a:rPr>
              <a:t> </a:t>
            </a:r>
            <a:r>
              <a:rPr lang="en-US" altLang="zh-CN" sz="1620" dirty="0">
                <a:solidFill>
                  <a:srgbClr val="C64D2D"/>
                </a:solidFill>
                <a:latin typeface="Arial" panose="020B0604020202020204" pitchFamily="34" charset="0"/>
                <a:ea typeface="DengXian" panose="02010600030101010101" pitchFamily="2" charset="-122"/>
                <a:cs typeface="Arial" panose="020B0604020202020204" pitchFamily="34" charset="0"/>
              </a:rPr>
              <a:t>Gate</a:t>
            </a:r>
            <a:endParaRPr lang="zh-CN" altLang="en-US" sz="1620" dirty="0">
              <a:solidFill>
                <a:srgbClr val="C64D2D"/>
              </a:solidFill>
              <a:latin typeface="Arial" panose="020B0604020202020204" pitchFamily="34" charset="0"/>
              <a:ea typeface="DengXian" panose="02010600030101010101" pitchFamily="2" charset="-122"/>
              <a:cs typeface="Arial" panose="020B0604020202020204" pitchFamily="34" charset="0"/>
            </a:endParaRPr>
          </a:p>
        </p:txBody>
      </p:sp>
      <p:cxnSp>
        <p:nvCxnSpPr>
          <p:cNvPr id="9" name="直线箭头连接符 8">
            <a:extLst>
              <a:ext uri="{FF2B5EF4-FFF2-40B4-BE49-F238E27FC236}">
                <a16:creationId xmlns:a16="http://schemas.microsoft.com/office/drawing/2014/main" id="{3E1BFC48-2221-EB41-AF5B-AA4B8411CB5A}"/>
              </a:ext>
            </a:extLst>
          </p:cNvPr>
          <p:cNvCxnSpPr/>
          <p:nvPr/>
        </p:nvCxnSpPr>
        <p:spPr>
          <a:xfrm>
            <a:off x="4512496" y="2602175"/>
            <a:ext cx="25922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660CB732-5C8C-754A-997A-710C5FB646F8}"/>
              </a:ext>
            </a:extLst>
          </p:cNvPr>
          <p:cNvSpPr/>
          <p:nvPr/>
        </p:nvSpPr>
        <p:spPr>
          <a:xfrm>
            <a:off x="4442386" y="2269777"/>
            <a:ext cx="412292" cy="341632"/>
          </a:xfrm>
          <a:prstGeom prst="rect">
            <a:avLst/>
          </a:prstGeom>
        </p:spPr>
        <p:txBody>
          <a:bodyPr wrap="none">
            <a:spAutoFit/>
          </a:bodyPr>
          <a:lstStyle/>
          <a:p>
            <a:r>
              <a:rPr kumimoji="1" lang="en-US" altLang="zh-CN" sz="1620" dirty="0">
                <a:solidFill>
                  <a:srgbClr val="C64D2D"/>
                </a:solidFill>
                <a:latin typeface="Consolas" panose="020B0609020204030204" pitchFamily="49" charset="0"/>
                <a:ea typeface="DengXian" panose="02010600030101010101" pitchFamily="2" charset="-122"/>
                <a:cs typeface="Consolas" panose="020B0609020204030204" pitchFamily="49" charset="0"/>
              </a:rPr>
              <a:t>18</a:t>
            </a:r>
            <a:endParaRPr lang="zh-CN" altLang="en-US" sz="1620" dirty="0">
              <a:solidFill>
                <a:srgbClr val="C64D2D"/>
              </a:solidFill>
              <a:ea typeface="DengXian" panose="02010600030101010101" pitchFamily="2" charset="-122"/>
            </a:endParaRPr>
          </a:p>
        </p:txBody>
      </p:sp>
      <p:sp>
        <p:nvSpPr>
          <p:cNvPr id="11" name="矩形 10">
            <a:extLst>
              <a:ext uri="{FF2B5EF4-FFF2-40B4-BE49-F238E27FC236}">
                <a16:creationId xmlns:a16="http://schemas.microsoft.com/office/drawing/2014/main" id="{83F36B9A-EAF0-A94E-898F-3BEAD5DF2760}"/>
              </a:ext>
            </a:extLst>
          </p:cNvPr>
          <p:cNvSpPr/>
          <p:nvPr/>
        </p:nvSpPr>
        <p:spPr>
          <a:xfrm>
            <a:off x="4901339" y="2787191"/>
            <a:ext cx="3990488" cy="1301646"/>
          </a:xfrm>
          <a:prstGeom prst="rect">
            <a:avLst/>
          </a:prstGeom>
          <a:solidFill>
            <a:srgbClr val="D44503">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dirty="0">
              <a:ea typeface="DengXian" panose="02010600030101010101" pitchFamily="2" charset="-122"/>
            </a:endParaRPr>
          </a:p>
        </p:txBody>
      </p:sp>
      <p:cxnSp>
        <p:nvCxnSpPr>
          <p:cNvPr id="12" name="直线箭头连接符 11">
            <a:extLst>
              <a:ext uri="{FF2B5EF4-FFF2-40B4-BE49-F238E27FC236}">
                <a16:creationId xmlns:a16="http://schemas.microsoft.com/office/drawing/2014/main" id="{5ADA5FE9-3D9B-BD49-8913-F00AD99CA096}"/>
              </a:ext>
            </a:extLst>
          </p:cNvPr>
          <p:cNvCxnSpPr/>
          <p:nvPr/>
        </p:nvCxnSpPr>
        <p:spPr>
          <a:xfrm>
            <a:off x="4507193" y="3440765"/>
            <a:ext cx="25922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id="{D39CEAE6-F914-F44F-A444-FC5DC5576060}"/>
              </a:ext>
            </a:extLst>
          </p:cNvPr>
          <p:cNvSpPr/>
          <p:nvPr/>
        </p:nvSpPr>
        <p:spPr>
          <a:xfrm>
            <a:off x="4377579" y="3108366"/>
            <a:ext cx="526106" cy="341632"/>
          </a:xfrm>
          <a:prstGeom prst="rect">
            <a:avLst/>
          </a:prstGeom>
        </p:spPr>
        <p:txBody>
          <a:bodyPr wrap="none">
            <a:spAutoFit/>
          </a:bodyPr>
          <a:lstStyle/>
          <a:p>
            <a:r>
              <a:rPr kumimoji="1" lang="en-US" altLang="zh-CN" sz="1620" dirty="0" err="1">
                <a:solidFill>
                  <a:srgbClr val="C64D2D"/>
                </a:solidFill>
                <a:latin typeface="Consolas" panose="020B0609020204030204" pitchFamily="49" charset="0"/>
                <a:ea typeface="DengXian" panose="02010600030101010101" pitchFamily="2" charset="-122"/>
                <a:cs typeface="Consolas" panose="020B0609020204030204" pitchFamily="49" charset="0"/>
              </a:rPr>
              <a:t>int</a:t>
            </a:r>
            <a:endParaRPr lang="zh-CN" altLang="en-US" sz="1620" dirty="0">
              <a:solidFill>
                <a:srgbClr val="C64D2D"/>
              </a:solidFill>
              <a:ea typeface="DengXian" panose="02010600030101010101" pitchFamily="2" charset="-122"/>
            </a:endParaRPr>
          </a:p>
        </p:txBody>
      </p:sp>
    </p:spTree>
    <p:extLst>
      <p:ext uri="{BB962C8B-B14F-4D97-AF65-F5344CB8AC3E}">
        <p14:creationId xmlns:p14="http://schemas.microsoft.com/office/powerpoint/2010/main" val="24205682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8BE4E4-D204-A246-948B-E6DDEA51FCC4}"/>
              </a:ext>
            </a:extLst>
          </p:cNvPr>
          <p:cNvSpPr>
            <a:spLocks noGrp="1"/>
          </p:cNvSpPr>
          <p:nvPr>
            <p:ph type="title"/>
          </p:nvPr>
        </p:nvSpPr>
        <p:spPr/>
        <p:txBody>
          <a:bodyPr>
            <a:normAutofit fontScale="90000"/>
          </a:bodyPr>
          <a:lstStyle/>
          <a:p>
            <a:r>
              <a:rPr lang="en-US" altLang="zh-CN" b="1" dirty="0"/>
              <a:t>Interaction: between </a:t>
            </a:r>
            <a:r>
              <a:rPr lang="en-US" altLang="zh-CN" b="1" dirty="0" err="1"/>
              <a:t>vTEEs</a:t>
            </a:r>
            <a:r>
              <a:rPr lang="en-US" altLang="zh-CN" b="1" dirty="0"/>
              <a:t> &amp; </a:t>
            </a:r>
            <a:r>
              <a:rPr lang="en-US" altLang="zh-CN" b="1" dirty="0" err="1"/>
              <a:t>vTEE</a:t>
            </a:r>
            <a:r>
              <a:rPr lang="en-US" altLang="zh-CN" b="1" dirty="0"/>
              <a:t>/REE </a:t>
            </a:r>
            <a:endParaRPr kumimoji="1" lang="zh-CN" altLang="en-US" b="1" dirty="0"/>
          </a:p>
        </p:txBody>
      </p:sp>
      <p:sp>
        <p:nvSpPr>
          <p:cNvPr id="4" name="灯片编号占位符 3">
            <a:extLst>
              <a:ext uri="{FF2B5EF4-FFF2-40B4-BE49-F238E27FC236}">
                <a16:creationId xmlns:a16="http://schemas.microsoft.com/office/drawing/2014/main" id="{3612865C-1AF3-7C44-B6FF-2F8FDC339D5D}"/>
              </a:ext>
            </a:extLst>
          </p:cNvPr>
          <p:cNvSpPr>
            <a:spLocks noGrp="1"/>
          </p:cNvSpPr>
          <p:nvPr>
            <p:ph type="sldNum" sz="quarter" idx="12"/>
          </p:nvPr>
        </p:nvSpPr>
        <p:spPr/>
        <p:txBody>
          <a:bodyPr/>
          <a:lstStyle/>
          <a:p>
            <a:fld id="{ADE361C3-C043-4A6E-BDCE-8DA1E7D90A3B}" type="slidenum">
              <a:rPr lang="zh-CN" altLang="en-US" smtClean="0"/>
              <a:t>89</a:t>
            </a:fld>
            <a:endParaRPr lang="zh-CN" altLang="en-US"/>
          </a:p>
        </p:txBody>
      </p:sp>
      <p:pic>
        <p:nvPicPr>
          <p:cNvPr id="5" name="Picture 4">
            <a:extLst>
              <a:ext uri="{FF2B5EF4-FFF2-40B4-BE49-F238E27FC236}">
                <a16:creationId xmlns:a16="http://schemas.microsoft.com/office/drawing/2014/main" id="{A68DB90B-1811-A244-85BB-193655959649}"/>
              </a:ext>
            </a:extLst>
          </p:cNvPr>
          <p:cNvPicPr>
            <a:picLocks noChangeAspect="1"/>
          </p:cNvPicPr>
          <p:nvPr/>
        </p:nvPicPr>
        <p:blipFill>
          <a:blip r:embed="rId3"/>
          <a:stretch>
            <a:fillRect/>
          </a:stretch>
        </p:blipFill>
        <p:spPr>
          <a:xfrm>
            <a:off x="3564967" y="1626163"/>
            <a:ext cx="5144116" cy="2851517"/>
          </a:xfrm>
          <a:prstGeom prst="rect">
            <a:avLst/>
          </a:prstGeom>
        </p:spPr>
      </p:pic>
      <p:sp>
        <p:nvSpPr>
          <p:cNvPr id="7" name="内容占位符 2">
            <a:extLst>
              <a:ext uri="{FF2B5EF4-FFF2-40B4-BE49-F238E27FC236}">
                <a16:creationId xmlns:a16="http://schemas.microsoft.com/office/drawing/2014/main" id="{A16C98AC-F4E4-C04F-AE25-7E92EE7B82A6}"/>
              </a:ext>
            </a:extLst>
          </p:cNvPr>
          <p:cNvSpPr txBox="1">
            <a:spLocks/>
          </p:cNvSpPr>
          <p:nvPr/>
        </p:nvSpPr>
        <p:spPr>
          <a:xfrm>
            <a:off x="457200" y="1485901"/>
            <a:ext cx="3272306" cy="3394472"/>
          </a:xfrm>
          <a:prstGeom prst="rect">
            <a:avLst/>
          </a:prstGeom>
        </p:spPr>
        <p:txBody>
          <a:bodyPr vert="horz" lIns="82296" tIns="41148" rIns="82296" bIns="41148" rtlCol="0">
            <a:normAutofit fontScale="92500" lnSpcReduction="10000"/>
          </a:bodyPr>
          <a:lstStyle>
            <a:lvl1pPr marL="342900" indent="-342900" algn="l" defTabSz="914400" rtl="0" eaLnBrk="1" latinLnBrk="0" hangingPunct="1">
              <a:lnSpc>
                <a:spcPct val="114000"/>
              </a:lnSpc>
              <a:spcBef>
                <a:spcPts val="1968"/>
              </a:spcBef>
              <a:buFont typeface="Arial" pitchFamily="34" charset="0"/>
              <a:buChar char="•"/>
              <a:defRPr sz="3200" b="0" i="0" kern="1200">
                <a:solidFill>
                  <a:schemeClr val="tx1"/>
                </a:solidFill>
                <a:latin typeface="Arial" panose="020B0604020202020204" pitchFamily="34" charset="0"/>
                <a:ea typeface="DengXian" charset="0"/>
                <a:cs typeface="Arial" panose="020B0604020202020204" pitchFamily="34" charset="0"/>
              </a:defRPr>
            </a:lvl1pPr>
            <a:lvl2pPr marL="742950" indent="-285750" algn="l" defTabSz="914400" rtl="0" eaLnBrk="1" latinLnBrk="0" hangingPunct="1">
              <a:lnSpc>
                <a:spcPct val="114000"/>
              </a:lnSpc>
              <a:spcBef>
                <a:spcPts val="600"/>
              </a:spcBef>
              <a:buFont typeface="Arial" pitchFamily="34" charset="0"/>
              <a:buChar char="–"/>
              <a:defRPr sz="2800" b="0" i="0" kern="1200">
                <a:solidFill>
                  <a:schemeClr val="tx1">
                    <a:lumMod val="65000"/>
                    <a:lumOff val="35000"/>
                  </a:schemeClr>
                </a:solidFill>
                <a:latin typeface="Arial" panose="020B0604020202020204" pitchFamily="34" charset="0"/>
                <a:ea typeface="DengXian" charset="0"/>
                <a:cs typeface="Arial" panose="020B0604020202020204" pitchFamily="34" charset="0"/>
              </a:defRPr>
            </a:lvl2pPr>
            <a:lvl3pPr marL="1143000" indent="-228600" algn="l" defTabSz="914400" rtl="0" eaLnBrk="1" latinLnBrk="0" hangingPunct="1">
              <a:lnSpc>
                <a:spcPct val="114000"/>
              </a:lnSpc>
              <a:spcBef>
                <a:spcPts val="600"/>
              </a:spcBef>
              <a:buFont typeface="Arial" pitchFamily="34" charset="0"/>
              <a:buChar char="•"/>
              <a:defRPr sz="2400" b="0" i="0" kern="1200">
                <a:solidFill>
                  <a:schemeClr val="tx1">
                    <a:lumMod val="65000"/>
                    <a:lumOff val="35000"/>
                  </a:schemeClr>
                </a:solidFill>
                <a:latin typeface="Arial" panose="020B0604020202020204" pitchFamily="34" charset="0"/>
                <a:ea typeface="DengXian" charset="0"/>
                <a:cs typeface="Arial" panose="020B0604020202020204" pitchFamily="34" charset="0"/>
              </a:defRPr>
            </a:lvl3pPr>
            <a:lvl4pPr marL="1600200" indent="-228600" algn="l" defTabSz="914400" rtl="0" eaLnBrk="1" latinLnBrk="0" hangingPunct="1">
              <a:lnSpc>
                <a:spcPct val="114000"/>
              </a:lnSpc>
              <a:spcBef>
                <a:spcPts val="600"/>
              </a:spcBef>
              <a:buFont typeface="Arial" pitchFamily="34" charset="0"/>
              <a:buChar char="–"/>
              <a:defRPr sz="2000" b="0" i="0" kern="1200">
                <a:solidFill>
                  <a:schemeClr val="tx1">
                    <a:lumMod val="65000"/>
                    <a:lumOff val="35000"/>
                  </a:schemeClr>
                </a:solidFill>
                <a:latin typeface="Arial" panose="020B0604020202020204" pitchFamily="34" charset="0"/>
                <a:ea typeface="DengXian" charset="0"/>
                <a:cs typeface="Arial" panose="020B0604020202020204" pitchFamily="34" charset="0"/>
              </a:defRPr>
            </a:lvl4pPr>
            <a:lvl5pPr marL="2057400" indent="-228600" algn="l" defTabSz="914400" rtl="0" eaLnBrk="1" latinLnBrk="0" hangingPunct="1">
              <a:lnSpc>
                <a:spcPct val="114000"/>
              </a:lnSpc>
              <a:spcBef>
                <a:spcPts val="600"/>
              </a:spcBef>
              <a:buFont typeface="Arial" pitchFamily="34" charset="0"/>
              <a:buChar char="»"/>
              <a:defRPr sz="2000" b="0" i="0" kern="1200">
                <a:solidFill>
                  <a:schemeClr val="tx1">
                    <a:lumMod val="65000"/>
                    <a:lumOff val="35000"/>
                  </a:schemeClr>
                </a:solidFill>
                <a:latin typeface="Arial" panose="020B0604020202020204" pitchFamily="34" charset="0"/>
                <a:ea typeface="DengXian"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 altLang="zh-CN" sz="1800" dirty="0"/>
              <a:t>Secure communication channel </a:t>
            </a:r>
            <a:r>
              <a:rPr kumimoji="1" lang="en-US" altLang="zh-CN" sz="1800" dirty="0"/>
              <a:t>by</a:t>
            </a:r>
            <a:r>
              <a:rPr kumimoji="1" lang="en" altLang="zh-CN" sz="1800" dirty="0"/>
              <a:t> TEE-visor</a:t>
            </a:r>
          </a:p>
          <a:p>
            <a:pPr lvl="1"/>
            <a:r>
              <a:rPr kumimoji="1" lang="en" altLang="zh-CN" sz="1620" dirty="0"/>
              <a:t>TEE-visor manages the shared memory pages between </a:t>
            </a:r>
            <a:r>
              <a:rPr kumimoji="1" lang="en" altLang="zh-CN" sz="1620" dirty="0" err="1"/>
              <a:t>vTEEs</a:t>
            </a:r>
            <a:r>
              <a:rPr kumimoji="1" lang="en" altLang="zh-CN" sz="1620" dirty="0"/>
              <a:t> and </a:t>
            </a:r>
            <a:r>
              <a:rPr kumimoji="1" lang="en" altLang="zh-CN" sz="1620" dirty="0" err="1"/>
              <a:t>vTEE</a:t>
            </a:r>
            <a:r>
              <a:rPr kumimoji="1" lang="en" altLang="zh-CN" sz="1620" dirty="0"/>
              <a:t>/REE</a:t>
            </a:r>
          </a:p>
          <a:p>
            <a:pPr lvl="1"/>
            <a:r>
              <a:rPr kumimoji="1" lang="en" altLang="zh-CN" sz="1620" dirty="0"/>
              <a:t>Memory pages in one context need to be explicitly registered to be used by other contexts</a:t>
            </a:r>
          </a:p>
          <a:p>
            <a:r>
              <a:rPr kumimoji="1" lang="en-US" altLang="zh-CN" sz="1980" dirty="0"/>
              <a:t>Defend</a:t>
            </a:r>
            <a:r>
              <a:rPr kumimoji="1" lang="zh-CN" altLang="en-US" sz="1980" dirty="0"/>
              <a:t> </a:t>
            </a:r>
            <a:r>
              <a:rPr kumimoji="1" lang="en-US" altLang="zh-CN" sz="1980" dirty="0"/>
              <a:t>Boomerang</a:t>
            </a:r>
            <a:r>
              <a:rPr kumimoji="1" lang="zh-CN" altLang="en-US" sz="1980" dirty="0"/>
              <a:t> </a:t>
            </a:r>
            <a:r>
              <a:rPr kumimoji="1" lang="en-US" altLang="zh-CN" sz="1980" dirty="0"/>
              <a:t>attack</a:t>
            </a:r>
          </a:p>
        </p:txBody>
      </p:sp>
    </p:spTree>
    <p:extLst>
      <p:ext uri="{BB962C8B-B14F-4D97-AF65-F5344CB8AC3E}">
        <p14:creationId xmlns:p14="http://schemas.microsoft.com/office/powerpoint/2010/main" val="29175599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CE0A01-A283-1C46-AF1B-35517359FD49}"/>
              </a:ext>
            </a:extLst>
          </p:cNvPr>
          <p:cNvSpPr>
            <a:spLocks noGrp="1"/>
          </p:cNvSpPr>
          <p:nvPr>
            <p:ph type="title"/>
          </p:nvPr>
        </p:nvSpPr>
        <p:spPr/>
        <p:txBody>
          <a:bodyPr/>
          <a:lstStyle/>
          <a:p>
            <a:r>
              <a:rPr lang="en-US" altLang="zh-CN" b="1" dirty="0"/>
              <a:t>I/O</a:t>
            </a:r>
            <a:r>
              <a:rPr lang="zh-CN" altLang="en-US" b="1" dirty="0"/>
              <a:t> </a:t>
            </a:r>
            <a:r>
              <a:rPr lang="en-US" altLang="zh-CN" b="1" dirty="0"/>
              <a:t>Virtualization:</a:t>
            </a:r>
            <a:r>
              <a:rPr lang="zh-CN" altLang="en-US" b="1" dirty="0"/>
              <a:t> </a:t>
            </a:r>
            <a:r>
              <a:rPr lang="en-US" altLang="zh-CN" b="1" dirty="0"/>
              <a:t>Three</a:t>
            </a:r>
            <a:r>
              <a:rPr lang="zh-CN" altLang="en-US" b="1" dirty="0"/>
              <a:t> </a:t>
            </a:r>
            <a:r>
              <a:rPr lang="en-US" altLang="zh-CN" b="1" dirty="0"/>
              <a:t>Modes</a:t>
            </a:r>
            <a:endParaRPr kumimoji="1" lang="zh-CN" altLang="en-US" b="1" dirty="0"/>
          </a:p>
        </p:txBody>
      </p:sp>
      <p:sp>
        <p:nvSpPr>
          <p:cNvPr id="4" name="灯片编号占位符 3">
            <a:extLst>
              <a:ext uri="{FF2B5EF4-FFF2-40B4-BE49-F238E27FC236}">
                <a16:creationId xmlns:a16="http://schemas.microsoft.com/office/drawing/2014/main" id="{0F633030-9CD3-B343-9902-6950651519F9}"/>
              </a:ext>
            </a:extLst>
          </p:cNvPr>
          <p:cNvSpPr>
            <a:spLocks noGrp="1"/>
          </p:cNvSpPr>
          <p:nvPr>
            <p:ph type="sldNum" sz="quarter" idx="12"/>
          </p:nvPr>
        </p:nvSpPr>
        <p:spPr/>
        <p:txBody>
          <a:bodyPr/>
          <a:lstStyle/>
          <a:p>
            <a:fld id="{ADE361C3-C043-4A6E-BDCE-8DA1E7D90A3B}" type="slidenum">
              <a:rPr lang="zh-CN" altLang="en-US" smtClean="0"/>
              <a:t>90</a:t>
            </a:fld>
            <a:endParaRPr lang="zh-CN" altLang="en-US"/>
          </a:p>
        </p:txBody>
      </p:sp>
      <p:sp>
        <p:nvSpPr>
          <p:cNvPr id="7" name="内容占位符 2">
            <a:extLst>
              <a:ext uri="{FF2B5EF4-FFF2-40B4-BE49-F238E27FC236}">
                <a16:creationId xmlns:a16="http://schemas.microsoft.com/office/drawing/2014/main" id="{95EA5E7C-0931-564D-BC11-7479F713107B}"/>
              </a:ext>
            </a:extLst>
          </p:cNvPr>
          <p:cNvSpPr txBox="1">
            <a:spLocks/>
          </p:cNvSpPr>
          <p:nvPr/>
        </p:nvSpPr>
        <p:spPr>
          <a:xfrm>
            <a:off x="457200" y="1485901"/>
            <a:ext cx="5346137" cy="3394472"/>
          </a:xfrm>
          <a:prstGeom prst="rect">
            <a:avLst/>
          </a:prstGeom>
        </p:spPr>
        <p:txBody>
          <a:bodyPr vert="horz" lIns="82296" tIns="41148" rIns="82296" bIns="41148" rtlCol="0">
            <a:normAutofit/>
          </a:bodyPr>
          <a:lstStyle>
            <a:lvl1pPr marL="342900" indent="-342900" algn="l" defTabSz="914400" rtl="0" eaLnBrk="1" latinLnBrk="0" hangingPunct="1">
              <a:lnSpc>
                <a:spcPct val="114000"/>
              </a:lnSpc>
              <a:spcBef>
                <a:spcPts val="1968"/>
              </a:spcBef>
              <a:buFont typeface="Arial" pitchFamily="34" charset="0"/>
              <a:buChar char="•"/>
              <a:defRPr sz="3200" b="0" i="0" kern="1200">
                <a:solidFill>
                  <a:schemeClr val="tx1"/>
                </a:solidFill>
                <a:latin typeface="Arial" panose="020B0604020202020204" pitchFamily="34" charset="0"/>
                <a:ea typeface="DengXian" charset="0"/>
                <a:cs typeface="Arial" panose="020B0604020202020204" pitchFamily="34" charset="0"/>
              </a:defRPr>
            </a:lvl1pPr>
            <a:lvl2pPr marL="742950" indent="-285750" algn="l" defTabSz="914400" rtl="0" eaLnBrk="1" latinLnBrk="0" hangingPunct="1">
              <a:lnSpc>
                <a:spcPct val="114000"/>
              </a:lnSpc>
              <a:spcBef>
                <a:spcPts val="600"/>
              </a:spcBef>
              <a:buFont typeface="Arial" pitchFamily="34" charset="0"/>
              <a:buChar char="–"/>
              <a:defRPr sz="2800" b="0" i="0" kern="1200">
                <a:solidFill>
                  <a:schemeClr val="tx1">
                    <a:lumMod val="65000"/>
                    <a:lumOff val="35000"/>
                  </a:schemeClr>
                </a:solidFill>
                <a:latin typeface="Arial" panose="020B0604020202020204" pitchFamily="34" charset="0"/>
                <a:ea typeface="DengXian" charset="0"/>
                <a:cs typeface="Arial" panose="020B0604020202020204" pitchFamily="34" charset="0"/>
              </a:defRPr>
            </a:lvl2pPr>
            <a:lvl3pPr marL="1143000" indent="-228600" algn="l" defTabSz="914400" rtl="0" eaLnBrk="1" latinLnBrk="0" hangingPunct="1">
              <a:lnSpc>
                <a:spcPct val="114000"/>
              </a:lnSpc>
              <a:spcBef>
                <a:spcPts val="600"/>
              </a:spcBef>
              <a:buFont typeface="Arial" pitchFamily="34" charset="0"/>
              <a:buChar char="•"/>
              <a:defRPr sz="2400" b="0" i="0" kern="1200">
                <a:solidFill>
                  <a:schemeClr val="tx1">
                    <a:lumMod val="65000"/>
                    <a:lumOff val="35000"/>
                  </a:schemeClr>
                </a:solidFill>
                <a:latin typeface="Arial" panose="020B0604020202020204" pitchFamily="34" charset="0"/>
                <a:ea typeface="DengXian" charset="0"/>
                <a:cs typeface="Arial" panose="020B0604020202020204" pitchFamily="34" charset="0"/>
              </a:defRPr>
            </a:lvl3pPr>
            <a:lvl4pPr marL="1600200" indent="-228600" algn="l" defTabSz="914400" rtl="0" eaLnBrk="1" latinLnBrk="0" hangingPunct="1">
              <a:lnSpc>
                <a:spcPct val="114000"/>
              </a:lnSpc>
              <a:spcBef>
                <a:spcPts val="600"/>
              </a:spcBef>
              <a:buFont typeface="Arial" pitchFamily="34" charset="0"/>
              <a:buChar char="–"/>
              <a:defRPr sz="2000" b="0" i="0" kern="1200">
                <a:solidFill>
                  <a:schemeClr val="tx1">
                    <a:lumMod val="65000"/>
                    <a:lumOff val="35000"/>
                  </a:schemeClr>
                </a:solidFill>
                <a:latin typeface="Arial" panose="020B0604020202020204" pitchFamily="34" charset="0"/>
                <a:ea typeface="DengXian" charset="0"/>
                <a:cs typeface="Arial" panose="020B0604020202020204" pitchFamily="34" charset="0"/>
              </a:defRPr>
            </a:lvl4pPr>
            <a:lvl5pPr marL="2057400" indent="-228600" algn="l" defTabSz="914400" rtl="0" eaLnBrk="1" latinLnBrk="0" hangingPunct="1">
              <a:lnSpc>
                <a:spcPct val="114000"/>
              </a:lnSpc>
              <a:spcBef>
                <a:spcPts val="600"/>
              </a:spcBef>
              <a:buFont typeface="Arial" pitchFamily="34" charset="0"/>
              <a:buChar char="»"/>
              <a:defRPr sz="2000" b="0" i="0" kern="1200">
                <a:solidFill>
                  <a:schemeClr val="tx1">
                    <a:lumMod val="65000"/>
                    <a:lumOff val="35000"/>
                  </a:schemeClr>
                </a:solidFill>
                <a:latin typeface="Arial" panose="020B0604020202020204" pitchFamily="34" charset="0"/>
                <a:ea typeface="DengXian"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1800" b="1"/>
              <a:t>Observations</a:t>
            </a:r>
          </a:p>
          <a:p>
            <a:pPr lvl="1"/>
            <a:r>
              <a:rPr lang="en-US" altLang="zh-CN" sz="1620"/>
              <a:t>D</a:t>
            </a:r>
            <a:r>
              <a:rPr lang="en" altLang="zh-CN" sz="1620"/>
              <a:t>ifferent TAs usually do not share devices</a:t>
            </a:r>
          </a:p>
          <a:p>
            <a:pPr lvl="1"/>
            <a:r>
              <a:rPr lang="en-US" altLang="zh-CN" sz="1620"/>
              <a:t>D</a:t>
            </a:r>
            <a:r>
              <a:rPr lang="en" altLang="zh-CN" sz="1620"/>
              <a:t>evice drivers used in TEE are quite diverse </a:t>
            </a:r>
            <a:endParaRPr lang="en" altLang="zh-CN" sz="1620" dirty="0"/>
          </a:p>
        </p:txBody>
      </p:sp>
    </p:spTree>
    <p:extLst>
      <p:ext uri="{BB962C8B-B14F-4D97-AF65-F5344CB8AC3E}">
        <p14:creationId xmlns:p14="http://schemas.microsoft.com/office/powerpoint/2010/main" val="211255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172 -3.33333E-6 L 0.3136 -3.33333E-6 " pathEditMode="relative" rAng="0" ptsTypes="AA">
                                      <p:cBhvr>
                                        <p:cTn id="6" dur="2000" fill="hold"/>
                                        <p:tgtEl>
                                          <p:spTgt spid="7"/>
                                        </p:tgtEl>
                                        <p:attrNameLst>
                                          <p:attrName>ppt_x</p:attrName>
                                          <p:attrName>ppt_y</p:attrName>
                                        </p:attrNameLst>
                                      </p:cBhvr>
                                      <p:rCtr x="1559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CE0A01-A283-1C46-AF1B-35517359FD49}"/>
              </a:ext>
            </a:extLst>
          </p:cNvPr>
          <p:cNvSpPr>
            <a:spLocks noGrp="1"/>
          </p:cNvSpPr>
          <p:nvPr>
            <p:ph type="title"/>
          </p:nvPr>
        </p:nvSpPr>
        <p:spPr/>
        <p:txBody>
          <a:bodyPr/>
          <a:lstStyle/>
          <a:p>
            <a:r>
              <a:rPr lang="en-US" altLang="zh-CN" b="1" dirty="0"/>
              <a:t>I/O</a:t>
            </a:r>
            <a:r>
              <a:rPr lang="zh-CN" altLang="en-US" b="1" dirty="0"/>
              <a:t> </a:t>
            </a:r>
            <a:r>
              <a:rPr lang="en-US" altLang="zh-CN" b="1" dirty="0"/>
              <a:t>Virtualization:</a:t>
            </a:r>
            <a:r>
              <a:rPr lang="zh-CN" altLang="en-US" b="1" dirty="0"/>
              <a:t> </a:t>
            </a:r>
            <a:r>
              <a:rPr lang="en-US" altLang="zh-CN" b="1" dirty="0"/>
              <a:t>Three</a:t>
            </a:r>
            <a:r>
              <a:rPr lang="zh-CN" altLang="en-US" b="1" dirty="0"/>
              <a:t> </a:t>
            </a:r>
            <a:r>
              <a:rPr lang="en-US" altLang="zh-CN" b="1" dirty="0"/>
              <a:t>Modes</a:t>
            </a:r>
            <a:endParaRPr kumimoji="1" lang="zh-CN" altLang="en-US" b="1" dirty="0"/>
          </a:p>
        </p:txBody>
      </p:sp>
      <p:sp>
        <p:nvSpPr>
          <p:cNvPr id="3" name="内容占位符 2">
            <a:extLst>
              <a:ext uri="{FF2B5EF4-FFF2-40B4-BE49-F238E27FC236}">
                <a16:creationId xmlns:a16="http://schemas.microsoft.com/office/drawing/2014/main" id="{CC73FEFE-E0FB-5C47-B791-FB1EE6B59974}"/>
              </a:ext>
            </a:extLst>
          </p:cNvPr>
          <p:cNvSpPr>
            <a:spLocks noGrp="1"/>
          </p:cNvSpPr>
          <p:nvPr>
            <p:ph idx="1"/>
          </p:nvPr>
        </p:nvSpPr>
        <p:spPr>
          <a:xfrm>
            <a:off x="3340663" y="1485901"/>
            <a:ext cx="5346137" cy="3394472"/>
          </a:xfrm>
        </p:spPr>
        <p:txBody>
          <a:bodyPr>
            <a:normAutofit/>
          </a:bodyPr>
          <a:lstStyle/>
          <a:p>
            <a:r>
              <a:rPr lang="en-US" altLang="zh-CN" sz="1800" b="1" dirty="0"/>
              <a:t>Observations</a:t>
            </a:r>
          </a:p>
          <a:p>
            <a:pPr lvl="1"/>
            <a:r>
              <a:rPr lang="en-US" altLang="zh-CN" sz="1620" dirty="0"/>
              <a:t>D</a:t>
            </a:r>
            <a:r>
              <a:rPr lang="en" altLang="zh-CN" sz="1620" dirty="0" err="1"/>
              <a:t>ifferent</a:t>
            </a:r>
            <a:r>
              <a:rPr lang="en" altLang="zh-CN" sz="1620" dirty="0"/>
              <a:t> TAs usually do not share devices</a:t>
            </a:r>
          </a:p>
          <a:p>
            <a:pPr lvl="1"/>
            <a:r>
              <a:rPr lang="en-US" altLang="zh-CN" sz="1620" dirty="0"/>
              <a:t>D</a:t>
            </a:r>
            <a:r>
              <a:rPr lang="en" altLang="zh-CN" sz="1620" dirty="0" err="1"/>
              <a:t>evice</a:t>
            </a:r>
            <a:r>
              <a:rPr lang="en" altLang="zh-CN" sz="1620" dirty="0"/>
              <a:t> drivers used in TEE are quite diverse </a:t>
            </a:r>
          </a:p>
          <a:p>
            <a:r>
              <a:rPr lang="en-US" altLang="zh-CN" sz="1800" b="1" dirty="0"/>
              <a:t>Mode-1:</a:t>
            </a:r>
            <a:r>
              <a:rPr lang="zh-CN" altLang="en-US" sz="1800" b="1" dirty="0"/>
              <a:t> </a:t>
            </a:r>
            <a:r>
              <a:rPr lang="en-US" altLang="zh-CN" sz="1800" b="1" dirty="0"/>
              <a:t>I/O</a:t>
            </a:r>
            <a:r>
              <a:rPr lang="zh-CN" altLang="en-US" sz="1800" b="1" dirty="0"/>
              <a:t> </a:t>
            </a:r>
            <a:r>
              <a:rPr lang="en-US" altLang="zh-CN" sz="1800" b="1" dirty="0"/>
              <a:t>d</a:t>
            </a:r>
            <a:r>
              <a:rPr lang="en" altLang="zh-CN" sz="1800" b="1" dirty="0" err="1"/>
              <a:t>elegation</a:t>
            </a:r>
            <a:endParaRPr lang="en" altLang="zh-CN" sz="1800" b="1" dirty="0"/>
          </a:p>
          <a:p>
            <a:pPr lvl="1"/>
            <a:r>
              <a:rPr kumimoji="1" lang="en-US" altLang="zh-CN" sz="1620" dirty="0"/>
              <a:t>Introduce</a:t>
            </a:r>
            <a:r>
              <a:rPr kumimoji="1" lang="zh-CN" altLang="en-US" sz="1620" dirty="0"/>
              <a:t> </a:t>
            </a:r>
            <a:r>
              <a:rPr kumimoji="1" lang="en-US" altLang="zh-CN" sz="1620" i="1" dirty="0"/>
              <a:t>system-</a:t>
            </a:r>
            <a:r>
              <a:rPr kumimoji="1" lang="en-US" altLang="zh-CN" sz="1620" i="1" dirty="0" err="1"/>
              <a:t>vTEE</a:t>
            </a:r>
            <a:r>
              <a:rPr kumimoji="1" lang="zh-CN" altLang="en-US" sz="1620" dirty="0"/>
              <a:t> </a:t>
            </a:r>
            <a:r>
              <a:rPr kumimoji="1" lang="en-US" altLang="zh-CN" sz="1620" dirty="0"/>
              <a:t>(by</a:t>
            </a:r>
            <a:r>
              <a:rPr kumimoji="1" lang="zh-CN" altLang="en-US" sz="1620" dirty="0"/>
              <a:t> </a:t>
            </a:r>
            <a:r>
              <a:rPr kumimoji="1" lang="en-US" altLang="zh-CN" sz="1620" dirty="0"/>
              <a:t>phone</a:t>
            </a:r>
            <a:r>
              <a:rPr kumimoji="1" lang="zh-CN" altLang="en-US" sz="1620" dirty="0"/>
              <a:t> </a:t>
            </a:r>
            <a:r>
              <a:rPr kumimoji="1" lang="en-US" altLang="zh-CN" sz="1620" dirty="0"/>
              <a:t>venders)</a:t>
            </a:r>
          </a:p>
          <a:p>
            <a:pPr lvl="1"/>
            <a:r>
              <a:rPr kumimoji="1" lang="en-US" altLang="zh-CN" sz="1620" dirty="0"/>
              <a:t>E.g.,</a:t>
            </a:r>
            <a:r>
              <a:rPr kumimoji="1" lang="zh-CN" altLang="en-US" sz="1620" dirty="0"/>
              <a:t> </a:t>
            </a:r>
            <a:r>
              <a:rPr kumimoji="1" lang="en-US" altLang="zh-CN" sz="1620" dirty="0"/>
              <a:t>the</a:t>
            </a:r>
            <a:r>
              <a:rPr kumimoji="1" lang="zh-CN" altLang="en-US" sz="1620" dirty="0"/>
              <a:t> </a:t>
            </a:r>
            <a:r>
              <a:rPr kumimoji="1" lang="en-US" altLang="zh-CN" sz="1620" i="1" dirty="0" err="1"/>
              <a:t>Auth</a:t>
            </a:r>
            <a:r>
              <a:rPr kumimoji="1" lang="en-US" altLang="zh-CN" sz="1620" i="1" dirty="0"/>
              <a:t>-TA</a:t>
            </a:r>
            <a:r>
              <a:rPr kumimoji="1" lang="zh-CN" altLang="en-US" sz="1620" dirty="0"/>
              <a:t> </a:t>
            </a:r>
            <a:r>
              <a:rPr kumimoji="1" lang="en-US" altLang="zh-CN" sz="1620" dirty="0"/>
              <a:t>acts</a:t>
            </a:r>
            <a:r>
              <a:rPr kumimoji="1" lang="zh-CN" altLang="en-US" sz="1620" dirty="0"/>
              <a:t> </a:t>
            </a:r>
            <a:r>
              <a:rPr kumimoji="1" lang="en-US" altLang="zh-CN" sz="1620" dirty="0"/>
              <a:t>as</a:t>
            </a:r>
            <a:r>
              <a:rPr kumimoji="1" lang="zh-CN" altLang="en-US" sz="1620" dirty="0"/>
              <a:t> </a:t>
            </a:r>
            <a:r>
              <a:rPr kumimoji="1" lang="en-US" altLang="zh-CN" sz="1620" dirty="0"/>
              <a:t>a</a:t>
            </a:r>
            <a:r>
              <a:rPr kumimoji="1" lang="zh-CN" altLang="en-US" sz="1620" dirty="0"/>
              <a:t> </a:t>
            </a:r>
            <a:r>
              <a:rPr kumimoji="1" lang="en-US" altLang="zh-CN" sz="1620" dirty="0"/>
              <a:t>proxy</a:t>
            </a:r>
          </a:p>
          <a:p>
            <a:pPr lvl="1"/>
            <a:r>
              <a:rPr kumimoji="1" lang="en-US" altLang="zh-CN" sz="1620" dirty="0"/>
              <a:t>Other</a:t>
            </a:r>
            <a:r>
              <a:rPr kumimoji="1" lang="zh-CN" altLang="en-US" sz="1620" dirty="0"/>
              <a:t> </a:t>
            </a:r>
            <a:r>
              <a:rPr kumimoji="1" lang="en-US" altLang="zh-CN" sz="1620" dirty="0" err="1"/>
              <a:t>vTEE</a:t>
            </a:r>
            <a:r>
              <a:rPr kumimoji="1" lang="zh-CN" altLang="en-US" sz="1620" dirty="0"/>
              <a:t> </a:t>
            </a:r>
            <a:r>
              <a:rPr kumimoji="1" lang="en-US" altLang="zh-CN" sz="1620" dirty="0"/>
              <a:t>instances</a:t>
            </a:r>
            <a:r>
              <a:rPr kumimoji="1" lang="zh-CN" altLang="en-US" sz="1620" dirty="0"/>
              <a:t> </a:t>
            </a:r>
            <a:r>
              <a:rPr kumimoji="1" lang="en-US" altLang="zh-CN" sz="1620" dirty="0"/>
              <a:t>do</a:t>
            </a:r>
            <a:r>
              <a:rPr kumimoji="1" lang="zh-CN" altLang="en-US" sz="1620" dirty="0"/>
              <a:t> </a:t>
            </a:r>
            <a:r>
              <a:rPr kumimoji="1" lang="en-US" altLang="zh-CN" sz="1620" dirty="0"/>
              <a:t>not</a:t>
            </a:r>
            <a:r>
              <a:rPr kumimoji="1" lang="zh-CN" altLang="en-US" sz="1620" dirty="0"/>
              <a:t> </a:t>
            </a:r>
            <a:r>
              <a:rPr kumimoji="1" lang="en-US" altLang="zh-CN" sz="1620" dirty="0"/>
              <a:t>need</a:t>
            </a:r>
            <a:r>
              <a:rPr kumimoji="1" lang="zh-CN" altLang="en-US" sz="1620" dirty="0"/>
              <a:t> </a:t>
            </a:r>
            <a:r>
              <a:rPr kumimoji="1" lang="en-US" altLang="zh-CN" sz="1620" dirty="0"/>
              <a:t>to</a:t>
            </a:r>
            <a:r>
              <a:rPr kumimoji="1" lang="zh-CN" altLang="en-US" sz="1620" dirty="0"/>
              <a:t> </a:t>
            </a:r>
            <a:r>
              <a:rPr kumimoji="1" lang="en-US" altLang="zh-CN" sz="1620" dirty="0"/>
              <a:t>have</a:t>
            </a:r>
            <a:r>
              <a:rPr kumimoji="1" lang="zh-CN" altLang="en-US" sz="1620" dirty="0"/>
              <a:t> </a:t>
            </a:r>
            <a:r>
              <a:rPr kumimoji="1" lang="en-US" altLang="zh-CN" sz="1620" dirty="0"/>
              <a:t>drivers</a:t>
            </a:r>
            <a:r>
              <a:rPr kumimoji="1" lang="zh-CN" altLang="en-US" sz="1620" dirty="0"/>
              <a:t> </a:t>
            </a:r>
            <a:r>
              <a:rPr kumimoji="1" lang="en-US" altLang="zh-CN" sz="1620" dirty="0"/>
              <a:t>of</a:t>
            </a:r>
            <a:r>
              <a:rPr kumimoji="1" lang="zh-CN" altLang="en-US" sz="1620" dirty="0"/>
              <a:t> </a:t>
            </a:r>
            <a:r>
              <a:rPr kumimoji="1" lang="en-US" altLang="zh-CN" sz="1620" dirty="0"/>
              <a:t>various</a:t>
            </a:r>
            <a:r>
              <a:rPr kumimoji="1" lang="zh-CN" altLang="en-US" sz="1620" dirty="0"/>
              <a:t> </a:t>
            </a:r>
            <a:r>
              <a:rPr kumimoji="1" lang="en-US" altLang="zh-CN" sz="1620" dirty="0"/>
              <a:t>devices</a:t>
            </a:r>
            <a:r>
              <a:rPr kumimoji="1" lang="zh-CN" altLang="en-US" sz="1620" dirty="0"/>
              <a:t> </a:t>
            </a:r>
            <a:r>
              <a:rPr kumimoji="1" lang="en-US" altLang="zh-CN" sz="1620" dirty="0"/>
              <a:t>(e.g.,</a:t>
            </a:r>
            <a:r>
              <a:rPr kumimoji="1" lang="zh-CN" altLang="en-US" sz="1620" dirty="0"/>
              <a:t> </a:t>
            </a:r>
            <a:r>
              <a:rPr kumimoji="1" lang="en-US" altLang="zh-CN" sz="1620" dirty="0"/>
              <a:t>fingerprint</a:t>
            </a:r>
            <a:r>
              <a:rPr kumimoji="1" lang="zh-CN" altLang="en-US" sz="1620" dirty="0"/>
              <a:t> </a:t>
            </a:r>
            <a:r>
              <a:rPr kumimoji="1" lang="en-US" altLang="zh-CN" sz="1620" dirty="0"/>
              <a:t>scanner)</a:t>
            </a:r>
            <a:endParaRPr kumimoji="1" lang="zh-CN" altLang="en-US" sz="1620" dirty="0"/>
          </a:p>
        </p:txBody>
      </p:sp>
      <p:sp>
        <p:nvSpPr>
          <p:cNvPr id="4" name="灯片编号占位符 3">
            <a:extLst>
              <a:ext uri="{FF2B5EF4-FFF2-40B4-BE49-F238E27FC236}">
                <a16:creationId xmlns:a16="http://schemas.microsoft.com/office/drawing/2014/main" id="{0F633030-9CD3-B343-9902-6950651519F9}"/>
              </a:ext>
            </a:extLst>
          </p:cNvPr>
          <p:cNvSpPr>
            <a:spLocks noGrp="1"/>
          </p:cNvSpPr>
          <p:nvPr>
            <p:ph type="sldNum" sz="quarter" idx="12"/>
          </p:nvPr>
        </p:nvSpPr>
        <p:spPr/>
        <p:txBody>
          <a:bodyPr/>
          <a:lstStyle/>
          <a:p>
            <a:fld id="{ADE361C3-C043-4A6E-BDCE-8DA1E7D90A3B}" type="slidenum">
              <a:rPr lang="zh-CN" altLang="en-US" smtClean="0"/>
              <a:t>91</a:t>
            </a:fld>
            <a:endParaRPr lang="zh-CN" altLang="en-US"/>
          </a:p>
        </p:txBody>
      </p:sp>
      <p:pic>
        <p:nvPicPr>
          <p:cNvPr id="5" name="图片 4">
            <a:extLst>
              <a:ext uri="{FF2B5EF4-FFF2-40B4-BE49-F238E27FC236}">
                <a16:creationId xmlns:a16="http://schemas.microsoft.com/office/drawing/2014/main" id="{3CC45942-BF2B-2942-81BE-A912EA8BE342}"/>
              </a:ext>
            </a:extLst>
          </p:cNvPr>
          <p:cNvPicPr>
            <a:picLocks noChangeAspect="1"/>
          </p:cNvPicPr>
          <p:nvPr/>
        </p:nvPicPr>
        <p:blipFill>
          <a:blip r:embed="rId3"/>
          <a:stretch>
            <a:fillRect/>
          </a:stretch>
        </p:blipFill>
        <p:spPr>
          <a:xfrm>
            <a:off x="499657" y="1485901"/>
            <a:ext cx="2776199" cy="2862166"/>
          </a:xfrm>
          <a:prstGeom prst="rect">
            <a:avLst/>
          </a:prstGeom>
        </p:spPr>
      </p:pic>
      <p:sp>
        <p:nvSpPr>
          <p:cNvPr id="6" name="文本框 5">
            <a:extLst>
              <a:ext uri="{FF2B5EF4-FFF2-40B4-BE49-F238E27FC236}">
                <a16:creationId xmlns:a16="http://schemas.microsoft.com/office/drawing/2014/main" id="{C4A38760-2047-D946-B701-A4C780EBA286}"/>
              </a:ext>
            </a:extLst>
          </p:cNvPr>
          <p:cNvSpPr txBox="1"/>
          <p:nvPr/>
        </p:nvSpPr>
        <p:spPr>
          <a:xfrm>
            <a:off x="711174" y="4427840"/>
            <a:ext cx="2268252" cy="341632"/>
          </a:xfrm>
          <a:prstGeom prst="rect">
            <a:avLst/>
          </a:prstGeom>
          <a:noFill/>
        </p:spPr>
        <p:txBody>
          <a:bodyPr wrap="square" rtlCol="0">
            <a:spAutoFit/>
          </a:bodyPr>
          <a:lstStyle/>
          <a:p>
            <a:pPr algn="ctr"/>
            <a:r>
              <a:rPr kumimoji="1" lang="en-US" altLang="zh-CN" sz="1620" dirty="0">
                <a:solidFill>
                  <a:schemeClr val="tx1">
                    <a:lumMod val="75000"/>
                    <a:lumOff val="25000"/>
                  </a:schemeClr>
                </a:solidFill>
                <a:latin typeface="Arial" panose="020B0604020202020204" pitchFamily="34" charset="0"/>
                <a:ea typeface="DengXian" panose="02010600030101010101" pitchFamily="2" charset="-122"/>
                <a:cs typeface="Arial" panose="020B0604020202020204" pitchFamily="34" charset="0"/>
              </a:rPr>
              <a:t>Delegation</a:t>
            </a:r>
            <a:r>
              <a:rPr kumimoji="1" lang="zh-CN" altLang="en-US" sz="1620" dirty="0">
                <a:solidFill>
                  <a:schemeClr val="tx1">
                    <a:lumMod val="75000"/>
                    <a:lumOff val="25000"/>
                  </a:schemeClr>
                </a:solidFill>
                <a:latin typeface="Arial" panose="020B0604020202020204" pitchFamily="34" charset="0"/>
                <a:ea typeface="DengXian" panose="02010600030101010101" pitchFamily="2" charset="-122"/>
                <a:cs typeface="Arial" panose="020B0604020202020204" pitchFamily="34" charset="0"/>
              </a:rPr>
              <a:t> </a:t>
            </a:r>
            <a:r>
              <a:rPr kumimoji="1" lang="en-US" altLang="zh-CN" sz="1620" dirty="0">
                <a:solidFill>
                  <a:schemeClr val="tx1">
                    <a:lumMod val="75000"/>
                    <a:lumOff val="25000"/>
                  </a:schemeClr>
                </a:solidFill>
                <a:latin typeface="Arial" panose="020B0604020202020204" pitchFamily="34" charset="0"/>
                <a:ea typeface="DengXian" panose="02010600030101010101" pitchFamily="2" charset="-122"/>
                <a:cs typeface="Arial" panose="020B0604020202020204" pitchFamily="34" charset="0"/>
              </a:rPr>
              <a:t>Mode</a:t>
            </a:r>
            <a:endParaRPr kumimoji="1" lang="zh-CN" altLang="en-US" sz="1620" dirty="0">
              <a:solidFill>
                <a:schemeClr val="tx1">
                  <a:lumMod val="75000"/>
                  <a:lumOff val="25000"/>
                </a:schemeClr>
              </a:solidFill>
              <a:latin typeface="Arial" panose="020B06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82523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CE0A01-A283-1C46-AF1B-35517359FD49}"/>
              </a:ext>
            </a:extLst>
          </p:cNvPr>
          <p:cNvSpPr>
            <a:spLocks noGrp="1"/>
          </p:cNvSpPr>
          <p:nvPr>
            <p:ph type="title"/>
          </p:nvPr>
        </p:nvSpPr>
        <p:spPr/>
        <p:txBody>
          <a:bodyPr/>
          <a:lstStyle/>
          <a:p>
            <a:r>
              <a:rPr lang="en-US" altLang="zh-CN" b="1" dirty="0"/>
              <a:t>I/O</a:t>
            </a:r>
            <a:r>
              <a:rPr lang="zh-CN" altLang="en-US" b="1" dirty="0"/>
              <a:t> </a:t>
            </a:r>
            <a:r>
              <a:rPr lang="en-US" altLang="zh-CN" b="1" dirty="0"/>
              <a:t>Virtualization:</a:t>
            </a:r>
            <a:r>
              <a:rPr lang="zh-CN" altLang="en-US" b="1" dirty="0"/>
              <a:t> </a:t>
            </a:r>
            <a:r>
              <a:rPr lang="en-US" altLang="zh-CN" b="1" dirty="0"/>
              <a:t>Three</a:t>
            </a:r>
            <a:r>
              <a:rPr lang="zh-CN" altLang="en-US" b="1" dirty="0"/>
              <a:t> </a:t>
            </a:r>
            <a:r>
              <a:rPr lang="en-US" altLang="zh-CN" b="1" dirty="0"/>
              <a:t>Modes</a:t>
            </a:r>
            <a:endParaRPr kumimoji="1" lang="zh-CN" altLang="en-US" b="1" dirty="0"/>
          </a:p>
        </p:txBody>
      </p:sp>
      <p:sp>
        <p:nvSpPr>
          <p:cNvPr id="3" name="内容占位符 2">
            <a:extLst>
              <a:ext uri="{FF2B5EF4-FFF2-40B4-BE49-F238E27FC236}">
                <a16:creationId xmlns:a16="http://schemas.microsoft.com/office/drawing/2014/main" id="{CC73FEFE-E0FB-5C47-B791-FB1EE6B59974}"/>
              </a:ext>
            </a:extLst>
          </p:cNvPr>
          <p:cNvSpPr>
            <a:spLocks noGrp="1"/>
          </p:cNvSpPr>
          <p:nvPr>
            <p:ph idx="1"/>
          </p:nvPr>
        </p:nvSpPr>
        <p:spPr>
          <a:xfrm>
            <a:off x="3340663" y="1485901"/>
            <a:ext cx="5346137" cy="3394472"/>
          </a:xfrm>
        </p:spPr>
        <p:txBody>
          <a:bodyPr>
            <a:normAutofit/>
          </a:bodyPr>
          <a:lstStyle/>
          <a:p>
            <a:r>
              <a:rPr lang="en-US" altLang="zh-CN" sz="1800" b="1" dirty="0"/>
              <a:t>Observations</a:t>
            </a:r>
          </a:p>
          <a:p>
            <a:pPr lvl="1"/>
            <a:r>
              <a:rPr lang="en-US" altLang="zh-CN" sz="1620" dirty="0"/>
              <a:t>D</a:t>
            </a:r>
            <a:r>
              <a:rPr lang="en" altLang="zh-CN" sz="1620" dirty="0" err="1"/>
              <a:t>ifferent</a:t>
            </a:r>
            <a:r>
              <a:rPr lang="en" altLang="zh-CN" sz="1620" dirty="0"/>
              <a:t> TAs usually do not share devices</a:t>
            </a:r>
          </a:p>
          <a:p>
            <a:pPr lvl="1"/>
            <a:r>
              <a:rPr lang="en-US" altLang="zh-CN" sz="1620" dirty="0"/>
              <a:t>D</a:t>
            </a:r>
            <a:r>
              <a:rPr lang="en" altLang="zh-CN" sz="1620" dirty="0" err="1"/>
              <a:t>evice</a:t>
            </a:r>
            <a:r>
              <a:rPr lang="en" altLang="zh-CN" sz="1620" dirty="0"/>
              <a:t> drivers used in TEE are quite diverse </a:t>
            </a:r>
          </a:p>
          <a:p>
            <a:r>
              <a:rPr lang="en-US" altLang="zh-CN" sz="1800" b="1" dirty="0"/>
              <a:t>Mode-2:</a:t>
            </a:r>
            <a:r>
              <a:rPr lang="zh-CN" altLang="en-US" sz="1800" b="1" dirty="0"/>
              <a:t> </a:t>
            </a:r>
            <a:r>
              <a:rPr lang="en-US" altLang="zh-CN" sz="1800" b="1" dirty="0"/>
              <a:t>Frontend/backend</a:t>
            </a:r>
            <a:endParaRPr lang="en" altLang="zh-CN" sz="1800" b="1" dirty="0"/>
          </a:p>
          <a:p>
            <a:pPr lvl="1"/>
            <a:r>
              <a:rPr kumimoji="1" lang="en-US" altLang="zh-CN" sz="1620" dirty="0"/>
              <a:t>The</a:t>
            </a:r>
            <a:r>
              <a:rPr kumimoji="1" lang="zh-CN" altLang="en-US" sz="1620" dirty="0"/>
              <a:t> </a:t>
            </a:r>
            <a:r>
              <a:rPr kumimoji="1" lang="en-US" altLang="zh-CN" sz="1620" i="1" dirty="0"/>
              <a:t>system-</a:t>
            </a:r>
            <a:r>
              <a:rPr kumimoji="1" lang="en-US" altLang="zh-CN" sz="1620" i="1" dirty="0" err="1"/>
              <a:t>vTEE</a:t>
            </a:r>
            <a:r>
              <a:rPr kumimoji="1" lang="zh-CN" altLang="en-US" sz="1620" dirty="0"/>
              <a:t> </a:t>
            </a:r>
            <a:r>
              <a:rPr kumimoji="1" lang="en-US" altLang="zh-CN" sz="1620" dirty="0"/>
              <a:t>has</a:t>
            </a:r>
            <a:r>
              <a:rPr kumimoji="1" lang="zh-CN" altLang="en-US" sz="1620" dirty="0"/>
              <a:t> </a:t>
            </a:r>
            <a:r>
              <a:rPr kumimoji="1" lang="en-US" altLang="zh-CN" sz="1620" dirty="0"/>
              <a:t>a</a:t>
            </a:r>
            <a:r>
              <a:rPr kumimoji="1" lang="zh-CN" altLang="en-US" sz="1620" dirty="0"/>
              <a:t> </a:t>
            </a:r>
            <a:r>
              <a:rPr kumimoji="1" lang="en-US" altLang="zh-CN" sz="1620" dirty="0"/>
              <a:t>backend</a:t>
            </a:r>
            <a:r>
              <a:rPr kumimoji="1" lang="zh-CN" altLang="en-US" sz="1620" dirty="0"/>
              <a:t> </a:t>
            </a:r>
            <a:r>
              <a:rPr kumimoji="1" lang="en-US" altLang="zh-CN" sz="1620" dirty="0"/>
              <a:t>driver</a:t>
            </a:r>
          </a:p>
          <a:p>
            <a:pPr lvl="1"/>
            <a:r>
              <a:rPr kumimoji="1" lang="en-US" altLang="zh-CN" sz="1620" dirty="0"/>
              <a:t>Each</a:t>
            </a:r>
            <a:r>
              <a:rPr kumimoji="1" lang="zh-CN" altLang="en-US" sz="1620" dirty="0"/>
              <a:t> </a:t>
            </a:r>
            <a:r>
              <a:rPr kumimoji="1" lang="en-US" altLang="zh-CN" sz="1620" dirty="0" err="1"/>
              <a:t>vTEE</a:t>
            </a:r>
            <a:r>
              <a:rPr kumimoji="1" lang="zh-CN" altLang="en-US" sz="1620" dirty="0"/>
              <a:t> </a:t>
            </a:r>
            <a:r>
              <a:rPr kumimoji="1" lang="en-US" altLang="zh-CN" sz="1620" dirty="0"/>
              <a:t>instance</a:t>
            </a:r>
            <a:r>
              <a:rPr kumimoji="1" lang="zh-CN" altLang="en-US" sz="1620" dirty="0"/>
              <a:t> </a:t>
            </a:r>
            <a:r>
              <a:rPr kumimoji="1" lang="en-US" altLang="zh-CN" sz="1620" dirty="0"/>
              <a:t>has</a:t>
            </a:r>
            <a:r>
              <a:rPr kumimoji="1" lang="zh-CN" altLang="en-US" sz="1620" dirty="0"/>
              <a:t> </a:t>
            </a:r>
            <a:r>
              <a:rPr kumimoji="1" lang="en-US" altLang="zh-CN" sz="1620" dirty="0"/>
              <a:t>a</a:t>
            </a:r>
            <a:r>
              <a:rPr kumimoji="1" lang="zh-CN" altLang="en-US" sz="1620" dirty="0"/>
              <a:t> </a:t>
            </a:r>
            <a:r>
              <a:rPr kumimoji="1" lang="en-US" altLang="zh-CN" sz="1620" dirty="0"/>
              <a:t>frontend</a:t>
            </a:r>
            <a:r>
              <a:rPr kumimoji="1" lang="zh-CN" altLang="en-US" sz="1620" dirty="0"/>
              <a:t> </a:t>
            </a:r>
            <a:r>
              <a:rPr kumimoji="1" lang="en-US" altLang="zh-CN" sz="1620" dirty="0"/>
              <a:t>driver</a:t>
            </a:r>
          </a:p>
          <a:p>
            <a:pPr lvl="1"/>
            <a:r>
              <a:rPr kumimoji="1" lang="en-US" altLang="zh-CN" sz="1620" dirty="0"/>
              <a:t>Less</a:t>
            </a:r>
            <a:r>
              <a:rPr kumimoji="1" lang="zh-CN" altLang="en-US" sz="1620" dirty="0"/>
              <a:t> </a:t>
            </a:r>
            <a:r>
              <a:rPr kumimoji="1" lang="en-US" altLang="zh-CN" sz="1620" dirty="0"/>
              <a:t>dependency</a:t>
            </a:r>
            <a:r>
              <a:rPr kumimoji="1" lang="zh-CN" altLang="en-US" sz="1620" dirty="0"/>
              <a:t> </a:t>
            </a:r>
            <a:r>
              <a:rPr kumimoji="1" lang="en-US" altLang="zh-CN" sz="1620" dirty="0"/>
              <a:t>on</a:t>
            </a:r>
            <a:r>
              <a:rPr kumimoji="1" lang="zh-CN" altLang="en-US" sz="1620" dirty="0"/>
              <a:t> </a:t>
            </a:r>
            <a:r>
              <a:rPr kumimoji="1" lang="en-US" altLang="zh-CN" sz="1620" dirty="0"/>
              <a:t>the</a:t>
            </a:r>
            <a:r>
              <a:rPr kumimoji="1" lang="zh-CN" altLang="en-US" sz="1620" dirty="0"/>
              <a:t> </a:t>
            </a:r>
            <a:r>
              <a:rPr kumimoji="1" lang="en-US" altLang="zh-CN" sz="1620" dirty="0"/>
              <a:t>system-</a:t>
            </a:r>
            <a:r>
              <a:rPr kumimoji="1" lang="en-US" altLang="zh-CN" sz="1620" dirty="0" err="1"/>
              <a:t>vTEE</a:t>
            </a:r>
            <a:endParaRPr kumimoji="1" lang="zh-CN" altLang="en-US" sz="1620" dirty="0"/>
          </a:p>
        </p:txBody>
      </p:sp>
      <p:sp>
        <p:nvSpPr>
          <p:cNvPr id="4" name="灯片编号占位符 3">
            <a:extLst>
              <a:ext uri="{FF2B5EF4-FFF2-40B4-BE49-F238E27FC236}">
                <a16:creationId xmlns:a16="http://schemas.microsoft.com/office/drawing/2014/main" id="{0F633030-9CD3-B343-9902-6950651519F9}"/>
              </a:ext>
            </a:extLst>
          </p:cNvPr>
          <p:cNvSpPr>
            <a:spLocks noGrp="1"/>
          </p:cNvSpPr>
          <p:nvPr>
            <p:ph type="sldNum" sz="quarter" idx="12"/>
          </p:nvPr>
        </p:nvSpPr>
        <p:spPr/>
        <p:txBody>
          <a:bodyPr/>
          <a:lstStyle/>
          <a:p>
            <a:fld id="{ADE361C3-C043-4A6E-BDCE-8DA1E7D90A3B}" type="slidenum">
              <a:rPr lang="zh-CN" altLang="en-US" smtClean="0"/>
              <a:t>92</a:t>
            </a:fld>
            <a:endParaRPr lang="zh-CN" altLang="en-US"/>
          </a:p>
        </p:txBody>
      </p:sp>
      <p:sp>
        <p:nvSpPr>
          <p:cNvPr id="6" name="文本框 5">
            <a:extLst>
              <a:ext uri="{FF2B5EF4-FFF2-40B4-BE49-F238E27FC236}">
                <a16:creationId xmlns:a16="http://schemas.microsoft.com/office/drawing/2014/main" id="{C4A38760-2047-D946-B701-A4C780EBA286}"/>
              </a:ext>
            </a:extLst>
          </p:cNvPr>
          <p:cNvSpPr txBox="1"/>
          <p:nvPr/>
        </p:nvSpPr>
        <p:spPr>
          <a:xfrm>
            <a:off x="711174" y="4427840"/>
            <a:ext cx="2578633" cy="341632"/>
          </a:xfrm>
          <a:prstGeom prst="rect">
            <a:avLst/>
          </a:prstGeom>
          <a:noFill/>
        </p:spPr>
        <p:txBody>
          <a:bodyPr wrap="square" rtlCol="0">
            <a:spAutoFit/>
          </a:bodyPr>
          <a:lstStyle/>
          <a:p>
            <a:pPr algn="ctr"/>
            <a:r>
              <a:rPr kumimoji="1" lang="en-US" altLang="zh-CN" sz="1620" dirty="0">
                <a:solidFill>
                  <a:schemeClr val="tx1">
                    <a:lumMod val="75000"/>
                    <a:lumOff val="25000"/>
                  </a:schemeClr>
                </a:solidFill>
                <a:latin typeface="Arial" panose="020B0604020202020204" pitchFamily="34" charset="0"/>
                <a:ea typeface="DengXian" panose="02010600030101010101" pitchFamily="2" charset="-122"/>
                <a:cs typeface="Arial" panose="020B0604020202020204" pitchFamily="34" charset="0"/>
              </a:rPr>
              <a:t>Frontend/backend</a:t>
            </a:r>
            <a:r>
              <a:rPr kumimoji="1" lang="zh-CN" altLang="en-US" sz="1620" dirty="0">
                <a:solidFill>
                  <a:schemeClr val="tx1">
                    <a:lumMod val="75000"/>
                    <a:lumOff val="25000"/>
                  </a:schemeClr>
                </a:solidFill>
                <a:latin typeface="Arial" panose="020B0604020202020204" pitchFamily="34" charset="0"/>
                <a:ea typeface="DengXian" panose="02010600030101010101" pitchFamily="2" charset="-122"/>
                <a:cs typeface="Arial" panose="020B0604020202020204" pitchFamily="34" charset="0"/>
              </a:rPr>
              <a:t> </a:t>
            </a:r>
            <a:r>
              <a:rPr kumimoji="1" lang="en-US" altLang="zh-CN" sz="1620" dirty="0">
                <a:solidFill>
                  <a:schemeClr val="tx1">
                    <a:lumMod val="75000"/>
                    <a:lumOff val="25000"/>
                  </a:schemeClr>
                </a:solidFill>
                <a:latin typeface="Arial" panose="020B0604020202020204" pitchFamily="34" charset="0"/>
                <a:ea typeface="DengXian" panose="02010600030101010101" pitchFamily="2" charset="-122"/>
                <a:cs typeface="Arial" panose="020B0604020202020204" pitchFamily="34" charset="0"/>
              </a:rPr>
              <a:t>Mode</a:t>
            </a:r>
            <a:endParaRPr kumimoji="1" lang="zh-CN" altLang="en-US" sz="1620" dirty="0">
              <a:solidFill>
                <a:schemeClr val="tx1">
                  <a:lumMod val="75000"/>
                  <a:lumOff val="25000"/>
                </a:schemeClr>
              </a:solidFill>
              <a:latin typeface="Arial" panose="020B0604020202020204" pitchFamily="34" charset="0"/>
              <a:ea typeface="DengXian" panose="02010600030101010101" pitchFamily="2" charset="-122"/>
              <a:cs typeface="Arial" panose="020B0604020202020204" pitchFamily="34" charset="0"/>
            </a:endParaRPr>
          </a:p>
        </p:txBody>
      </p:sp>
      <p:pic>
        <p:nvPicPr>
          <p:cNvPr id="7" name="图片 6">
            <a:extLst>
              <a:ext uri="{FF2B5EF4-FFF2-40B4-BE49-F238E27FC236}">
                <a16:creationId xmlns:a16="http://schemas.microsoft.com/office/drawing/2014/main" id="{88CDC04E-D71C-2945-89FC-21BA2A99BD95}"/>
              </a:ext>
            </a:extLst>
          </p:cNvPr>
          <p:cNvPicPr>
            <a:picLocks noChangeAspect="1"/>
          </p:cNvPicPr>
          <p:nvPr/>
        </p:nvPicPr>
        <p:blipFill>
          <a:blip r:embed="rId3"/>
          <a:stretch>
            <a:fillRect/>
          </a:stretch>
        </p:blipFill>
        <p:spPr>
          <a:xfrm>
            <a:off x="489147" y="1485901"/>
            <a:ext cx="2800661" cy="2843748"/>
          </a:xfrm>
          <a:prstGeom prst="rect">
            <a:avLst/>
          </a:prstGeom>
        </p:spPr>
      </p:pic>
    </p:spTree>
    <p:extLst>
      <p:ext uri="{BB962C8B-B14F-4D97-AF65-F5344CB8AC3E}">
        <p14:creationId xmlns:p14="http://schemas.microsoft.com/office/powerpoint/2010/main" val="151285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CE0A01-A283-1C46-AF1B-35517359FD49}"/>
              </a:ext>
            </a:extLst>
          </p:cNvPr>
          <p:cNvSpPr>
            <a:spLocks noGrp="1"/>
          </p:cNvSpPr>
          <p:nvPr>
            <p:ph type="title"/>
          </p:nvPr>
        </p:nvSpPr>
        <p:spPr/>
        <p:txBody>
          <a:bodyPr/>
          <a:lstStyle/>
          <a:p>
            <a:r>
              <a:rPr lang="en-US" altLang="zh-CN" b="1" dirty="0"/>
              <a:t>I/O</a:t>
            </a:r>
            <a:r>
              <a:rPr lang="zh-CN" altLang="en-US" b="1" dirty="0"/>
              <a:t> </a:t>
            </a:r>
            <a:r>
              <a:rPr lang="en-US" altLang="zh-CN" b="1" dirty="0"/>
              <a:t>Virtualization:</a:t>
            </a:r>
            <a:r>
              <a:rPr lang="zh-CN" altLang="en-US" b="1" dirty="0"/>
              <a:t> </a:t>
            </a:r>
            <a:r>
              <a:rPr lang="en-US" altLang="zh-CN" b="1" dirty="0"/>
              <a:t>Three</a:t>
            </a:r>
            <a:r>
              <a:rPr lang="zh-CN" altLang="en-US" b="1" dirty="0"/>
              <a:t> </a:t>
            </a:r>
            <a:r>
              <a:rPr lang="en-US" altLang="zh-CN" b="1" dirty="0"/>
              <a:t>Modes</a:t>
            </a:r>
            <a:endParaRPr kumimoji="1" lang="zh-CN" altLang="en-US" b="1" dirty="0"/>
          </a:p>
        </p:txBody>
      </p:sp>
      <p:sp>
        <p:nvSpPr>
          <p:cNvPr id="3" name="内容占位符 2">
            <a:extLst>
              <a:ext uri="{FF2B5EF4-FFF2-40B4-BE49-F238E27FC236}">
                <a16:creationId xmlns:a16="http://schemas.microsoft.com/office/drawing/2014/main" id="{CC73FEFE-E0FB-5C47-B791-FB1EE6B59974}"/>
              </a:ext>
            </a:extLst>
          </p:cNvPr>
          <p:cNvSpPr>
            <a:spLocks noGrp="1"/>
          </p:cNvSpPr>
          <p:nvPr>
            <p:ph idx="1"/>
          </p:nvPr>
        </p:nvSpPr>
        <p:spPr>
          <a:xfrm>
            <a:off x="3340663" y="1485901"/>
            <a:ext cx="5346137" cy="3394472"/>
          </a:xfrm>
        </p:spPr>
        <p:txBody>
          <a:bodyPr>
            <a:normAutofit/>
          </a:bodyPr>
          <a:lstStyle/>
          <a:p>
            <a:r>
              <a:rPr lang="en-US" altLang="zh-CN" sz="1800" b="1" dirty="0"/>
              <a:t>Observations</a:t>
            </a:r>
          </a:p>
          <a:p>
            <a:pPr lvl="1"/>
            <a:r>
              <a:rPr lang="en-US" altLang="zh-CN" sz="1620" dirty="0"/>
              <a:t>D</a:t>
            </a:r>
            <a:r>
              <a:rPr lang="en" altLang="zh-CN" sz="1620" dirty="0" err="1"/>
              <a:t>ifferent</a:t>
            </a:r>
            <a:r>
              <a:rPr lang="en" altLang="zh-CN" sz="1620" dirty="0"/>
              <a:t> TAs usually do not share devices</a:t>
            </a:r>
          </a:p>
          <a:p>
            <a:pPr lvl="1"/>
            <a:r>
              <a:rPr lang="en-US" altLang="zh-CN" sz="1620" dirty="0"/>
              <a:t>D</a:t>
            </a:r>
            <a:r>
              <a:rPr lang="en" altLang="zh-CN" sz="1620" dirty="0" err="1"/>
              <a:t>evice</a:t>
            </a:r>
            <a:r>
              <a:rPr lang="en" altLang="zh-CN" sz="1620" dirty="0"/>
              <a:t> drivers used in TEE are quite diverse </a:t>
            </a:r>
          </a:p>
          <a:p>
            <a:r>
              <a:rPr lang="en-US" altLang="zh-CN" sz="1800" b="1" dirty="0"/>
              <a:t>Mode-3:</a:t>
            </a:r>
            <a:r>
              <a:rPr lang="zh-CN" altLang="en-US" sz="1800" b="1" dirty="0"/>
              <a:t> </a:t>
            </a:r>
            <a:r>
              <a:rPr lang="en-US" altLang="zh-CN" sz="1800" b="1" dirty="0"/>
              <a:t>Passthrough</a:t>
            </a:r>
            <a:endParaRPr lang="en" altLang="zh-CN" sz="1800" b="1" dirty="0"/>
          </a:p>
          <a:p>
            <a:pPr lvl="1"/>
            <a:r>
              <a:rPr kumimoji="1" lang="en-US" altLang="zh-CN" sz="1620" dirty="0"/>
              <a:t>A</a:t>
            </a:r>
            <a:r>
              <a:rPr kumimoji="1" lang="zh-CN" altLang="en-US" sz="1620" dirty="0"/>
              <a:t> </a:t>
            </a:r>
            <a:r>
              <a:rPr kumimoji="1" lang="en-US" altLang="zh-CN" sz="1620" dirty="0" err="1"/>
              <a:t>vTEE</a:t>
            </a:r>
            <a:r>
              <a:rPr kumimoji="1" lang="zh-CN" altLang="en-US" sz="1620" dirty="0"/>
              <a:t> </a:t>
            </a:r>
            <a:r>
              <a:rPr kumimoji="1" lang="en-US" altLang="zh-CN" sz="1620" dirty="0"/>
              <a:t>instance</a:t>
            </a:r>
            <a:r>
              <a:rPr kumimoji="1" lang="zh-CN" altLang="en-US" sz="1620" dirty="0"/>
              <a:t> </a:t>
            </a:r>
            <a:r>
              <a:rPr kumimoji="1" lang="en-US" altLang="zh-CN" sz="1620" dirty="0"/>
              <a:t>controls</a:t>
            </a:r>
            <a:r>
              <a:rPr kumimoji="1" lang="zh-CN" altLang="en-US" sz="1620" dirty="0"/>
              <a:t> </a:t>
            </a:r>
            <a:r>
              <a:rPr kumimoji="1" lang="en-US" altLang="zh-CN" sz="1620" dirty="0"/>
              <a:t>a</a:t>
            </a:r>
            <a:r>
              <a:rPr kumimoji="1" lang="zh-CN" altLang="en-US" sz="1620" dirty="0"/>
              <a:t> </a:t>
            </a:r>
            <a:r>
              <a:rPr kumimoji="1" lang="en-US" altLang="zh-CN" sz="1620" dirty="0"/>
              <a:t>device</a:t>
            </a:r>
            <a:r>
              <a:rPr kumimoji="1" lang="zh-CN" altLang="en-US" sz="1620" dirty="0"/>
              <a:t> </a:t>
            </a:r>
            <a:r>
              <a:rPr kumimoji="1" lang="en-US" altLang="zh-CN" sz="1620" dirty="0"/>
              <a:t>directly</a:t>
            </a:r>
          </a:p>
          <a:p>
            <a:pPr lvl="1"/>
            <a:r>
              <a:rPr kumimoji="1" lang="en-US" altLang="zh-CN" sz="1620" dirty="0"/>
              <a:t>No</a:t>
            </a:r>
            <a:r>
              <a:rPr kumimoji="1" lang="zh-CN" altLang="en-US" sz="1620" dirty="0"/>
              <a:t> </a:t>
            </a:r>
            <a:r>
              <a:rPr kumimoji="1" lang="en-US" altLang="zh-CN" sz="1620" dirty="0"/>
              <a:t>dependence</a:t>
            </a:r>
            <a:r>
              <a:rPr kumimoji="1" lang="zh-CN" altLang="en-US" sz="1620" dirty="0"/>
              <a:t> </a:t>
            </a:r>
            <a:r>
              <a:rPr kumimoji="1" lang="en-US" altLang="zh-CN" sz="1620" dirty="0"/>
              <a:t>on</a:t>
            </a:r>
            <a:r>
              <a:rPr kumimoji="1" lang="zh-CN" altLang="en-US" sz="1620" dirty="0"/>
              <a:t> </a:t>
            </a:r>
            <a:r>
              <a:rPr kumimoji="1" lang="en-US" altLang="zh-CN" sz="1620" dirty="0"/>
              <a:t>the</a:t>
            </a:r>
            <a:r>
              <a:rPr kumimoji="1" lang="zh-CN" altLang="en-US" sz="1620" dirty="0"/>
              <a:t> </a:t>
            </a:r>
            <a:r>
              <a:rPr kumimoji="1" lang="en-US" altLang="zh-CN" sz="1620" dirty="0"/>
              <a:t>system-</a:t>
            </a:r>
            <a:r>
              <a:rPr kumimoji="1" lang="en-US" altLang="zh-CN" sz="1620" dirty="0" err="1"/>
              <a:t>vTEE</a:t>
            </a:r>
            <a:endParaRPr kumimoji="1" lang="en-US" altLang="zh-CN" sz="1620" dirty="0"/>
          </a:p>
          <a:p>
            <a:pPr lvl="1"/>
            <a:r>
              <a:rPr kumimoji="1" lang="en-US" altLang="zh-CN" sz="1620" dirty="0"/>
              <a:t>Require</a:t>
            </a:r>
            <a:r>
              <a:rPr kumimoji="1" lang="zh-CN" altLang="en-US" sz="1620" dirty="0"/>
              <a:t> </a:t>
            </a:r>
            <a:r>
              <a:rPr kumimoji="1" lang="en-US" altLang="zh-CN" sz="1620" dirty="0"/>
              <a:t>the</a:t>
            </a:r>
            <a:r>
              <a:rPr kumimoji="1" lang="zh-CN" altLang="en-US" sz="1620" dirty="0"/>
              <a:t> </a:t>
            </a:r>
            <a:r>
              <a:rPr kumimoji="1" lang="en-US" altLang="zh-CN" sz="1620" dirty="0" err="1"/>
              <a:t>vTEE</a:t>
            </a:r>
            <a:r>
              <a:rPr kumimoji="1" lang="zh-CN" altLang="en-US" sz="1620" dirty="0"/>
              <a:t> </a:t>
            </a:r>
            <a:r>
              <a:rPr kumimoji="1" lang="en-US" altLang="zh-CN" sz="1620" dirty="0"/>
              <a:t>instance</a:t>
            </a:r>
            <a:r>
              <a:rPr kumimoji="1" lang="zh-CN" altLang="en-US" sz="1620" dirty="0"/>
              <a:t> </a:t>
            </a:r>
            <a:r>
              <a:rPr kumimoji="1" lang="en-US" altLang="zh-CN" sz="1620" dirty="0"/>
              <a:t>has</a:t>
            </a:r>
            <a:r>
              <a:rPr kumimoji="1" lang="zh-CN" altLang="en-US" sz="1620" dirty="0"/>
              <a:t> </a:t>
            </a:r>
            <a:r>
              <a:rPr kumimoji="1" lang="en-US" altLang="zh-CN" sz="1620" dirty="0"/>
              <a:t>its</a:t>
            </a:r>
            <a:r>
              <a:rPr kumimoji="1" lang="zh-CN" altLang="en-US" sz="1620" dirty="0"/>
              <a:t> </a:t>
            </a:r>
            <a:r>
              <a:rPr kumimoji="1" lang="en-US" altLang="zh-CN" sz="1620" dirty="0"/>
              <a:t>own</a:t>
            </a:r>
            <a:r>
              <a:rPr kumimoji="1" lang="zh-CN" altLang="en-US" sz="1620" dirty="0"/>
              <a:t> </a:t>
            </a:r>
            <a:r>
              <a:rPr kumimoji="1" lang="en-US" altLang="zh-CN" sz="1620" dirty="0"/>
              <a:t>driver</a:t>
            </a:r>
            <a:endParaRPr kumimoji="1" lang="zh-CN" altLang="en-US" sz="1620" dirty="0"/>
          </a:p>
        </p:txBody>
      </p:sp>
      <p:sp>
        <p:nvSpPr>
          <p:cNvPr id="4" name="灯片编号占位符 3">
            <a:extLst>
              <a:ext uri="{FF2B5EF4-FFF2-40B4-BE49-F238E27FC236}">
                <a16:creationId xmlns:a16="http://schemas.microsoft.com/office/drawing/2014/main" id="{0F633030-9CD3-B343-9902-6950651519F9}"/>
              </a:ext>
            </a:extLst>
          </p:cNvPr>
          <p:cNvSpPr>
            <a:spLocks noGrp="1"/>
          </p:cNvSpPr>
          <p:nvPr>
            <p:ph type="sldNum" sz="quarter" idx="12"/>
          </p:nvPr>
        </p:nvSpPr>
        <p:spPr/>
        <p:txBody>
          <a:bodyPr/>
          <a:lstStyle/>
          <a:p>
            <a:fld id="{ADE361C3-C043-4A6E-BDCE-8DA1E7D90A3B}" type="slidenum">
              <a:rPr lang="zh-CN" altLang="en-US" smtClean="0"/>
              <a:t>93</a:t>
            </a:fld>
            <a:endParaRPr lang="zh-CN" altLang="en-US"/>
          </a:p>
        </p:txBody>
      </p:sp>
      <p:sp>
        <p:nvSpPr>
          <p:cNvPr id="6" name="文本框 5">
            <a:extLst>
              <a:ext uri="{FF2B5EF4-FFF2-40B4-BE49-F238E27FC236}">
                <a16:creationId xmlns:a16="http://schemas.microsoft.com/office/drawing/2014/main" id="{C4A38760-2047-D946-B701-A4C780EBA286}"/>
              </a:ext>
            </a:extLst>
          </p:cNvPr>
          <p:cNvSpPr txBox="1"/>
          <p:nvPr/>
        </p:nvSpPr>
        <p:spPr>
          <a:xfrm>
            <a:off x="711174" y="4427840"/>
            <a:ext cx="2578633" cy="341632"/>
          </a:xfrm>
          <a:prstGeom prst="rect">
            <a:avLst/>
          </a:prstGeom>
          <a:noFill/>
        </p:spPr>
        <p:txBody>
          <a:bodyPr wrap="square" rtlCol="0">
            <a:spAutoFit/>
          </a:bodyPr>
          <a:lstStyle/>
          <a:p>
            <a:pPr algn="ctr"/>
            <a:r>
              <a:rPr kumimoji="1" lang="en-US" altLang="zh-CN" sz="1620" dirty="0">
                <a:solidFill>
                  <a:schemeClr val="tx1">
                    <a:lumMod val="75000"/>
                    <a:lumOff val="25000"/>
                  </a:schemeClr>
                </a:solidFill>
                <a:latin typeface="Arial" panose="020B0604020202020204" pitchFamily="34" charset="0"/>
                <a:ea typeface="DengXian" panose="02010600030101010101" pitchFamily="2" charset="-122"/>
                <a:cs typeface="Arial" panose="020B0604020202020204" pitchFamily="34" charset="0"/>
              </a:rPr>
              <a:t>Passthrough</a:t>
            </a:r>
            <a:r>
              <a:rPr kumimoji="1" lang="zh-CN" altLang="en-US" sz="1620" dirty="0">
                <a:solidFill>
                  <a:schemeClr val="tx1">
                    <a:lumMod val="75000"/>
                    <a:lumOff val="25000"/>
                  </a:schemeClr>
                </a:solidFill>
                <a:latin typeface="Arial" panose="020B0604020202020204" pitchFamily="34" charset="0"/>
                <a:ea typeface="DengXian" panose="02010600030101010101" pitchFamily="2" charset="-122"/>
                <a:cs typeface="Arial" panose="020B0604020202020204" pitchFamily="34" charset="0"/>
              </a:rPr>
              <a:t> </a:t>
            </a:r>
            <a:r>
              <a:rPr kumimoji="1" lang="en-US" altLang="zh-CN" sz="1620" dirty="0">
                <a:solidFill>
                  <a:schemeClr val="tx1">
                    <a:lumMod val="75000"/>
                    <a:lumOff val="25000"/>
                  </a:schemeClr>
                </a:solidFill>
                <a:latin typeface="Arial" panose="020B0604020202020204" pitchFamily="34" charset="0"/>
                <a:ea typeface="DengXian" panose="02010600030101010101" pitchFamily="2" charset="-122"/>
                <a:cs typeface="Arial" panose="020B0604020202020204" pitchFamily="34" charset="0"/>
              </a:rPr>
              <a:t>Mode</a:t>
            </a:r>
            <a:endParaRPr kumimoji="1" lang="zh-CN" altLang="en-US" sz="1620" dirty="0">
              <a:solidFill>
                <a:schemeClr val="tx1">
                  <a:lumMod val="75000"/>
                  <a:lumOff val="25000"/>
                </a:schemeClr>
              </a:solidFill>
              <a:latin typeface="Arial" panose="020B0604020202020204" pitchFamily="34" charset="0"/>
              <a:ea typeface="DengXian" panose="02010600030101010101" pitchFamily="2" charset="-122"/>
              <a:cs typeface="Arial" panose="020B0604020202020204" pitchFamily="34" charset="0"/>
            </a:endParaRPr>
          </a:p>
        </p:txBody>
      </p:sp>
      <p:pic>
        <p:nvPicPr>
          <p:cNvPr id="5" name="图片 4">
            <a:extLst>
              <a:ext uri="{FF2B5EF4-FFF2-40B4-BE49-F238E27FC236}">
                <a16:creationId xmlns:a16="http://schemas.microsoft.com/office/drawing/2014/main" id="{55DE661B-09FA-1D48-9115-4E61094D7BCF}"/>
              </a:ext>
            </a:extLst>
          </p:cNvPr>
          <p:cNvPicPr>
            <a:picLocks noChangeAspect="1"/>
          </p:cNvPicPr>
          <p:nvPr/>
        </p:nvPicPr>
        <p:blipFill>
          <a:blip r:embed="rId3"/>
          <a:stretch>
            <a:fillRect/>
          </a:stretch>
        </p:blipFill>
        <p:spPr>
          <a:xfrm>
            <a:off x="489147" y="1496549"/>
            <a:ext cx="2846851" cy="2857801"/>
          </a:xfrm>
          <a:prstGeom prst="rect">
            <a:avLst/>
          </a:prstGeom>
        </p:spPr>
      </p:pic>
      <p:sp>
        <p:nvSpPr>
          <p:cNvPr id="9" name="矩形 8">
            <a:extLst>
              <a:ext uri="{FF2B5EF4-FFF2-40B4-BE49-F238E27FC236}">
                <a16:creationId xmlns:a16="http://schemas.microsoft.com/office/drawing/2014/main" id="{67996189-ED88-8446-A355-6A33D28483EF}"/>
              </a:ext>
            </a:extLst>
          </p:cNvPr>
          <p:cNvSpPr/>
          <p:nvPr/>
        </p:nvSpPr>
        <p:spPr>
          <a:xfrm>
            <a:off x="3486251" y="4369846"/>
            <a:ext cx="5054962" cy="5105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Arial" panose="020B0604020202020204" pitchFamily="34" charset="0"/>
                <a:ea typeface="DengXian" panose="02010600030101010101" pitchFamily="2" charset="-122"/>
                <a:cs typeface="Arial" panose="020B0604020202020204" pitchFamily="34" charset="0"/>
              </a:rPr>
              <a:t>Tradeoff between security and availability</a:t>
            </a:r>
            <a:endParaRPr kumimoji="1" lang="zh-CN" altLang="en-US" dirty="0">
              <a:latin typeface="Arial" panose="020B06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41600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Lst>
  </p:timing>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997C54-7B50-3C40-A502-13229F76AABD}"/>
              </a:ext>
            </a:extLst>
          </p:cNvPr>
          <p:cNvSpPr>
            <a:spLocks noGrp="1"/>
          </p:cNvSpPr>
          <p:nvPr>
            <p:ph type="title"/>
          </p:nvPr>
        </p:nvSpPr>
        <p:spPr/>
        <p:txBody>
          <a:bodyPr>
            <a:normAutofit/>
          </a:bodyPr>
          <a:lstStyle/>
          <a:p>
            <a:r>
              <a:rPr lang="en-US" altLang="zh-CN" sz="2880" b="1" dirty="0"/>
              <a:t>Implementation:</a:t>
            </a:r>
            <a:r>
              <a:rPr lang="zh-CN" altLang="en-US" sz="2880" b="1" dirty="0"/>
              <a:t> </a:t>
            </a:r>
            <a:r>
              <a:rPr lang="en-US" altLang="zh-CN" sz="2880" b="1" dirty="0" err="1"/>
              <a:t>TEEv</a:t>
            </a:r>
            <a:r>
              <a:rPr lang="zh-CN" altLang="en-US" sz="2880" b="1" dirty="0"/>
              <a:t> </a:t>
            </a:r>
            <a:r>
              <a:rPr lang="en-US" altLang="zh-CN" sz="2880" b="1" dirty="0"/>
              <a:t>&amp; TEE</a:t>
            </a:r>
            <a:r>
              <a:rPr lang="zh-CN" altLang="en-US" sz="2880" b="1" dirty="0"/>
              <a:t> </a:t>
            </a:r>
            <a:r>
              <a:rPr lang="en-US" altLang="zh-CN" sz="2880" b="1" dirty="0"/>
              <a:t>OS</a:t>
            </a:r>
            <a:r>
              <a:rPr lang="zh-CN" altLang="en-US" sz="2880" b="1" dirty="0"/>
              <a:t> </a:t>
            </a:r>
            <a:r>
              <a:rPr lang="en-US" altLang="zh-CN" sz="2880" b="1" dirty="0"/>
              <a:t>Porting</a:t>
            </a:r>
            <a:endParaRPr kumimoji="1" lang="zh-CN" altLang="en-US" sz="2880" b="1" dirty="0"/>
          </a:p>
        </p:txBody>
      </p:sp>
      <p:sp>
        <p:nvSpPr>
          <p:cNvPr id="3" name="内容占位符 2">
            <a:extLst>
              <a:ext uri="{FF2B5EF4-FFF2-40B4-BE49-F238E27FC236}">
                <a16:creationId xmlns:a16="http://schemas.microsoft.com/office/drawing/2014/main" id="{1E330B96-2371-6A4A-9775-4DDD837077A7}"/>
              </a:ext>
            </a:extLst>
          </p:cNvPr>
          <p:cNvSpPr>
            <a:spLocks noGrp="1"/>
          </p:cNvSpPr>
          <p:nvPr>
            <p:ph idx="1"/>
          </p:nvPr>
        </p:nvSpPr>
        <p:spPr>
          <a:xfrm>
            <a:off x="457200" y="1485901"/>
            <a:ext cx="8229600" cy="3567114"/>
          </a:xfrm>
        </p:spPr>
        <p:txBody>
          <a:bodyPr>
            <a:normAutofit/>
          </a:bodyPr>
          <a:lstStyle/>
          <a:p>
            <a:r>
              <a:rPr kumimoji="1" lang="en" altLang="zh-CN" sz="1800" b="1" dirty="0"/>
              <a:t>Prototype </a:t>
            </a:r>
            <a:r>
              <a:rPr kumimoji="1" lang="en-US" altLang="zh-CN" sz="1800" b="1" dirty="0"/>
              <a:t>p</a:t>
            </a:r>
            <a:r>
              <a:rPr kumimoji="1" lang="en" altLang="zh-CN" sz="1800" b="1" dirty="0" err="1"/>
              <a:t>latforms</a:t>
            </a:r>
            <a:endParaRPr kumimoji="1" lang="en" altLang="zh-CN" sz="1800" b="1" dirty="0"/>
          </a:p>
          <a:p>
            <a:pPr lvl="1"/>
            <a:r>
              <a:rPr kumimoji="1" lang="en" altLang="zh-CN" sz="1620" dirty="0"/>
              <a:t>Hardware</a:t>
            </a:r>
            <a:r>
              <a:rPr kumimoji="1" lang="en-US" altLang="zh-CN" sz="1620" dirty="0"/>
              <a:t>:</a:t>
            </a:r>
            <a:r>
              <a:rPr kumimoji="1" lang="zh-CN" altLang="en-US" sz="1620" dirty="0"/>
              <a:t> </a:t>
            </a:r>
            <a:r>
              <a:rPr kumimoji="1" lang="en" altLang="zh-CN" sz="1620" dirty="0">
                <a:solidFill>
                  <a:srgbClr val="C64D2D"/>
                </a:solidFill>
              </a:rPr>
              <a:t>Samsung</a:t>
            </a:r>
            <a:r>
              <a:rPr kumimoji="1" lang="en" altLang="zh-CN" sz="1620" dirty="0"/>
              <a:t> </a:t>
            </a:r>
            <a:r>
              <a:rPr kumimoji="1" lang="en" altLang="zh-CN" sz="1620" dirty="0" err="1"/>
              <a:t>Exynos</a:t>
            </a:r>
            <a:r>
              <a:rPr kumimoji="1" lang="en" altLang="zh-CN" sz="1620" dirty="0"/>
              <a:t> development board</a:t>
            </a:r>
            <a:r>
              <a:rPr kumimoji="1" lang="zh-CN" altLang="en-US" sz="1620" dirty="0"/>
              <a:t> </a:t>
            </a:r>
            <a:r>
              <a:rPr kumimoji="1" lang="en-US" altLang="zh-CN" sz="1620" dirty="0"/>
              <a:t>&amp;</a:t>
            </a:r>
            <a:r>
              <a:rPr kumimoji="1" lang="zh-CN" altLang="en-US" sz="1620" dirty="0"/>
              <a:t> </a:t>
            </a:r>
            <a:r>
              <a:rPr kumimoji="1" lang="en" altLang="zh-CN" sz="1620" dirty="0">
                <a:solidFill>
                  <a:srgbClr val="C64D2D"/>
                </a:solidFill>
              </a:rPr>
              <a:t>MediaTek</a:t>
            </a:r>
            <a:r>
              <a:rPr kumimoji="1" lang="en" altLang="zh-CN" sz="1620" dirty="0"/>
              <a:t> mobile phone</a:t>
            </a:r>
          </a:p>
          <a:p>
            <a:pPr lvl="1"/>
            <a:r>
              <a:rPr kumimoji="1" lang="en" altLang="zh-CN" sz="1620" dirty="0"/>
              <a:t>Software</a:t>
            </a:r>
            <a:r>
              <a:rPr kumimoji="1" lang="en-US" altLang="zh-CN" sz="1620" dirty="0"/>
              <a:t>:</a:t>
            </a:r>
            <a:r>
              <a:rPr kumimoji="1" lang="zh-CN" altLang="en-US" sz="1620" dirty="0"/>
              <a:t> </a:t>
            </a:r>
            <a:r>
              <a:rPr kumimoji="1" lang="en" altLang="zh-CN" sz="1620" dirty="0"/>
              <a:t>Commercial TEE (</a:t>
            </a:r>
            <a:r>
              <a:rPr kumimoji="1" lang="en" altLang="zh-CN" sz="1620" dirty="0">
                <a:solidFill>
                  <a:srgbClr val="C64D2D"/>
                </a:solidFill>
              </a:rPr>
              <a:t>T6</a:t>
            </a:r>
            <a:r>
              <a:rPr kumimoji="1" lang="en" altLang="zh-CN" sz="1620" dirty="0"/>
              <a:t>) as sys</a:t>
            </a:r>
            <a:r>
              <a:rPr kumimoji="1" lang="en-US" altLang="zh-CN" sz="1620" dirty="0" err="1"/>
              <a:t>tem</a:t>
            </a:r>
            <a:r>
              <a:rPr kumimoji="1" lang="en" altLang="zh-CN" sz="1620" dirty="0"/>
              <a:t>-</a:t>
            </a:r>
            <a:r>
              <a:rPr kumimoji="1" lang="en" altLang="zh-CN" sz="1620" dirty="0" err="1"/>
              <a:t>vTEE</a:t>
            </a:r>
            <a:r>
              <a:rPr kumimoji="1" lang="zh-CN" altLang="en-US" sz="1620" dirty="0"/>
              <a:t> </a:t>
            </a:r>
            <a:r>
              <a:rPr kumimoji="1" lang="en-US" altLang="zh-CN" sz="1620" dirty="0"/>
              <a:t>&amp;</a:t>
            </a:r>
            <a:r>
              <a:rPr kumimoji="1" lang="zh-CN" altLang="en-US" sz="1620" dirty="0"/>
              <a:t> </a:t>
            </a:r>
            <a:r>
              <a:rPr kumimoji="1" lang="en-US" altLang="zh-CN" sz="1620" dirty="0"/>
              <a:t>o</a:t>
            </a:r>
            <a:r>
              <a:rPr kumimoji="1" lang="en" altLang="zh-CN" sz="1620" dirty="0"/>
              <a:t>pen-source TEE (</a:t>
            </a:r>
            <a:r>
              <a:rPr kumimoji="1" lang="en" altLang="zh-CN" sz="1620" dirty="0">
                <a:solidFill>
                  <a:srgbClr val="C64D2D"/>
                </a:solidFill>
              </a:rPr>
              <a:t>OP-TEE</a:t>
            </a:r>
            <a:r>
              <a:rPr kumimoji="1" lang="en" altLang="zh-CN" sz="1620" dirty="0"/>
              <a:t>)</a:t>
            </a:r>
          </a:p>
          <a:p>
            <a:r>
              <a:rPr kumimoji="1" lang="en" altLang="zh-CN" sz="1800" b="1" dirty="0"/>
              <a:t>TCB </a:t>
            </a:r>
            <a:r>
              <a:rPr kumimoji="1" lang="en-US" altLang="zh-CN" sz="1800" b="1" dirty="0"/>
              <a:t>s</a:t>
            </a:r>
            <a:r>
              <a:rPr kumimoji="1" lang="en" altLang="zh-CN" sz="1800" b="1" dirty="0" err="1"/>
              <a:t>ize</a:t>
            </a:r>
            <a:endParaRPr kumimoji="1" lang="en" altLang="zh-CN" sz="1800" b="1" dirty="0"/>
          </a:p>
          <a:p>
            <a:pPr lvl="1"/>
            <a:r>
              <a:rPr kumimoji="1" lang="en" altLang="zh-CN" sz="1620" dirty="0"/>
              <a:t>About </a:t>
            </a:r>
            <a:r>
              <a:rPr kumimoji="1" lang="en" altLang="zh-CN" sz="1620" dirty="0">
                <a:solidFill>
                  <a:srgbClr val="C64D2D"/>
                </a:solidFill>
              </a:rPr>
              <a:t>4200 </a:t>
            </a:r>
            <a:r>
              <a:rPr kumimoji="1" lang="en-US" altLang="zh-CN" sz="1620" dirty="0">
                <a:solidFill>
                  <a:srgbClr val="C64D2D"/>
                </a:solidFill>
              </a:rPr>
              <a:t>s</a:t>
            </a:r>
            <a:r>
              <a:rPr kumimoji="1" lang="en" altLang="zh-CN" sz="1620" dirty="0">
                <a:solidFill>
                  <a:srgbClr val="C64D2D"/>
                </a:solidFill>
              </a:rPr>
              <a:t>LOC </a:t>
            </a:r>
            <a:r>
              <a:rPr kumimoji="1" lang="en" altLang="zh-CN" sz="1620" dirty="0"/>
              <a:t>for TEE-visor</a:t>
            </a:r>
          </a:p>
          <a:p>
            <a:pPr lvl="1"/>
            <a:r>
              <a:rPr kumimoji="1" lang="en" altLang="zh-CN" sz="1620" dirty="0" err="1"/>
              <a:t>vTEE</a:t>
            </a:r>
            <a:r>
              <a:rPr kumimoji="1" lang="en" altLang="zh-CN" sz="1620" dirty="0"/>
              <a:t> </a:t>
            </a:r>
            <a:r>
              <a:rPr kumimoji="1" lang="en-US" altLang="zh-CN" sz="1620" dirty="0"/>
              <a:t>needs</a:t>
            </a:r>
            <a:r>
              <a:rPr kumimoji="1" lang="zh-CN" altLang="en-US" sz="1620" dirty="0"/>
              <a:t> </a:t>
            </a:r>
            <a:r>
              <a:rPr kumimoji="1" lang="en-US" altLang="zh-CN" sz="1620" dirty="0"/>
              <a:t>to</a:t>
            </a:r>
            <a:r>
              <a:rPr kumimoji="1" lang="zh-CN" altLang="en-US" sz="1620" dirty="0"/>
              <a:t> </a:t>
            </a:r>
            <a:r>
              <a:rPr kumimoji="1" lang="en" altLang="zh-CN" sz="1620" dirty="0"/>
              <a:t>partially </a:t>
            </a:r>
            <a:r>
              <a:rPr kumimoji="1" lang="en-US" altLang="zh-CN" sz="1620" dirty="0"/>
              <a:t>trust</a:t>
            </a:r>
            <a:r>
              <a:rPr kumimoji="1" lang="zh-CN" altLang="en-US" sz="1620" dirty="0"/>
              <a:t> </a:t>
            </a:r>
            <a:r>
              <a:rPr kumimoji="1" lang="en" altLang="zh-CN" sz="1620" dirty="0"/>
              <a:t>system-</a:t>
            </a:r>
            <a:r>
              <a:rPr kumimoji="1" lang="en" altLang="zh-CN" sz="1620" dirty="0" err="1"/>
              <a:t>vTEE</a:t>
            </a:r>
            <a:r>
              <a:rPr kumimoji="1" lang="zh-CN" altLang="en-US" sz="1620" dirty="0"/>
              <a:t> </a:t>
            </a:r>
            <a:r>
              <a:rPr kumimoji="1" lang="en-US" altLang="zh-CN" sz="1620" dirty="0"/>
              <a:t>(optional)</a:t>
            </a:r>
            <a:endParaRPr kumimoji="1" lang="en" altLang="zh-CN" sz="1620" dirty="0"/>
          </a:p>
          <a:p>
            <a:r>
              <a:rPr kumimoji="1" lang="en" altLang="zh-CN" sz="1800" b="1" dirty="0"/>
              <a:t>Porting </a:t>
            </a:r>
            <a:r>
              <a:rPr kumimoji="1" lang="en-US" altLang="zh-CN" sz="1800" b="1" dirty="0"/>
              <a:t>e</a:t>
            </a:r>
            <a:r>
              <a:rPr kumimoji="1" lang="en" altLang="zh-CN" sz="1800" b="1" dirty="0" err="1"/>
              <a:t>fforts</a:t>
            </a:r>
            <a:r>
              <a:rPr kumimoji="1" lang="zh-CN" altLang="en-US" sz="1800" b="1" dirty="0"/>
              <a:t> </a:t>
            </a:r>
            <a:r>
              <a:rPr kumimoji="1" lang="en-US" altLang="zh-CN" sz="1800" b="1" dirty="0"/>
              <a:t>of</a:t>
            </a:r>
            <a:r>
              <a:rPr kumimoji="1" lang="zh-CN" altLang="en-US" sz="1800" b="1" dirty="0"/>
              <a:t> </a:t>
            </a:r>
            <a:r>
              <a:rPr kumimoji="1" lang="en-US" altLang="zh-CN" sz="1800" b="1" dirty="0"/>
              <a:t>TEE</a:t>
            </a:r>
            <a:r>
              <a:rPr kumimoji="1" lang="zh-CN" altLang="en-US" sz="1800" b="1" dirty="0"/>
              <a:t> </a:t>
            </a:r>
            <a:r>
              <a:rPr kumimoji="1" lang="en-US" altLang="zh-CN" sz="1800" b="1" dirty="0"/>
              <a:t>OS</a:t>
            </a:r>
            <a:endParaRPr kumimoji="1" lang="en" altLang="zh-CN" sz="1800" b="1" dirty="0"/>
          </a:p>
          <a:p>
            <a:pPr lvl="1"/>
            <a:r>
              <a:rPr kumimoji="1" lang="en" altLang="zh-CN" sz="1620" dirty="0"/>
              <a:t>Less than </a:t>
            </a:r>
            <a:r>
              <a:rPr kumimoji="1" lang="en-US" altLang="zh-CN" sz="1620" dirty="0">
                <a:solidFill>
                  <a:srgbClr val="C64D2D"/>
                </a:solidFill>
              </a:rPr>
              <a:t>3</a:t>
            </a:r>
            <a:r>
              <a:rPr kumimoji="1" lang="en" altLang="zh-CN" sz="1620" dirty="0">
                <a:solidFill>
                  <a:srgbClr val="C64D2D"/>
                </a:solidFill>
              </a:rPr>
              <a:t>00 </a:t>
            </a:r>
            <a:r>
              <a:rPr kumimoji="1" lang="en-US" altLang="zh-CN" sz="1620" dirty="0">
                <a:solidFill>
                  <a:srgbClr val="C64D2D"/>
                </a:solidFill>
              </a:rPr>
              <a:t>s</a:t>
            </a:r>
            <a:r>
              <a:rPr kumimoji="1" lang="en" altLang="zh-CN" sz="1620" dirty="0">
                <a:solidFill>
                  <a:srgbClr val="C64D2D"/>
                </a:solidFill>
              </a:rPr>
              <a:t>LOC </a:t>
            </a:r>
            <a:r>
              <a:rPr kumimoji="1" lang="en" altLang="zh-CN" sz="1620" dirty="0"/>
              <a:t>modification in both TEE kernels</a:t>
            </a:r>
          </a:p>
          <a:p>
            <a:pPr lvl="1"/>
            <a:r>
              <a:rPr kumimoji="1" lang="en" altLang="zh-CN" sz="1620" dirty="0">
                <a:solidFill>
                  <a:srgbClr val="C64D2D"/>
                </a:solidFill>
              </a:rPr>
              <a:t>3 days </a:t>
            </a:r>
            <a:r>
              <a:rPr kumimoji="1" lang="en" altLang="zh-CN" sz="1620" dirty="0"/>
              <a:t>porting efforts for </a:t>
            </a:r>
            <a:r>
              <a:rPr kumimoji="1" lang="en-US" altLang="zh-CN" sz="1620" dirty="0"/>
              <a:t>one</a:t>
            </a:r>
            <a:r>
              <a:rPr kumimoji="1" lang="en" altLang="zh-CN" sz="1620" dirty="0"/>
              <a:t> TEE kernel developer for each</a:t>
            </a:r>
            <a:r>
              <a:rPr kumimoji="1" lang="zh-CN" altLang="en-US" sz="1620" dirty="0"/>
              <a:t> </a:t>
            </a:r>
            <a:r>
              <a:rPr kumimoji="1" lang="en-US" altLang="zh-CN" sz="1620" dirty="0"/>
              <a:t>OS</a:t>
            </a:r>
            <a:endParaRPr kumimoji="1" lang="en" altLang="zh-CN" sz="1620" dirty="0"/>
          </a:p>
        </p:txBody>
      </p:sp>
      <p:sp>
        <p:nvSpPr>
          <p:cNvPr id="4" name="灯片编号占位符 3">
            <a:extLst>
              <a:ext uri="{FF2B5EF4-FFF2-40B4-BE49-F238E27FC236}">
                <a16:creationId xmlns:a16="http://schemas.microsoft.com/office/drawing/2014/main" id="{6D6851E8-4F1A-554D-888E-F5369D7112FD}"/>
              </a:ext>
            </a:extLst>
          </p:cNvPr>
          <p:cNvSpPr>
            <a:spLocks noGrp="1"/>
          </p:cNvSpPr>
          <p:nvPr>
            <p:ph type="sldNum" sz="quarter" idx="12"/>
          </p:nvPr>
        </p:nvSpPr>
        <p:spPr/>
        <p:txBody>
          <a:bodyPr/>
          <a:lstStyle/>
          <a:p>
            <a:fld id="{ADE361C3-C043-4A6E-BDCE-8DA1E7D90A3B}" type="slidenum">
              <a:rPr lang="zh-CN" altLang="en-US" smtClean="0"/>
              <a:t>94</a:t>
            </a:fld>
            <a:endParaRPr lang="zh-CN" altLang="en-US"/>
          </a:p>
        </p:txBody>
      </p:sp>
    </p:spTree>
    <p:extLst>
      <p:ext uri="{BB962C8B-B14F-4D97-AF65-F5344CB8AC3E}">
        <p14:creationId xmlns:p14="http://schemas.microsoft.com/office/powerpoint/2010/main" val="16289451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D762B9-AEBC-6D4F-BCF8-E6518BCF77A0}"/>
              </a:ext>
            </a:extLst>
          </p:cNvPr>
          <p:cNvSpPr>
            <a:spLocks noGrp="1"/>
          </p:cNvSpPr>
          <p:nvPr>
            <p:ph type="title"/>
          </p:nvPr>
        </p:nvSpPr>
        <p:spPr/>
        <p:txBody>
          <a:bodyPr>
            <a:normAutofit fontScale="90000"/>
          </a:bodyPr>
          <a:lstStyle/>
          <a:p>
            <a:r>
              <a:rPr lang="en-US" altLang="zh-CN" b="1" dirty="0"/>
              <a:t>Evaluation:</a:t>
            </a:r>
            <a:r>
              <a:rPr lang="zh-CN" altLang="en-US" b="1" dirty="0"/>
              <a:t> </a:t>
            </a:r>
            <a:r>
              <a:rPr lang="en-US" altLang="zh-CN" b="1" dirty="0"/>
              <a:t>TEE Service Invocation Latency</a:t>
            </a:r>
            <a:endParaRPr kumimoji="1" lang="zh-CN" altLang="en-US" dirty="0"/>
          </a:p>
        </p:txBody>
      </p:sp>
      <p:sp>
        <p:nvSpPr>
          <p:cNvPr id="4" name="灯片编号占位符 3">
            <a:extLst>
              <a:ext uri="{FF2B5EF4-FFF2-40B4-BE49-F238E27FC236}">
                <a16:creationId xmlns:a16="http://schemas.microsoft.com/office/drawing/2014/main" id="{E0F83A92-D023-DB49-9419-562549C6B15B}"/>
              </a:ext>
            </a:extLst>
          </p:cNvPr>
          <p:cNvSpPr>
            <a:spLocks noGrp="1"/>
          </p:cNvSpPr>
          <p:nvPr>
            <p:ph type="sldNum" sz="quarter" idx="12"/>
          </p:nvPr>
        </p:nvSpPr>
        <p:spPr/>
        <p:txBody>
          <a:bodyPr/>
          <a:lstStyle/>
          <a:p>
            <a:fld id="{ADE361C3-C043-4A6E-BDCE-8DA1E7D90A3B}" type="slidenum">
              <a:rPr lang="zh-CN" altLang="en-US" smtClean="0"/>
              <a:t>95</a:t>
            </a:fld>
            <a:endParaRPr lang="zh-CN" altLang="en-US"/>
          </a:p>
        </p:txBody>
      </p:sp>
      <p:graphicFrame>
        <p:nvGraphicFramePr>
          <p:cNvPr id="5" name="Table 4">
            <a:extLst>
              <a:ext uri="{FF2B5EF4-FFF2-40B4-BE49-F238E27FC236}">
                <a16:creationId xmlns:a16="http://schemas.microsoft.com/office/drawing/2014/main" id="{EED82EED-0ED0-A94C-9B48-29933936409E}"/>
              </a:ext>
            </a:extLst>
          </p:cNvPr>
          <p:cNvGraphicFramePr>
            <a:graphicFrameLocks noGrp="1"/>
          </p:cNvGraphicFramePr>
          <p:nvPr/>
        </p:nvGraphicFramePr>
        <p:xfrm>
          <a:off x="457200" y="1690972"/>
          <a:ext cx="8229600" cy="2981133"/>
        </p:xfrm>
        <a:graphic>
          <a:graphicData uri="http://schemas.openxmlformats.org/drawingml/2006/table">
            <a:tbl>
              <a:tblPr firstRow="1" bandRow="1">
                <a:tableStyleId>{69012ECD-51FC-41F1-AA8D-1B2483CD663E}</a:tableStyleId>
              </a:tblPr>
              <a:tblGrid>
                <a:gridCol w="2088106">
                  <a:extLst>
                    <a:ext uri="{9D8B030D-6E8A-4147-A177-3AD203B41FA5}">
                      <a16:colId xmlns:a16="http://schemas.microsoft.com/office/drawing/2014/main" val="2192374154"/>
                    </a:ext>
                  </a:extLst>
                </a:gridCol>
                <a:gridCol w="2702257">
                  <a:extLst>
                    <a:ext uri="{9D8B030D-6E8A-4147-A177-3AD203B41FA5}">
                      <a16:colId xmlns:a16="http://schemas.microsoft.com/office/drawing/2014/main" val="1582091473"/>
                    </a:ext>
                  </a:extLst>
                </a:gridCol>
                <a:gridCol w="1842448">
                  <a:extLst>
                    <a:ext uri="{9D8B030D-6E8A-4147-A177-3AD203B41FA5}">
                      <a16:colId xmlns:a16="http://schemas.microsoft.com/office/drawing/2014/main" val="1013881630"/>
                    </a:ext>
                  </a:extLst>
                </a:gridCol>
                <a:gridCol w="1596789">
                  <a:extLst>
                    <a:ext uri="{9D8B030D-6E8A-4147-A177-3AD203B41FA5}">
                      <a16:colId xmlns:a16="http://schemas.microsoft.com/office/drawing/2014/main" val="3520261296"/>
                    </a:ext>
                  </a:extLst>
                </a:gridCol>
              </a:tblGrid>
              <a:tr h="592759">
                <a:tc>
                  <a:txBody>
                    <a:bodyPr/>
                    <a:lstStyle/>
                    <a:p>
                      <a:r>
                        <a:rPr lang="en-US" sz="2000" dirty="0">
                          <a:latin typeface="Arial" panose="020B0604020202020204" pitchFamily="34" charset="0"/>
                          <a:cs typeface="Arial" panose="020B0604020202020204" pitchFamily="34" charset="0"/>
                        </a:rPr>
                        <a:t>System</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TA Location</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Latency</a:t>
                      </a:r>
                      <a:r>
                        <a:rPr lang="zh-CN" altLang="en-US" sz="2000" b="0" i="0" dirty="0">
                          <a:latin typeface="Arial" panose="020B0604020202020204" pitchFamily="34" charset="0"/>
                          <a:ea typeface="DengXian" panose="02010600030101010101" pitchFamily="2" charset="-122"/>
                          <a:cs typeface="Arial" panose="020B0604020202020204" pitchFamily="34" charset="0"/>
                        </a:rPr>
                        <a:t> </a:t>
                      </a:r>
                      <a:r>
                        <a:rPr lang="en-US" sz="2000" dirty="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ms</a:t>
                      </a:r>
                      <a:r>
                        <a:rPr lang="en-US" sz="2000" dirty="0">
                          <a:latin typeface="Arial" panose="020B0604020202020204" pitchFamily="34" charset="0"/>
                          <a:cs typeface="Arial" panose="020B0604020202020204" pitchFamily="34" charset="0"/>
                        </a:rPr>
                        <a:t>)</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Overhead</a:t>
                      </a:r>
                    </a:p>
                  </a:txBody>
                  <a:tcPr marL="82296" marR="82296" marT="41148" marB="41148" anchor="ctr"/>
                </a:tc>
                <a:extLst>
                  <a:ext uri="{0D108BD9-81ED-4DB2-BD59-A6C34878D82A}">
                    <a16:rowId xmlns:a16="http://schemas.microsoft.com/office/drawing/2014/main" val="2631778747"/>
                  </a:ext>
                </a:extLst>
              </a:tr>
              <a:tr h="592759">
                <a:tc>
                  <a:txBody>
                    <a:bodyPr/>
                    <a:lstStyle/>
                    <a:p>
                      <a:r>
                        <a:rPr lang="en-US" sz="2000" b="1" dirty="0">
                          <a:latin typeface="Arial" panose="020B0604020202020204" pitchFamily="34" charset="0"/>
                          <a:cs typeface="Arial" panose="020B0604020202020204" pitchFamily="34" charset="0"/>
                        </a:rPr>
                        <a:t>Original TEE</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Memory</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116.0</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0</a:t>
                      </a:r>
                    </a:p>
                  </a:txBody>
                  <a:tcPr marL="82296" marR="82296" marT="41148" marB="41148" anchor="ctr"/>
                </a:tc>
                <a:extLst>
                  <a:ext uri="{0D108BD9-81ED-4DB2-BD59-A6C34878D82A}">
                    <a16:rowId xmlns:a16="http://schemas.microsoft.com/office/drawing/2014/main" val="3126924024"/>
                  </a:ext>
                </a:extLst>
              </a:tr>
              <a:tr h="588665">
                <a:tc>
                  <a:txBody>
                    <a:bodyPr/>
                    <a:lstStyle/>
                    <a:p>
                      <a:r>
                        <a:rPr lang="en-US" sz="2000" b="1" dirty="0">
                          <a:latin typeface="Arial" panose="020B0604020202020204" pitchFamily="34" charset="0"/>
                          <a:cs typeface="Arial" panose="020B0604020202020204" pitchFamily="34" charset="0"/>
                        </a:rPr>
                        <a:t>Original TEE</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External storage</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586.4</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0</a:t>
                      </a:r>
                    </a:p>
                  </a:txBody>
                  <a:tcPr marL="82296" marR="82296" marT="41148" marB="41148" anchor="ctr"/>
                </a:tc>
                <a:extLst>
                  <a:ext uri="{0D108BD9-81ED-4DB2-BD59-A6C34878D82A}">
                    <a16:rowId xmlns:a16="http://schemas.microsoft.com/office/drawing/2014/main" val="66145223"/>
                  </a:ext>
                </a:extLst>
              </a:tr>
              <a:tr h="592759">
                <a:tc>
                  <a:txBody>
                    <a:bodyPr/>
                    <a:lstStyle/>
                    <a:p>
                      <a:r>
                        <a:rPr lang="en-US" sz="2000" b="1" dirty="0" err="1">
                          <a:latin typeface="Arial" panose="020B0604020202020204" pitchFamily="34" charset="0"/>
                          <a:cs typeface="Arial" panose="020B0604020202020204" pitchFamily="34" charset="0"/>
                        </a:rPr>
                        <a:t>TEEv</a:t>
                      </a:r>
                      <a:endParaRPr lang="en-US" sz="2000" b="1" dirty="0">
                        <a:latin typeface="Arial" panose="020B0604020202020204" pitchFamily="34" charset="0"/>
                        <a:cs typeface="Arial" panose="020B0604020202020204" pitchFamily="34" charset="0"/>
                      </a:endParaRP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Memory </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232.5</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100.4%</a:t>
                      </a:r>
                      <a:endParaRPr lang="en-US" sz="2000" b="0" dirty="0">
                        <a:latin typeface="Arial" panose="020B0604020202020204" pitchFamily="34" charset="0"/>
                        <a:cs typeface="Arial" panose="020B0604020202020204" pitchFamily="34" charset="0"/>
                      </a:endParaRPr>
                    </a:p>
                  </a:txBody>
                  <a:tcPr marL="82296" marR="82296" marT="41148" marB="41148" anchor="ctr"/>
                </a:tc>
                <a:extLst>
                  <a:ext uri="{0D108BD9-81ED-4DB2-BD59-A6C34878D82A}">
                    <a16:rowId xmlns:a16="http://schemas.microsoft.com/office/drawing/2014/main" val="3631409713"/>
                  </a:ext>
                </a:extLst>
              </a:tr>
              <a:tr h="614191">
                <a:tc>
                  <a:txBody>
                    <a:bodyPr/>
                    <a:lstStyle/>
                    <a:p>
                      <a:r>
                        <a:rPr lang="en-US" sz="2000" b="1" dirty="0" err="1">
                          <a:latin typeface="Arial" panose="020B0604020202020204" pitchFamily="34" charset="0"/>
                          <a:cs typeface="Arial" panose="020B0604020202020204" pitchFamily="34" charset="0"/>
                        </a:rPr>
                        <a:t>TEEv</a:t>
                      </a:r>
                      <a:endParaRPr lang="en-US" sz="2000" b="1" dirty="0">
                        <a:latin typeface="Arial" panose="020B0604020202020204" pitchFamily="34" charset="0"/>
                        <a:cs typeface="Arial" panose="020B0604020202020204" pitchFamily="34" charset="0"/>
                      </a:endParaRP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External storage</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745.3</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27.1%</a:t>
                      </a:r>
                      <a:endParaRPr lang="en-US" sz="2000" b="0" dirty="0">
                        <a:latin typeface="Arial" panose="020B0604020202020204" pitchFamily="34" charset="0"/>
                        <a:cs typeface="Arial" panose="020B0604020202020204" pitchFamily="34" charset="0"/>
                      </a:endParaRPr>
                    </a:p>
                  </a:txBody>
                  <a:tcPr marL="82296" marR="82296" marT="41148" marB="41148" anchor="ctr"/>
                </a:tc>
                <a:extLst>
                  <a:ext uri="{0D108BD9-81ED-4DB2-BD59-A6C34878D82A}">
                    <a16:rowId xmlns:a16="http://schemas.microsoft.com/office/drawing/2014/main" val="3669909753"/>
                  </a:ext>
                </a:extLst>
              </a:tr>
            </a:tbl>
          </a:graphicData>
        </a:graphic>
      </p:graphicFrame>
    </p:spTree>
    <p:extLst>
      <p:ext uri="{BB962C8B-B14F-4D97-AF65-F5344CB8AC3E}">
        <p14:creationId xmlns:p14="http://schemas.microsoft.com/office/powerpoint/2010/main" val="16481020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D762B9-AEBC-6D4F-BCF8-E6518BCF77A0}"/>
              </a:ext>
            </a:extLst>
          </p:cNvPr>
          <p:cNvSpPr>
            <a:spLocks noGrp="1"/>
          </p:cNvSpPr>
          <p:nvPr>
            <p:ph type="title"/>
          </p:nvPr>
        </p:nvSpPr>
        <p:spPr/>
        <p:txBody>
          <a:bodyPr>
            <a:normAutofit/>
          </a:bodyPr>
          <a:lstStyle/>
          <a:p>
            <a:r>
              <a:rPr lang="en-US" altLang="zh-CN" sz="2880" b="1" dirty="0"/>
              <a:t>Evaluation:</a:t>
            </a:r>
            <a:r>
              <a:rPr lang="zh-CN" altLang="en-US" sz="2880" b="1" dirty="0"/>
              <a:t> </a:t>
            </a:r>
            <a:r>
              <a:rPr lang="en-US" altLang="zh-CN" sz="2880" b="1" dirty="0"/>
              <a:t>Overhead of</a:t>
            </a:r>
            <a:r>
              <a:rPr lang="zh-CN" altLang="en-US" sz="2880" b="1" dirty="0"/>
              <a:t> </a:t>
            </a:r>
            <a:r>
              <a:rPr lang="en-US" altLang="zh-CN" sz="2880" b="1" dirty="0"/>
              <a:t>Context Switch</a:t>
            </a:r>
          </a:p>
        </p:txBody>
      </p:sp>
      <p:sp>
        <p:nvSpPr>
          <p:cNvPr id="4" name="灯片编号占位符 3">
            <a:extLst>
              <a:ext uri="{FF2B5EF4-FFF2-40B4-BE49-F238E27FC236}">
                <a16:creationId xmlns:a16="http://schemas.microsoft.com/office/drawing/2014/main" id="{E0F83A92-D023-DB49-9419-562549C6B15B}"/>
              </a:ext>
            </a:extLst>
          </p:cNvPr>
          <p:cNvSpPr>
            <a:spLocks noGrp="1"/>
          </p:cNvSpPr>
          <p:nvPr>
            <p:ph type="sldNum" sz="quarter" idx="12"/>
          </p:nvPr>
        </p:nvSpPr>
        <p:spPr/>
        <p:txBody>
          <a:bodyPr/>
          <a:lstStyle/>
          <a:p>
            <a:fld id="{ADE361C3-C043-4A6E-BDCE-8DA1E7D90A3B}" type="slidenum">
              <a:rPr lang="zh-CN" altLang="en-US" smtClean="0"/>
              <a:t>96</a:t>
            </a:fld>
            <a:endParaRPr lang="zh-CN" altLang="en-US"/>
          </a:p>
        </p:txBody>
      </p:sp>
      <p:graphicFrame>
        <p:nvGraphicFramePr>
          <p:cNvPr id="6" name="Content Placeholder 4">
            <a:extLst>
              <a:ext uri="{FF2B5EF4-FFF2-40B4-BE49-F238E27FC236}">
                <a16:creationId xmlns:a16="http://schemas.microsoft.com/office/drawing/2014/main" id="{59481E72-652B-BD47-A91E-AB1A001B0DC4}"/>
              </a:ext>
            </a:extLst>
          </p:cNvPr>
          <p:cNvGraphicFramePr>
            <a:graphicFrameLocks/>
          </p:cNvGraphicFramePr>
          <p:nvPr/>
        </p:nvGraphicFramePr>
        <p:xfrm>
          <a:off x="457200" y="1690970"/>
          <a:ext cx="8229600" cy="2916325"/>
        </p:xfrm>
        <a:graphic>
          <a:graphicData uri="http://schemas.openxmlformats.org/drawingml/2006/table">
            <a:tbl>
              <a:tblPr firstRow="1" bandRow="1">
                <a:tableStyleId>{69012ECD-51FC-41F1-AA8D-1B2483CD663E}</a:tableStyleId>
              </a:tblPr>
              <a:tblGrid>
                <a:gridCol w="4762872">
                  <a:extLst>
                    <a:ext uri="{9D8B030D-6E8A-4147-A177-3AD203B41FA5}">
                      <a16:colId xmlns:a16="http://schemas.microsoft.com/office/drawing/2014/main" val="407894805"/>
                    </a:ext>
                  </a:extLst>
                </a:gridCol>
                <a:gridCol w="1934970">
                  <a:extLst>
                    <a:ext uri="{9D8B030D-6E8A-4147-A177-3AD203B41FA5}">
                      <a16:colId xmlns:a16="http://schemas.microsoft.com/office/drawing/2014/main" val="1834064675"/>
                    </a:ext>
                  </a:extLst>
                </a:gridCol>
                <a:gridCol w="1531758">
                  <a:extLst>
                    <a:ext uri="{9D8B030D-6E8A-4147-A177-3AD203B41FA5}">
                      <a16:colId xmlns:a16="http://schemas.microsoft.com/office/drawing/2014/main" val="2211234723"/>
                    </a:ext>
                  </a:extLst>
                </a:gridCol>
              </a:tblGrid>
              <a:tr h="5832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effectLst/>
                          <a:latin typeface="Arial" panose="020B0604020202020204" pitchFamily="34" charset="0"/>
                          <a:cs typeface="Arial" panose="020B0604020202020204" pitchFamily="34" charset="0"/>
                        </a:rPr>
                        <a:t>Context </a:t>
                      </a:r>
                      <a:r>
                        <a:rPr lang="en-US" altLang="zh-CN" sz="2000" b="0" i="0" kern="1200" dirty="0">
                          <a:effectLst/>
                          <a:latin typeface="Arial" panose="020B0604020202020204" pitchFamily="34" charset="0"/>
                          <a:ea typeface="DengXian" panose="02010600030101010101" pitchFamily="2" charset="-122"/>
                          <a:cs typeface="Arial" panose="020B0604020202020204" pitchFamily="34" charset="0"/>
                        </a:rPr>
                        <a:t>S</a:t>
                      </a:r>
                      <a:r>
                        <a:rPr lang="en-US" sz="2000" kern="1200" dirty="0">
                          <a:effectLst/>
                          <a:latin typeface="Arial" panose="020B0604020202020204" pitchFamily="34" charset="0"/>
                          <a:cs typeface="Arial" panose="020B0604020202020204" pitchFamily="34" charset="0"/>
                        </a:rPr>
                        <a:t>witch Type </a:t>
                      </a:r>
                      <a:endParaRPr lang="en-US" sz="2000" dirty="0">
                        <a:latin typeface="Arial" panose="020B0604020202020204" pitchFamily="34" charset="0"/>
                        <a:cs typeface="Arial" panose="020B0604020202020204" pitchFamily="34" charset="0"/>
                      </a:endParaRPr>
                    </a:p>
                  </a:txBody>
                  <a:tcPr marL="82296" marR="82296" marT="41148" marB="4114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effectLst/>
                          <a:latin typeface="Arial" panose="020B0604020202020204" pitchFamily="34" charset="0"/>
                          <a:cs typeface="Arial" panose="020B0604020202020204" pitchFamily="34" charset="0"/>
                        </a:rPr>
                        <a:t>Latency (</a:t>
                      </a:r>
                      <a:r>
                        <a:rPr lang="en-US" sz="2000" kern="1200" dirty="0" err="1">
                          <a:effectLst/>
                          <a:latin typeface="Arial" panose="020B0604020202020204" pitchFamily="34" charset="0"/>
                          <a:cs typeface="Arial" panose="020B0604020202020204" pitchFamily="34" charset="0"/>
                        </a:rPr>
                        <a:t>ms</a:t>
                      </a:r>
                      <a:r>
                        <a:rPr lang="en-US" sz="2000" kern="1200" dirty="0">
                          <a:effectLst/>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Overhead</a:t>
                      </a:r>
                    </a:p>
                  </a:txBody>
                  <a:tcPr marL="82296" marR="82296" marT="41148" marB="41148" anchor="ctr"/>
                </a:tc>
                <a:extLst>
                  <a:ext uri="{0D108BD9-81ED-4DB2-BD59-A6C34878D82A}">
                    <a16:rowId xmlns:a16="http://schemas.microsoft.com/office/drawing/2014/main" val="512199709"/>
                  </a:ext>
                </a:extLst>
              </a:tr>
              <a:tr h="5832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kern="1200" dirty="0">
                          <a:effectLst/>
                          <a:latin typeface="Arial" panose="020B0604020202020204" pitchFamily="34" charset="0"/>
                          <a:cs typeface="Arial" panose="020B0604020202020204" pitchFamily="34" charset="0"/>
                        </a:rPr>
                        <a:t>between TAs within original TEE </a:t>
                      </a:r>
                      <a:endParaRPr lang="en-US" sz="2000" b="1" dirty="0">
                        <a:latin typeface="Arial" panose="020B0604020202020204" pitchFamily="34" charset="0"/>
                        <a:cs typeface="Arial" panose="020B0604020202020204" pitchFamily="34" charset="0"/>
                      </a:endParaRP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6.8</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0</a:t>
                      </a:r>
                    </a:p>
                  </a:txBody>
                  <a:tcPr marL="82296" marR="82296" marT="41148" marB="41148" anchor="ctr"/>
                </a:tc>
                <a:extLst>
                  <a:ext uri="{0D108BD9-81ED-4DB2-BD59-A6C34878D82A}">
                    <a16:rowId xmlns:a16="http://schemas.microsoft.com/office/drawing/2014/main" val="2010805570"/>
                  </a:ext>
                </a:extLst>
              </a:tr>
              <a:tr h="5832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kern="1200" dirty="0">
                          <a:effectLst/>
                          <a:latin typeface="Arial" panose="020B0604020202020204" pitchFamily="34" charset="0"/>
                          <a:cs typeface="Arial" panose="020B0604020202020204" pitchFamily="34" charset="0"/>
                        </a:rPr>
                        <a:t>between TAs within a system-</a:t>
                      </a:r>
                      <a:r>
                        <a:rPr lang="en-US" sz="2000" b="1" kern="1200" dirty="0" err="1">
                          <a:effectLst/>
                          <a:latin typeface="Arial" panose="020B0604020202020204" pitchFamily="34" charset="0"/>
                          <a:cs typeface="Arial" panose="020B0604020202020204" pitchFamily="34" charset="0"/>
                        </a:rPr>
                        <a:t>vTEE</a:t>
                      </a:r>
                      <a:r>
                        <a:rPr lang="en-US" sz="2000" b="1" kern="1200" dirty="0">
                          <a:effectLst/>
                          <a:latin typeface="Arial" panose="020B0604020202020204" pitchFamily="34" charset="0"/>
                          <a:cs typeface="Arial" panose="020B0604020202020204" pitchFamily="34" charset="0"/>
                        </a:rPr>
                        <a:t> </a:t>
                      </a:r>
                      <a:endParaRPr lang="en-US" sz="2000" b="1" dirty="0">
                        <a:latin typeface="Arial" panose="020B0604020202020204" pitchFamily="34" charset="0"/>
                        <a:cs typeface="Arial" panose="020B0604020202020204" pitchFamily="34" charset="0"/>
                      </a:endParaRP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10.6</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55.9%</a:t>
                      </a:r>
                    </a:p>
                  </a:txBody>
                  <a:tcPr marL="82296" marR="82296" marT="41148" marB="41148" anchor="ctr"/>
                </a:tc>
                <a:extLst>
                  <a:ext uri="{0D108BD9-81ED-4DB2-BD59-A6C34878D82A}">
                    <a16:rowId xmlns:a16="http://schemas.microsoft.com/office/drawing/2014/main" val="3912240309"/>
                  </a:ext>
                </a:extLst>
              </a:tr>
              <a:tr h="5832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kern="1200" dirty="0">
                          <a:effectLst/>
                          <a:latin typeface="Arial" panose="020B0604020202020204" pitchFamily="34" charset="0"/>
                          <a:cs typeface="Arial" panose="020B0604020202020204" pitchFamily="34" charset="0"/>
                        </a:rPr>
                        <a:t>between TAs from different </a:t>
                      </a:r>
                      <a:r>
                        <a:rPr lang="en-US" sz="2000" b="1" kern="1200" dirty="0" err="1">
                          <a:effectLst/>
                          <a:latin typeface="Arial" panose="020B0604020202020204" pitchFamily="34" charset="0"/>
                          <a:cs typeface="Arial" panose="020B0604020202020204" pitchFamily="34" charset="0"/>
                        </a:rPr>
                        <a:t>vTEEs</a:t>
                      </a:r>
                      <a:endParaRPr lang="en-US" sz="2000" b="1" dirty="0">
                        <a:latin typeface="Arial" panose="020B0604020202020204" pitchFamily="34" charset="0"/>
                        <a:cs typeface="Arial" panose="020B0604020202020204" pitchFamily="34" charset="0"/>
                      </a:endParaRP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16</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135.3%</a:t>
                      </a:r>
                    </a:p>
                  </a:txBody>
                  <a:tcPr marL="82296" marR="82296" marT="41148" marB="41148" anchor="ctr"/>
                </a:tc>
                <a:extLst>
                  <a:ext uri="{0D108BD9-81ED-4DB2-BD59-A6C34878D82A}">
                    <a16:rowId xmlns:a16="http://schemas.microsoft.com/office/drawing/2014/main" val="3671268406"/>
                  </a:ext>
                </a:extLst>
              </a:tr>
              <a:tr h="5832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kern="1200" dirty="0">
                          <a:effectLst/>
                          <a:latin typeface="Arial" panose="020B0604020202020204" pitchFamily="34" charset="0"/>
                          <a:cs typeface="Arial" panose="020B0604020202020204" pitchFamily="34" charset="0"/>
                        </a:rPr>
                        <a:t>from </a:t>
                      </a:r>
                      <a:r>
                        <a:rPr lang="en-US" sz="2000" b="1" kern="1200" dirty="0" err="1">
                          <a:effectLst/>
                          <a:latin typeface="Arial" panose="020B0604020202020204" pitchFamily="34" charset="0"/>
                          <a:cs typeface="Arial" panose="020B0604020202020204" pitchFamily="34" charset="0"/>
                        </a:rPr>
                        <a:t>vTEE</a:t>
                      </a:r>
                      <a:r>
                        <a:rPr lang="en-US" sz="2000" b="1" kern="1200" dirty="0">
                          <a:effectLst/>
                          <a:latin typeface="Arial" panose="020B0604020202020204" pitchFamily="34" charset="0"/>
                          <a:cs typeface="Arial" panose="020B0604020202020204" pitchFamily="34" charset="0"/>
                        </a:rPr>
                        <a:t> to TEE-visor</a:t>
                      </a:r>
                      <a:endParaRPr lang="en-US" sz="2000" b="1" dirty="0">
                        <a:latin typeface="Arial" panose="020B0604020202020204" pitchFamily="34" charset="0"/>
                        <a:cs typeface="Arial" panose="020B0604020202020204" pitchFamily="34" charset="0"/>
                      </a:endParaRP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0.2</a:t>
                      </a:r>
                    </a:p>
                  </a:txBody>
                  <a:tcPr marL="82296" marR="82296" marT="41148" marB="41148" anchor="ctr"/>
                </a:tc>
                <a:tc>
                  <a:txBody>
                    <a:bodyPr/>
                    <a:lstStyle/>
                    <a:p>
                      <a:r>
                        <a:rPr lang="en-US" sz="2000" dirty="0">
                          <a:latin typeface="Arial" panose="020B0604020202020204" pitchFamily="34" charset="0"/>
                          <a:cs typeface="Arial" panose="020B0604020202020204" pitchFamily="34" charset="0"/>
                        </a:rPr>
                        <a:t>-</a:t>
                      </a:r>
                    </a:p>
                  </a:txBody>
                  <a:tcPr marL="82296" marR="82296" marT="41148" marB="41148" anchor="ctr"/>
                </a:tc>
                <a:extLst>
                  <a:ext uri="{0D108BD9-81ED-4DB2-BD59-A6C34878D82A}">
                    <a16:rowId xmlns:a16="http://schemas.microsoft.com/office/drawing/2014/main" val="1972732834"/>
                  </a:ext>
                </a:extLst>
              </a:tr>
            </a:tbl>
          </a:graphicData>
        </a:graphic>
      </p:graphicFrame>
    </p:spTree>
    <p:extLst>
      <p:ext uri="{BB962C8B-B14F-4D97-AF65-F5344CB8AC3E}">
        <p14:creationId xmlns:p14="http://schemas.microsoft.com/office/powerpoint/2010/main" val="11646625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59353D1D-976B-3B49-A35D-6F3F116FC668}"/>
              </a:ext>
            </a:extLst>
          </p:cNvPr>
          <p:cNvPicPr>
            <a:picLocks noChangeAspect="1"/>
          </p:cNvPicPr>
          <p:nvPr/>
        </p:nvPicPr>
        <p:blipFill>
          <a:blip r:embed="rId3"/>
          <a:stretch>
            <a:fillRect/>
          </a:stretch>
        </p:blipFill>
        <p:spPr>
          <a:xfrm>
            <a:off x="4481175" y="450072"/>
            <a:ext cx="4384410" cy="4775195"/>
          </a:xfrm>
          <a:prstGeom prst="rect">
            <a:avLst/>
          </a:prstGeom>
        </p:spPr>
      </p:pic>
      <p:sp>
        <p:nvSpPr>
          <p:cNvPr id="2" name="标题 1">
            <a:extLst>
              <a:ext uri="{FF2B5EF4-FFF2-40B4-BE49-F238E27FC236}">
                <a16:creationId xmlns:a16="http://schemas.microsoft.com/office/drawing/2014/main" id="{691687C5-982E-F141-A686-1A935DA2EB6C}"/>
              </a:ext>
            </a:extLst>
          </p:cNvPr>
          <p:cNvSpPr>
            <a:spLocks noGrp="1"/>
          </p:cNvSpPr>
          <p:nvPr>
            <p:ph type="title"/>
          </p:nvPr>
        </p:nvSpPr>
        <p:spPr>
          <a:xfrm>
            <a:off x="457200" y="185638"/>
            <a:ext cx="8229600" cy="1264048"/>
          </a:xfrm>
        </p:spPr>
        <p:txBody>
          <a:bodyPr>
            <a:normAutofit/>
          </a:bodyPr>
          <a:lstStyle/>
          <a:p>
            <a:r>
              <a:rPr kumimoji="1" lang="en-US" altLang="zh-CN" b="1" dirty="0"/>
              <a:t>Case</a:t>
            </a:r>
            <a:r>
              <a:rPr kumimoji="1" lang="zh-CN" altLang="en-US" b="1" dirty="0"/>
              <a:t> </a:t>
            </a:r>
            <a:r>
              <a:rPr kumimoji="1" lang="en-US" altLang="zh-CN" b="1" dirty="0"/>
              <a:t>Study:</a:t>
            </a:r>
            <a:br>
              <a:rPr kumimoji="1" lang="en-US" altLang="zh-CN" b="1" dirty="0"/>
            </a:br>
            <a:endParaRPr kumimoji="1" lang="zh-CN" altLang="en-US" sz="2340" b="1" dirty="0"/>
          </a:p>
        </p:txBody>
      </p:sp>
      <p:sp>
        <p:nvSpPr>
          <p:cNvPr id="3" name="内容占位符 2">
            <a:extLst>
              <a:ext uri="{FF2B5EF4-FFF2-40B4-BE49-F238E27FC236}">
                <a16:creationId xmlns:a16="http://schemas.microsoft.com/office/drawing/2014/main" id="{28168075-6BAA-C043-8118-893050D0774B}"/>
              </a:ext>
            </a:extLst>
          </p:cNvPr>
          <p:cNvSpPr>
            <a:spLocks noGrp="1"/>
          </p:cNvSpPr>
          <p:nvPr>
            <p:ph idx="1"/>
          </p:nvPr>
        </p:nvSpPr>
        <p:spPr>
          <a:xfrm>
            <a:off x="457200" y="1820591"/>
            <a:ext cx="4049993" cy="3394472"/>
          </a:xfrm>
        </p:spPr>
        <p:txBody>
          <a:bodyPr>
            <a:normAutofit/>
          </a:bodyPr>
          <a:lstStyle/>
          <a:p>
            <a:r>
              <a:rPr lang="en-US" altLang="zh-CN" sz="1800" dirty="0"/>
              <a:t>Multiple TAs in 3 </a:t>
            </a:r>
            <a:r>
              <a:rPr lang="en-US" altLang="zh-CN" sz="1800" dirty="0" err="1"/>
              <a:t>vTEEs</a:t>
            </a:r>
            <a:endParaRPr lang="en-US" altLang="zh-CN" sz="1800" dirty="0"/>
          </a:p>
          <a:p>
            <a:pPr lvl="1"/>
            <a:r>
              <a:rPr lang="en-US" altLang="zh-CN" sz="1620" dirty="0"/>
              <a:t>Fingerprint, </a:t>
            </a:r>
            <a:r>
              <a:rPr lang="en-US" altLang="zh-CN" sz="1620" dirty="0" err="1"/>
              <a:t>Keymaster</a:t>
            </a:r>
            <a:r>
              <a:rPr lang="en-US" altLang="zh-CN" sz="1620" dirty="0"/>
              <a:t> and </a:t>
            </a:r>
            <a:r>
              <a:rPr lang="en-US" altLang="zh-CN" sz="1620" dirty="0" err="1"/>
              <a:t>GateKeeper</a:t>
            </a:r>
            <a:r>
              <a:rPr lang="en-US" altLang="zh-CN" sz="1620" dirty="0"/>
              <a:t> in system-</a:t>
            </a:r>
            <a:r>
              <a:rPr lang="en-US" altLang="zh-CN" sz="1620" dirty="0" err="1"/>
              <a:t>vTEE</a:t>
            </a:r>
            <a:endParaRPr lang="en-US" altLang="zh-CN" sz="1620" dirty="0"/>
          </a:p>
          <a:p>
            <a:pPr lvl="1"/>
            <a:r>
              <a:rPr lang="en-US" altLang="zh-CN" sz="1620" dirty="0"/>
              <a:t>Alipay and </a:t>
            </a:r>
            <a:r>
              <a:rPr lang="en-US" altLang="zh-CN" sz="1620" dirty="0" err="1"/>
              <a:t>Wechat</a:t>
            </a:r>
            <a:r>
              <a:rPr lang="en-US" altLang="zh-CN" sz="1620" dirty="0"/>
              <a:t> Pay in separate </a:t>
            </a:r>
            <a:r>
              <a:rPr lang="en-US" altLang="zh-CN" sz="1620" dirty="0" err="1"/>
              <a:t>vTEEs</a:t>
            </a:r>
            <a:r>
              <a:rPr lang="en-US" altLang="zh-CN" sz="1620" dirty="0"/>
              <a:t>, respectively</a:t>
            </a:r>
          </a:p>
          <a:p>
            <a:r>
              <a:rPr lang="en-US" altLang="zh-CN" sz="1800" dirty="0"/>
              <a:t>Overhead</a:t>
            </a:r>
            <a:r>
              <a:rPr lang="zh-CN" altLang="en-US" sz="1800" dirty="0"/>
              <a:t> </a:t>
            </a:r>
            <a:r>
              <a:rPr lang="en-US" altLang="zh-CN" sz="1800" dirty="0"/>
              <a:t>of</a:t>
            </a:r>
            <a:r>
              <a:rPr lang="zh-CN" altLang="en-US" sz="1800" dirty="0"/>
              <a:t> </a:t>
            </a:r>
            <a:r>
              <a:rPr lang="en-US" altLang="zh-CN" sz="1800" dirty="0"/>
              <a:t>latency</a:t>
            </a:r>
          </a:p>
          <a:p>
            <a:pPr lvl="1"/>
            <a:r>
              <a:rPr lang="en-US" altLang="zh-CN" sz="1620" dirty="0"/>
              <a:t>Device unlock using FP: </a:t>
            </a:r>
            <a:r>
              <a:rPr lang="en-US" altLang="zh-CN" sz="1620" b="1" dirty="0">
                <a:solidFill>
                  <a:srgbClr val="C00000"/>
                </a:solidFill>
              </a:rPr>
              <a:t>18.7%</a:t>
            </a:r>
          </a:p>
          <a:p>
            <a:pPr lvl="1"/>
            <a:r>
              <a:rPr lang="en-US" altLang="zh-CN" sz="1620" dirty="0"/>
              <a:t>Device unlock using PIN:</a:t>
            </a:r>
            <a:r>
              <a:rPr lang="zh-CN" altLang="en-US" sz="1620" dirty="0"/>
              <a:t> </a:t>
            </a:r>
            <a:r>
              <a:rPr lang="en-US" altLang="zh-CN" sz="1620" b="1" dirty="0">
                <a:solidFill>
                  <a:srgbClr val="C00000"/>
                </a:solidFill>
              </a:rPr>
              <a:t>6.1%</a:t>
            </a:r>
          </a:p>
          <a:p>
            <a:pPr lvl="1"/>
            <a:r>
              <a:rPr lang="en-US" altLang="zh-CN" sz="1620" dirty="0"/>
              <a:t>Alipay secure payment: </a:t>
            </a:r>
            <a:r>
              <a:rPr lang="en-US" altLang="zh-CN" sz="1620" b="1" dirty="0">
                <a:solidFill>
                  <a:srgbClr val="C00000"/>
                </a:solidFill>
              </a:rPr>
              <a:t>13.9%</a:t>
            </a:r>
          </a:p>
        </p:txBody>
      </p:sp>
      <p:sp>
        <p:nvSpPr>
          <p:cNvPr id="4" name="灯片编号占位符 3">
            <a:extLst>
              <a:ext uri="{FF2B5EF4-FFF2-40B4-BE49-F238E27FC236}">
                <a16:creationId xmlns:a16="http://schemas.microsoft.com/office/drawing/2014/main" id="{CD3706DF-A769-B14F-9F56-79968B0F6935}"/>
              </a:ext>
            </a:extLst>
          </p:cNvPr>
          <p:cNvSpPr>
            <a:spLocks noGrp="1"/>
          </p:cNvSpPr>
          <p:nvPr>
            <p:ph type="sldNum" sz="quarter" idx="12"/>
          </p:nvPr>
        </p:nvSpPr>
        <p:spPr/>
        <p:txBody>
          <a:bodyPr/>
          <a:lstStyle/>
          <a:p>
            <a:fld id="{ADE361C3-C043-4A6E-BDCE-8DA1E7D90A3B}" type="slidenum">
              <a:rPr lang="zh-CN" altLang="en-US" smtClean="0"/>
              <a:t>97</a:t>
            </a:fld>
            <a:endParaRPr lang="zh-CN" altLang="en-US"/>
          </a:p>
        </p:txBody>
      </p:sp>
      <p:sp>
        <p:nvSpPr>
          <p:cNvPr id="6" name="矩形 5">
            <a:extLst>
              <a:ext uri="{FF2B5EF4-FFF2-40B4-BE49-F238E27FC236}">
                <a16:creationId xmlns:a16="http://schemas.microsoft.com/office/drawing/2014/main" id="{99618D4E-4EFC-D94E-B0DE-80ECDAF81BF2}"/>
              </a:ext>
            </a:extLst>
          </p:cNvPr>
          <p:cNvSpPr/>
          <p:nvPr/>
        </p:nvSpPr>
        <p:spPr>
          <a:xfrm>
            <a:off x="457200" y="848641"/>
            <a:ext cx="3651962" cy="424732"/>
          </a:xfrm>
          <a:prstGeom prst="rect">
            <a:avLst/>
          </a:prstGeom>
        </p:spPr>
        <p:txBody>
          <a:bodyPr wrap="none">
            <a:spAutoFit/>
          </a:bodyPr>
          <a:lstStyle/>
          <a:p>
            <a:r>
              <a:rPr lang="en-US" altLang="zh-CN" sz="2160" b="1" dirty="0">
                <a:solidFill>
                  <a:prstClr val="black"/>
                </a:solidFill>
                <a:latin typeface="Arial" panose="020B0604020202020204" pitchFamily="34" charset="0"/>
                <a:ea typeface="DengXian" charset="0"/>
                <a:cs typeface="Arial" panose="020B0604020202020204" pitchFamily="34" charset="0"/>
              </a:rPr>
              <a:t>Unlock &amp; secure payment </a:t>
            </a:r>
            <a:endParaRPr lang="zh-CN" altLang="en-US" sz="1440" dirty="0">
              <a:ea typeface="DengXian" panose="02010600030101010101" pitchFamily="2" charset="-122"/>
            </a:endParaRPr>
          </a:p>
        </p:txBody>
      </p:sp>
    </p:spTree>
    <p:extLst>
      <p:ext uri="{BB962C8B-B14F-4D97-AF65-F5344CB8AC3E}">
        <p14:creationId xmlns:p14="http://schemas.microsoft.com/office/powerpoint/2010/main" val="22226797"/>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4573</TotalTime>
  <Words>6670</Words>
  <Application>Microsoft Macintosh PowerPoint</Application>
  <PresentationFormat>全屏显示(16:10)</PresentationFormat>
  <Paragraphs>1197</Paragraphs>
  <Slides>97</Slides>
  <Notes>38</Notes>
  <HiddenSlides>50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97</vt:i4>
      </vt:variant>
    </vt:vector>
  </HeadingPairs>
  <TitlesOfParts>
    <vt:vector size="113" baseType="lpstr">
      <vt:lpstr>等线</vt:lpstr>
      <vt:lpstr>等线</vt:lpstr>
      <vt:lpstr>DengXian Light</vt:lpstr>
      <vt:lpstr>思源黑体 CN Light</vt:lpstr>
      <vt:lpstr>Microsoft YaHei</vt:lpstr>
      <vt:lpstr>Microsoft YaHei</vt:lpstr>
      <vt:lpstr>微软雅黑 Light</vt:lpstr>
      <vt:lpstr>Microsoft YaHei Light</vt:lpstr>
      <vt:lpstr>Microsoft YaHei UI Light</vt:lpstr>
      <vt:lpstr>Arial</vt:lpstr>
      <vt:lpstr>Arial Black</vt:lpstr>
      <vt:lpstr>Calibri</vt:lpstr>
      <vt:lpstr>Candara</vt:lpstr>
      <vt:lpstr>Consolas</vt:lpstr>
      <vt:lpstr>Source Sans Pro</vt:lpstr>
      <vt:lpstr>Office 主题​​</vt:lpstr>
      <vt:lpstr>Hardware Enclave</vt:lpstr>
      <vt:lpstr>Background</vt:lpstr>
      <vt:lpstr>Background</vt:lpstr>
      <vt:lpstr>Background</vt:lpstr>
      <vt:lpstr>Background</vt:lpstr>
      <vt:lpstr>Background</vt:lpstr>
      <vt:lpstr>What is an Enclave?</vt:lpstr>
      <vt:lpstr>TEE: Trusted Execution Environment</vt:lpstr>
      <vt:lpstr>A Brief History of TEE</vt:lpstr>
      <vt:lpstr>Current Eco-system of TEE</vt:lpstr>
      <vt:lpstr>VM-based Enclaves</vt:lpstr>
      <vt:lpstr>Review: Extended Page Table (EPT)</vt:lpstr>
      <vt:lpstr>Memory Isolation using EPT Mechanism</vt:lpstr>
      <vt:lpstr>HeartBleed Attack</vt:lpstr>
      <vt:lpstr>ARM TrustZone</vt:lpstr>
      <vt:lpstr>TrustZone and TEE</vt:lpstr>
      <vt:lpstr>TEE on In-Vehicle Infotainment</vt:lpstr>
      <vt:lpstr>TEE in Drones</vt:lpstr>
      <vt:lpstr>Security of Wearable Devices</vt:lpstr>
      <vt:lpstr>Real-time Kernel Protection on TEE</vt:lpstr>
      <vt:lpstr>TEE &amp; Hypervisor: More Flexible Architecture</vt:lpstr>
      <vt:lpstr>TEE-based Iris Protection Solution</vt:lpstr>
      <vt:lpstr>TEE Basic Usage</vt:lpstr>
      <vt:lpstr>Secure Boot</vt:lpstr>
      <vt:lpstr>SANCTUM [USENIX Security'16]</vt:lpstr>
      <vt:lpstr>Overview</vt:lpstr>
      <vt:lpstr>RISC Overview</vt:lpstr>
      <vt:lpstr>Threat Model</vt:lpstr>
      <vt:lpstr>Basic Architecture</vt:lpstr>
      <vt:lpstr>Software Architecture</vt:lpstr>
      <vt:lpstr>Hardware Property: Memory Region</vt:lpstr>
      <vt:lpstr>Hardware Property: Memory Region</vt:lpstr>
      <vt:lpstr>Hardware Property: Memory Region</vt:lpstr>
      <vt:lpstr>Hardware Property: Dual page table</vt:lpstr>
      <vt:lpstr>Conclusion</vt:lpstr>
      <vt:lpstr>Limitation</vt:lpstr>
      <vt:lpstr>xom</vt:lpstr>
      <vt:lpstr>History of Memory Encryption</vt:lpstr>
      <vt:lpstr>eXecute-Only Memory (XOM)</vt:lpstr>
      <vt:lpstr>eXecute-Only Memory (XOM)</vt:lpstr>
      <vt:lpstr>XOMOS</vt:lpstr>
      <vt:lpstr>XOMOS</vt:lpstr>
      <vt:lpstr>Counter-Mode Encryption</vt:lpstr>
      <vt:lpstr>Counter-Mode Encryption Problems</vt:lpstr>
      <vt:lpstr> Address Independent Seed Encryption</vt:lpstr>
      <vt:lpstr>Memory Integrity Verification </vt:lpstr>
      <vt:lpstr>Intel SGX</vt:lpstr>
      <vt:lpstr>Why Intel SGX?</vt:lpstr>
      <vt:lpstr>How can Memory Always be Encrypted?</vt:lpstr>
      <vt:lpstr>Counter-mode Encryption</vt:lpstr>
      <vt:lpstr>Merkel Tree for Data Integrity</vt:lpstr>
      <vt:lpstr>Bonsai Merkle Trees </vt:lpstr>
      <vt:lpstr>Merkle Tree(26.7%)</vt:lpstr>
      <vt:lpstr>Bonsai Merkle Tree(14.9%)</vt:lpstr>
      <vt:lpstr>SGX Integrity Tree(26.6%)</vt:lpstr>
      <vt:lpstr>Process View</vt:lpstr>
      <vt:lpstr>SGX Execution Flow</vt:lpstr>
      <vt:lpstr>Software Architectures of SGX</vt:lpstr>
      <vt:lpstr>AMD's SME/SEV</vt:lpstr>
      <vt:lpstr>2016: AMD x86 Memory Encryption Technologies</vt:lpstr>
      <vt:lpstr>Comparing with Intel SGX</vt:lpstr>
      <vt:lpstr>Usage of SEV</vt:lpstr>
      <vt:lpstr>Lifecycle of Firmware</vt:lpstr>
      <vt:lpstr>Lifecycle of Guest</vt:lpstr>
      <vt:lpstr>Architecture-Protect VM</vt:lpstr>
      <vt:lpstr>Runtime Behavior of SEV</vt:lpstr>
      <vt:lpstr> AMD SEV Security Considerations</vt:lpstr>
      <vt:lpstr>TEE Security</vt:lpstr>
      <vt:lpstr>More TEE Applications</vt:lpstr>
      <vt:lpstr>More and More TEE Vulnerabilities</vt:lpstr>
      <vt:lpstr>TEE Attacking Surface</vt:lpstr>
      <vt:lpstr>Attacker's Toolkit</vt:lpstr>
      <vt:lpstr>Attack on Secure Boot</vt:lpstr>
      <vt:lpstr>Attacks on TEE</vt:lpstr>
      <vt:lpstr>Attacks on TA</vt:lpstr>
      <vt:lpstr>Attacks on Peripherals</vt:lpstr>
      <vt:lpstr>Attack on Interaction between REE &amp; TEE</vt:lpstr>
      <vt:lpstr>TEE Virtualization</vt:lpstr>
      <vt:lpstr>Why Multiple Isolated TEEs are Needed?</vt:lpstr>
      <vt:lpstr>CVE Example: The Boomerang Attack</vt:lpstr>
      <vt:lpstr>Goals of vTEE</vt:lpstr>
      <vt:lpstr>TEEv: Enabling Multiple Virtualized TEEs</vt:lpstr>
      <vt:lpstr>TEEv: Enabling Multiple Restricted TEEs</vt:lpstr>
      <vt:lpstr>TEE-visor: Isolating from vTEE Kernels</vt:lpstr>
      <vt:lpstr>TEE-visor: Controlling Memory Mappings</vt:lpstr>
      <vt:lpstr>Gate: Secure Context Switching</vt:lpstr>
      <vt:lpstr>Gate: Defending Jump-to-the-middle Attack</vt:lpstr>
      <vt:lpstr>Gate: Defending Interrupt-execution Attacks</vt:lpstr>
      <vt:lpstr>Interaction: between vTEEs &amp; vTEE/REE </vt:lpstr>
      <vt:lpstr>I/O Virtualization: Three Modes</vt:lpstr>
      <vt:lpstr>I/O Virtualization: Three Modes</vt:lpstr>
      <vt:lpstr>I/O Virtualization: Three Modes</vt:lpstr>
      <vt:lpstr>I/O Virtualization: Three Modes</vt:lpstr>
      <vt:lpstr>Implementation: TEEv &amp; TEE OS Porting</vt:lpstr>
      <vt:lpstr>Evaluation: TEE Service Invocation Latency</vt:lpstr>
      <vt:lpstr>Evaluation: Overhead of Context Switch</vt:lpstr>
      <vt:lpstr>Case Study: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云计算平台的安全与高可用</dc:title>
  <dc:creator>Xia Yubin</dc:creator>
  <cp:lastModifiedBy>Yubin Xia</cp:lastModifiedBy>
  <cp:revision>143</cp:revision>
  <cp:lastPrinted>2016-06-13T07:55:34Z</cp:lastPrinted>
  <dcterms:created xsi:type="dcterms:W3CDTF">2017-05-20T06:53:59Z</dcterms:created>
  <dcterms:modified xsi:type="dcterms:W3CDTF">2020-11-24T12:57:57Z</dcterms:modified>
</cp:coreProperties>
</file>